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7029fd0b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7029fd0b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7029fd0b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7029fd0b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7029fd0b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7029fd0b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7029fd0b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7029fd0b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7029fd0b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7029fd0b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7029fd0b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7029fd0b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7029fd0b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7029fd0b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7029fd0b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7029fd0b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084aaf1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084aaf1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7029fd0b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7029fd0b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7029fd0b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7029fd0b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7029fd0b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7029fd0b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084aaf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084aaf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084aaf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084aaf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084aaf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084aaf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084aaf1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084aaf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084aaf1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084aaf1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191025" y="1550850"/>
            <a:ext cx="5707800" cy="20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Tutor By Request</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87" name="Shape 187"/>
        <p:cNvGrpSpPr/>
        <p:nvPr/>
      </p:nvGrpSpPr>
      <p:grpSpPr>
        <a:xfrm>
          <a:off x="0" y="0"/>
          <a:ext cx="0" cy="0"/>
          <a:chOff x="0" y="0"/>
          <a:chExt cx="0" cy="0"/>
        </a:xfrm>
      </p:grpSpPr>
      <p:sp>
        <p:nvSpPr>
          <p:cNvPr id="188" name="Google Shape;188;p22"/>
          <p:cNvSpPr txBox="1"/>
          <p:nvPr>
            <p:ph type="ctrTitle"/>
          </p:nvPr>
        </p:nvSpPr>
        <p:spPr>
          <a:xfrm>
            <a:off x="3537150" y="9928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Details:</a:t>
            </a:r>
            <a:endParaRPr/>
          </a:p>
        </p:txBody>
      </p:sp>
      <p:sp>
        <p:nvSpPr>
          <p:cNvPr id="189" name="Google Shape;189;p22"/>
          <p:cNvSpPr txBox="1"/>
          <p:nvPr>
            <p:ph idx="1" type="subTitle"/>
          </p:nvPr>
        </p:nvSpPr>
        <p:spPr>
          <a:xfrm>
            <a:off x="3788700" y="2348325"/>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will be four main activities within our app.</a:t>
            </a:r>
            <a:endParaRPr/>
          </a:p>
          <a:p>
            <a:pPr indent="-311150" lvl="1" marL="914400" rtl="0" algn="l">
              <a:spcBef>
                <a:spcPts val="0"/>
              </a:spcBef>
              <a:spcAft>
                <a:spcPts val="0"/>
              </a:spcAft>
              <a:buSzPts val="1300"/>
              <a:buChar char="○"/>
            </a:pPr>
            <a:r>
              <a:rPr lang="en"/>
              <a:t>Login</a:t>
            </a:r>
            <a:endParaRPr/>
          </a:p>
          <a:p>
            <a:pPr indent="-311150" lvl="1" marL="914400" rtl="0" algn="l">
              <a:spcBef>
                <a:spcPts val="0"/>
              </a:spcBef>
              <a:spcAft>
                <a:spcPts val="0"/>
              </a:spcAft>
              <a:buSzPts val="1300"/>
              <a:buChar char="○"/>
            </a:pPr>
            <a:r>
              <a:rPr lang="en"/>
              <a:t>Student</a:t>
            </a:r>
            <a:endParaRPr/>
          </a:p>
          <a:p>
            <a:pPr indent="-311150" lvl="1" marL="914400" rtl="0" algn="l">
              <a:spcBef>
                <a:spcPts val="0"/>
              </a:spcBef>
              <a:spcAft>
                <a:spcPts val="0"/>
              </a:spcAft>
              <a:buSzPts val="1300"/>
              <a:buChar char="○"/>
            </a:pPr>
            <a:r>
              <a:rPr lang="en"/>
              <a:t>Tutor</a:t>
            </a:r>
            <a:endParaRPr/>
          </a:p>
          <a:p>
            <a:pPr indent="-311150" lvl="1" marL="914400" rtl="0" algn="l">
              <a:spcBef>
                <a:spcPts val="0"/>
              </a:spcBef>
              <a:spcAft>
                <a:spcPts val="0"/>
              </a:spcAft>
              <a:buSzPts val="1300"/>
              <a:buChar char="○"/>
            </a:pPr>
            <a:r>
              <a:rPr lang="en"/>
              <a:t>Student/Tutor</a:t>
            </a:r>
            <a:endParaRPr/>
          </a:p>
          <a:p>
            <a:pPr indent="-311150" lvl="0" marL="457200" rtl="0" algn="l">
              <a:spcBef>
                <a:spcPts val="0"/>
              </a:spcBef>
              <a:spcAft>
                <a:spcPts val="0"/>
              </a:spcAft>
              <a:buSzPts val="1300"/>
              <a:buChar char="●"/>
            </a:pPr>
            <a:r>
              <a:rPr lang="en"/>
              <a:t>The front end will be developed in XML and with the GUI that is provided in Android Studio</a:t>
            </a:r>
            <a:endParaRPr/>
          </a:p>
          <a:p>
            <a:pPr indent="-311150" lvl="0" marL="457200" rtl="0" algn="l">
              <a:spcBef>
                <a:spcPts val="0"/>
              </a:spcBef>
              <a:spcAft>
                <a:spcPts val="0"/>
              </a:spcAft>
              <a:buSzPts val="1300"/>
              <a:buChar char="●"/>
            </a:pPr>
            <a:r>
              <a:rPr lang="en"/>
              <a:t>The back end will be developed in Java.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93" name="Shape 193"/>
        <p:cNvGrpSpPr/>
        <p:nvPr/>
      </p:nvGrpSpPr>
      <p:grpSpPr>
        <a:xfrm>
          <a:off x="0" y="0"/>
          <a:ext cx="0" cy="0"/>
          <a:chOff x="0" y="0"/>
          <a:chExt cx="0" cy="0"/>
        </a:xfrm>
      </p:grpSpPr>
      <p:sp>
        <p:nvSpPr>
          <p:cNvPr id="194" name="Google Shape;194;p23"/>
          <p:cNvSpPr txBox="1"/>
          <p:nvPr>
            <p:ph type="ctrTitle"/>
          </p:nvPr>
        </p:nvSpPr>
        <p:spPr>
          <a:xfrm>
            <a:off x="3300025" y="72345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Details:</a:t>
            </a:r>
            <a:endParaRPr/>
          </a:p>
          <a:p>
            <a:pPr indent="457200" lvl="0" marL="0" rtl="0" algn="l">
              <a:spcBef>
                <a:spcPts val="0"/>
              </a:spcBef>
              <a:spcAft>
                <a:spcPts val="0"/>
              </a:spcAft>
              <a:buNone/>
            </a:pPr>
            <a:r>
              <a:rPr lang="en" sz="2200"/>
              <a:t>Login</a:t>
            </a:r>
            <a:endParaRPr sz="2000"/>
          </a:p>
        </p:txBody>
      </p:sp>
      <p:sp>
        <p:nvSpPr>
          <p:cNvPr id="195" name="Google Shape;195;p23"/>
          <p:cNvSpPr txBox="1"/>
          <p:nvPr>
            <p:ph idx="1" type="subTitle"/>
          </p:nvPr>
        </p:nvSpPr>
        <p:spPr>
          <a:xfrm>
            <a:off x="3803125" y="2406025"/>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Verify username and password.</a:t>
            </a:r>
            <a:endParaRPr/>
          </a:p>
          <a:p>
            <a:pPr indent="-311150" lvl="0" marL="457200" rtl="0" algn="l">
              <a:spcBef>
                <a:spcPts val="0"/>
              </a:spcBef>
              <a:spcAft>
                <a:spcPts val="0"/>
              </a:spcAft>
              <a:buSzPts val="1300"/>
              <a:buChar char="●"/>
            </a:pPr>
            <a:r>
              <a:rPr lang="en"/>
              <a:t>Check user type.</a:t>
            </a:r>
            <a:endParaRPr/>
          </a:p>
          <a:p>
            <a:pPr indent="-311150" lvl="0" marL="457200" rtl="0" algn="l">
              <a:spcBef>
                <a:spcPts val="0"/>
              </a:spcBef>
              <a:spcAft>
                <a:spcPts val="0"/>
              </a:spcAft>
              <a:buSzPts val="1300"/>
              <a:buChar char="●"/>
            </a:pPr>
            <a:r>
              <a:rPr lang="en"/>
              <a:t>Create user object for backend.</a:t>
            </a:r>
            <a:endParaRPr/>
          </a:p>
          <a:p>
            <a:pPr indent="-311150" lvl="0" marL="457200" rtl="0" algn="l">
              <a:spcBef>
                <a:spcPts val="0"/>
              </a:spcBef>
              <a:spcAft>
                <a:spcPts val="0"/>
              </a:spcAft>
              <a:buSzPts val="1300"/>
              <a:buChar char="●"/>
            </a:pPr>
            <a:r>
              <a:rPr lang="en"/>
              <a:t>Send to </a:t>
            </a:r>
            <a:r>
              <a:rPr lang="en"/>
              <a:t>appropriate</a:t>
            </a:r>
            <a:r>
              <a:rPr lang="en"/>
              <a:t> activity based on type.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99" name="Shape 199"/>
        <p:cNvGrpSpPr/>
        <p:nvPr/>
      </p:nvGrpSpPr>
      <p:grpSpPr>
        <a:xfrm>
          <a:off x="0" y="0"/>
          <a:ext cx="0" cy="0"/>
          <a:chOff x="0" y="0"/>
          <a:chExt cx="0" cy="0"/>
        </a:xfrm>
      </p:grpSpPr>
      <p:sp>
        <p:nvSpPr>
          <p:cNvPr id="200" name="Google Shape;200;p24"/>
          <p:cNvSpPr txBox="1"/>
          <p:nvPr>
            <p:ph type="ctrTitle"/>
          </p:nvPr>
        </p:nvSpPr>
        <p:spPr>
          <a:xfrm>
            <a:off x="3300025" y="72345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Details:</a:t>
            </a:r>
            <a:endParaRPr/>
          </a:p>
          <a:p>
            <a:pPr indent="457200" lvl="0" marL="0" rtl="0" algn="l">
              <a:spcBef>
                <a:spcPts val="0"/>
              </a:spcBef>
              <a:spcAft>
                <a:spcPts val="0"/>
              </a:spcAft>
              <a:buNone/>
            </a:pPr>
            <a:r>
              <a:rPr lang="en" sz="2200"/>
              <a:t>Student</a:t>
            </a:r>
            <a:endParaRPr sz="2000"/>
          </a:p>
        </p:txBody>
      </p:sp>
      <p:sp>
        <p:nvSpPr>
          <p:cNvPr id="201" name="Google Shape;201;p24"/>
          <p:cNvSpPr txBox="1"/>
          <p:nvPr>
            <p:ph idx="1" type="subTitle"/>
          </p:nvPr>
        </p:nvSpPr>
        <p:spPr>
          <a:xfrm>
            <a:off x="3803125" y="2348325"/>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Home page</a:t>
            </a:r>
            <a:endParaRPr/>
          </a:p>
          <a:p>
            <a:pPr indent="-311150" lvl="1" marL="914400" rtl="0" algn="l">
              <a:spcBef>
                <a:spcPts val="0"/>
              </a:spcBef>
              <a:spcAft>
                <a:spcPts val="0"/>
              </a:spcAft>
              <a:buSzPts val="1300"/>
              <a:buChar char="○"/>
            </a:pPr>
            <a:r>
              <a:rPr lang="en"/>
              <a:t>View posts and reminders</a:t>
            </a:r>
            <a:endParaRPr/>
          </a:p>
          <a:p>
            <a:pPr indent="-311150" lvl="0" marL="457200" rtl="0" algn="l">
              <a:spcBef>
                <a:spcPts val="0"/>
              </a:spcBef>
              <a:spcAft>
                <a:spcPts val="0"/>
              </a:spcAft>
              <a:buSzPts val="1300"/>
              <a:buChar char="●"/>
            </a:pPr>
            <a:r>
              <a:rPr lang="en"/>
              <a:t>My Sessions</a:t>
            </a:r>
            <a:endParaRPr/>
          </a:p>
          <a:p>
            <a:pPr indent="-311150" lvl="1" marL="914400" rtl="0" algn="l">
              <a:spcBef>
                <a:spcPts val="0"/>
              </a:spcBef>
              <a:spcAft>
                <a:spcPts val="0"/>
              </a:spcAft>
              <a:buSzPts val="1300"/>
              <a:buChar char="○"/>
            </a:pPr>
            <a:r>
              <a:rPr lang="en"/>
              <a:t>View session details</a:t>
            </a:r>
            <a:endParaRPr/>
          </a:p>
          <a:p>
            <a:pPr indent="-311150" lvl="1" marL="914400" rtl="0" algn="l">
              <a:spcBef>
                <a:spcPts val="0"/>
              </a:spcBef>
              <a:spcAft>
                <a:spcPts val="0"/>
              </a:spcAft>
              <a:buSzPts val="1300"/>
              <a:buChar char="○"/>
            </a:pPr>
            <a:r>
              <a:rPr lang="en"/>
              <a:t>Messages</a:t>
            </a:r>
            <a:endParaRPr/>
          </a:p>
          <a:p>
            <a:pPr indent="-311150" lvl="0" marL="457200" rtl="0" algn="l">
              <a:spcBef>
                <a:spcPts val="0"/>
              </a:spcBef>
              <a:spcAft>
                <a:spcPts val="0"/>
              </a:spcAft>
              <a:buSzPts val="1300"/>
              <a:buChar char="●"/>
            </a:pPr>
            <a:r>
              <a:rPr lang="en"/>
              <a:t>Schedule a session</a:t>
            </a:r>
            <a:endParaRPr/>
          </a:p>
          <a:p>
            <a:pPr indent="-311150" lvl="1" marL="914400" rtl="0" algn="l">
              <a:spcBef>
                <a:spcPts val="0"/>
              </a:spcBef>
              <a:spcAft>
                <a:spcPts val="0"/>
              </a:spcAft>
              <a:buSzPts val="1300"/>
              <a:buChar char="○"/>
            </a:pPr>
            <a:r>
              <a:rPr lang="en"/>
              <a:t>Select week, subject, and Tutor</a:t>
            </a:r>
            <a:endParaRPr/>
          </a:p>
          <a:p>
            <a:pPr indent="-311150" lvl="1" marL="914400" rtl="0" algn="l">
              <a:spcBef>
                <a:spcPts val="0"/>
              </a:spcBef>
              <a:spcAft>
                <a:spcPts val="0"/>
              </a:spcAft>
              <a:buSzPts val="1300"/>
              <a:buChar char="○"/>
            </a:pPr>
            <a:r>
              <a:rPr lang="en"/>
              <a:t>Add description for session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05" name="Shape 205"/>
        <p:cNvGrpSpPr/>
        <p:nvPr/>
      </p:nvGrpSpPr>
      <p:grpSpPr>
        <a:xfrm>
          <a:off x="0" y="0"/>
          <a:ext cx="0" cy="0"/>
          <a:chOff x="0" y="0"/>
          <a:chExt cx="0" cy="0"/>
        </a:xfrm>
      </p:grpSpPr>
      <p:sp>
        <p:nvSpPr>
          <p:cNvPr id="206" name="Google Shape;206;p25"/>
          <p:cNvSpPr txBox="1"/>
          <p:nvPr>
            <p:ph type="ctrTitle"/>
          </p:nvPr>
        </p:nvSpPr>
        <p:spPr>
          <a:xfrm>
            <a:off x="3300025" y="72345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Details:</a:t>
            </a:r>
            <a:endParaRPr/>
          </a:p>
          <a:p>
            <a:pPr indent="457200" lvl="0" marL="0" rtl="0" algn="l">
              <a:spcBef>
                <a:spcPts val="0"/>
              </a:spcBef>
              <a:spcAft>
                <a:spcPts val="0"/>
              </a:spcAft>
              <a:buNone/>
            </a:pPr>
            <a:r>
              <a:rPr lang="en" sz="2200"/>
              <a:t>Tutor</a:t>
            </a:r>
            <a:endParaRPr sz="2000"/>
          </a:p>
        </p:txBody>
      </p:sp>
      <p:sp>
        <p:nvSpPr>
          <p:cNvPr id="207" name="Google Shape;207;p25"/>
          <p:cNvSpPr txBox="1"/>
          <p:nvPr>
            <p:ph idx="1" type="subTitle"/>
          </p:nvPr>
        </p:nvSpPr>
        <p:spPr>
          <a:xfrm>
            <a:off x="3803125" y="2333900"/>
            <a:ext cx="4514400" cy="249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Home page</a:t>
            </a:r>
            <a:endParaRPr/>
          </a:p>
          <a:p>
            <a:pPr indent="-311150" lvl="1" marL="914400" rtl="0" algn="l">
              <a:spcBef>
                <a:spcPts val="0"/>
              </a:spcBef>
              <a:spcAft>
                <a:spcPts val="0"/>
              </a:spcAft>
              <a:buSzPts val="1300"/>
              <a:buChar char="○"/>
            </a:pPr>
            <a:r>
              <a:rPr lang="en"/>
              <a:t>View posts and reminders</a:t>
            </a:r>
            <a:endParaRPr/>
          </a:p>
          <a:p>
            <a:pPr indent="-311150" lvl="0" marL="457200" rtl="0" algn="l">
              <a:spcBef>
                <a:spcPts val="0"/>
              </a:spcBef>
              <a:spcAft>
                <a:spcPts val="0"/>
              </a:spcAft>
              <a:buSzPts val="1300"/>
              <a:buChar char="●"/>
            </a:pPr>
            <a:r>
              <a:rPr lang="en"/>
              <a:t>My appointments</a:t>
            </a:r>
            <a:endParaRPr/>
          </a:p>
          <a:p>
            <a:pPr indent="-311150" lvl="1" marL="914400" rtl="0" algn="l">
              <a:spcBef>
                <a:spcPts val="0"/>
              </a:spcBef>
              <a:spcAft>
                <a:spcPts val="0"/>
              </a:spcAft>
              <a:buSzPts val="1300"/>
              <a:buChar char="○"/>
            </a:pPr>
            <a:r>
              <a:rPr lang="en"/>
              <a:t>View sessions details</a:t>
            </a:r>
            <a:endParaRPr/>
          </a:p>
          <a:p>
            <a:pPr indent="-311150" lvl="1" marL="914400" rtl="0" algn="l">
              <a:spcBef>
                <a:spcPts val="0"/>
              </a:spcBef>
              <a:spcAft>
                <a:spcPts val="0"/>
              </a:spcAft>
              <a:buSzPts val="1300"/>
              <a:buChar char="○"/>
            </a:pPr>
            <a:r>
              <a:rPr lang="en"/>
              <a:t>Messages</a:t>
            </a:r>
            <a:endParaRPr/>
          </a:p>
          <a:p>
            <a:pPr indent="-311150" lvl="0" marL="457200" rtl="0" algn="l">
              <a:spcBef>
                <a:spcPts val="0"/>
              </a:spcBef>
              <a:spcAft>
                <a:spcPts val="0"/>
              </a:spcAft>
              <a:buSzPts val="1300"/>
              <a:buChar char="●"/>
            </a:pPr>
            <a:r>
              <a:rPr lang="en"/>
              <a:t>My Preferences</a:t>
            </a:r>
            <a:endParaRPr/>
          </a:p>
          <a:p>
            <a:pPr indent="-311150" lvl="1" marL="914400" rtl="0" algn="l">
              <a:spcBef>
                <a:spcPts val="0"/>
              </a:spcBef>
              <a:spcAft>
                <a:spcPts val="0"/>
              </a:spcAft>
              <a:buSzPts val="1300"/>
              <a:buChar char="○"/>
            </a:pPr>
            <a:r>
              <a:rPr lang="en"/>
              <a:t>Set availability</a:t>
            </a:r>
            <a:endParaRPr/>
          </a:p>
          <a:p>
            <a:pPr indent="-311150" lvl="1" marL="914400" rtl="0" algn="l">
              <a:spcBef>
                <a:spcPts val="0"/>
              </a:spcBef>
              <a:spcAft>
                <a:spcPts val="0"/>
              </a:spcAft>
              <a:buSzPts val="1300"/>
              <a:buChar char="○"/>
            </a:pPr>
            <a:r>
              <a:rPr lang="en"/>
              <a:t>Set courses</a:t>
            </a:r>
            <a:endParaRPr/>
          </a:p>
          <a:p>
            <a:pPr indent="-311150" lvl="0" marL="457200" rtl="0" algn="l">
              <a:spcBef>
                <a:spcPts val="0"/>
              </a:spcBef>
              <a:spcAft>
                <a:spcPts val="0"/>
              </a:spcAft>
              <a:buSzPts val="1300"/>
              <a:buChar char="●"/>
            </a:pPr>
            <a:r>
              <a:rPr lang="en"/>
              <a:t>My Profile</a:t>
            </a:r>
            <a:endParaRPr/>
          </a:p>
          <a:p>
            <a:pPr indent="-311150" lvl="1" marL="914400" rtl="0" algn="l">
              <a:spcBef>
                <a:spcPts val="0"/>
              </a:spcBef>
              <a:spcAft>
                <a:spcPts val="0"/>
              </a:spcAft>
              <a:buSzPts val="1300"/>
              <a:buChar char="○"/>
            </a:pPr>
            <a:r>
              <a:rPr lang="en"/>
              <a:t>Upload a picture</a:t>
            </a:r>
            <a:endParaRPr/>
          </a:p>
          <a:p>
            <a:pPr indent="-311150" lvl="1" marL="914400" rtl="0" algn="l">
              <a:spcBef>
                <a:spcPts val="0"/>
              </a:spcBef>
              <a:spcAft>
                <a:spcPts val="0"/>
              </a:spcAft>
              <a:buSzPts val="1300"/>
              <a:buChar char="○"/>
            </a:pPr>
            <a:r>
              <a:rPr lang="en"/>
              <a:t>Bio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11" name="Shape 211"/>
        <p:cNvGrpSpPr/>
        <p:nvPr/>
      </p:nvGrpSpPr>
      <p:grpSpPr>
        <a:xfrm>
          <a:off x="0" y="0"/>
          <a:ext cx="0" cy="0"/>
          <a:chOff x="0" y="0"/>
          <a:chExt cx="0" cy="0"/>
        </a:xfrm>
      </p:grpSpPr>
      <p:sp>
        <p:nvSpPr>
          <p:cNvPr id="212" name="Google Shape;212;p26"/>
          <p:cNvSpPr txBox="1"/>
          <p:nvPr>
            <p:ph type="ctrTitle"/>
          </p:nvPr>
        </p:nvSpPr>
        <p:spPr>
          <a:xfrm>
            <a:off x="3868850" y="164760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next?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16" name="Shape 216"/>
        <p:cNvGrpSpPr/>
        <p:nvPr/>
      </p:nvGrpSpPr>
      <p:grpSpPr>
        <a:xfrm>
          <a:off x="0" y="0"/>
          <a:ext cx="0" cy="0"/>
          <a:chOff x="0" y="0"/>
          <a:chExt cx="0" cy="0"/>
        </a:xfrm>
      </p:grpSpPr>
      <p:sp>
        <p:nvSpPr>
          <p:cNvPr id="217" name="Google Shape;217;p27"/>
          <p:cNvSpPr txBox="1"/>
          <p:nvPr>
            <p:ph type="ctrTitle"/>
          </p:nvPr>
        </p:nvSpPr>
        <p:spPr>
          <a:xfrm>
            <a:off x="3551575" y="72345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Plan:</a:t>
            </a:r>
            <a:endParaRPr/>
          </a:p>
        </p:txBody>
      </p:sp>
      <p:sp>
        <p:nvSpPr>
          <p:cNvPr id="218" name="Google Shape;218;p27"/>
          <p:cNvSpPr txBox="1"/>
          <p:nvPr>
            <p:ph idx="1" type="subTitle"/>
          </p:nvPr>
        </p:nvSpPr>
        <p:spPr>
          <a:xfrm>
            <a:off x="3803125" y="2290650"/>
            <a:ext cx="4514400" cy="249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We’ve started and will continue to setup the general structure of the application so that we have a big picture view to reference if we ever feel lost.</a:t>
            </a:r>
            <a:endParaRPr/>
          </a:p>
          <a:p>
            <a:pPr indent="-311150" lvl="0" marL="457200" rtl="0" algn="l">
              <a:spcBef>
                <a:spcPts val="0"/>
              </a:spcBef>
              <a:spcAft>
                <a:spcPts val="0"/>
              </a:spcAft>
              <a:buSzPts val="1300"/>
              <a:buChar char="●"/>
            </a:pPr>
            <a:r>
              <a:rPr lang="en"/>
              <a:t>We’re in the process of setting up and using a remote database.</a:t>
            </a:r>
            <a:endParaRPr/>
          </a:p>
          <a:p>
            <a:pPr indent="-311150" lvl="0" marL="457200" rtl="0" algn="l">
              <a:spcBef>
                <a:spcPts val="0"/>
              </a:spcBef>
              <a:spcAft>
                <a:spcPts val="0"/>
              </a:spcAft>
              <a:buSzPts val="1300"/>
              <a:buChar char="●"/>
            </a:pPr>
            <a:r>
              <a:rPr lang="en"/>
              <a:t>We’re going to finish setting ourselves up with a skeleton structure to build off of.</a:t>
            </a:r>
            <a:endParaRPr/>
          </a:p>
          <a:p>
            <a:pPr indent="-311150" lvl="1" marL="914400" rtl="0" algn="l">
              <a:spcBef>
                <a:spcPts val="0"/>
              </a:spcBef>
              <a:spcAft>
                <a:spcPts val="0"/>
              </a:spcAft>
              <a:buSzPts val="1300"/>
              <a:buChar char="○"/>
            </a:pPr>
            <a:r>
              <a:rPr lang="en"/>
              <a:t>This is in the form of fragments, activities, and the navigation graph within Android Studio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22" name="Shape 222"/>
        <p:cNvGrpSpPr/>
        <p:nvPr/>
      </p:nvGrpSpPr>
      <p:grpSpPr>
        <a:xfrm>
          <a:off x="0" y="0"/>
          <a:ext cx="0" cy="0"/>
          <a:chOff x="0" y="0"/>
          <a:chExt cx="0" cy="0"/>
        </a:xfrm>
      </p:grpSpPr>
      <p:sp>
        <p:nvSpPr>
          <p:cNvPr id="223" name="Google Shape;223;p28"/>
          <p:cNvSpPr txBox="1"/>
          <p:nvPr>
            <p:ph type="ctrTitle"/>
          </p:nvPr>
        </p:nvSpPr>
        <p:spPr>
          <a:xfrm>
            <a:off x="3061175" y="1647600"/>
            <a:ext cx="5017500" cy="184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can go 	wrong?</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27" name="Shape 227"/>
        <p:cNvGrpSpPr/>
        <p:nvPr/>
      </p:nvGrpSpPr>
      <p:grpSpPr>
        <a:xfrm>
          <a:off x="0" y="0"/>
          <a:ext cx="0" cy="0"/>
          <a:chOff x="0" y="0"/>
          <a:chExt cx="0" cy="0"/>
        </a:xfrm>
      </p:grpSpPr>
      <p:sp>
        <p:nvSpPr>
          <p:cNvPr id="228" name="Google Shape;228;p29"/>
          <p:cNvSpPr txBox="1"/>
          <p:nvPr>
            <p:ph type="ctrTitle"/>
          </p:nvPr>
        </p:nvSpPr>
        <p:spPr>
          <a:xfrm>
            <a:off x="3551575" y="72345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a:t>
            </a:r>
            <a:endParaRPr/>
          </a:p>
          <a:p>
            <a:pPr indent="0" lvl="0" marL="0" rtl="0" algn="l">
              <a:spcBef>
                <a:spcPts val="0"/>
              </a:spcBef>
              <a:spcAft>
                <a:spcPts val="0"/>
              </a:spcAft>
              <a:buNone/>
            </a:pPr>
            <a:r>
              <a:rPr lang="en"/>
              <a:t>Impediments:</a:t>
            </a:r>
            <a:endParaRPr/>
          </a:p>
        </p:txBody>
      </p:sp>
      <p:sp>
        <p:nvSpPr>
          <p:cNvPr id="229" name="Google Shape;229;p29"/>
          <p:cNvSpPr txBox="1"/>
          <p:nvPr>
            <p:ph idx="1" type="subTitle"/>
          </p:nvPr>
        </p:nvSpPr>
        <p:spPr>
          <a:xfrm>
            <a:off x="3803125" y="2189675"/>
            <a:ext cx="4514400" cy="249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We’re all still very unfamiliar with Android Studio and app development as a whole.  Many of the problems we had with getting the Spike Exercise done were simply trying to figure out how to make the features work within Android Studio.</a:t>
            </a:r>
            <a:endParaRPr/>
          </a:p>
          <a:p>
            <a:pPr indent="-311150" lvl="0" marL="457200" rtl="0" algn="l">
              <a:spcBef>
                <a:spcPts val="0"/>
              </a:spcBef>
              <a:spcAft>
                <a:spcPts val="0"/>
              </a:spcAft>
              <a:buSzPts val="1300"/>
              <a:buChar char="●"/>
            </a:pPr>
            <a:r>
              <a:rPr lang="en"/>
              <a:t>None of us have any experience with setting up or using remote databases.  It’s very plausible that we may have struggles with doing so.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33" name="Shape 233"/>
        <p:cNvGrpSpPr/>
        <p:nvPr/>
      </p:nvGrpSpPr>
      <p:grpSpPr>
        <a:xfrm>
          <a:off x="0" y="0"/>
          <a:ext cx="0" cy="0"/>
          <a:chOff x="0" y="0"/>
          <a:chExt cx="0" cy="0"/>
        </a:xfrm>
      </p:grpSpPr>
      <p:sp>
        <p:nvSpPr>
          <p:cNvPr id="234" name="Google Shape;234;p30"/>
          <p:cNvSpPr txBox="1"/>
          <p:nvPr>
            <p:ph type="ctrTitle"/>
          </p:nvPr>
        </p:nvSpPr>
        <p:spPr>
          <a:xfrm>
            <a:off x="4260300" y="1647600"/>
            <a:ext cx="5017500" cy="1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38" name="Shape 138"/>
        <p:cNvGrpSpPr/>
        <p:nvPr/>
      </p:nvGrpSpPr>
      <p:grpSpPr>
        <a:xfrm>
          <a:off x="0" y="0"/>
          <a:ext cx="0" cy="0"/>
          <a:chOff x="0" y="0"/>
          <a:chExt cx="0" cy="0"/>
        </a:xfrm>
      </p:grpSpPr>
      <p:sp>
        <p:nvSpPr>
          <p:cNvPr id="139" name="Google Shape;139;p14"/>
          <p:cNvSpPr txBox="1"/>
          <p:nvPr>
            <p:ph type="ctrTitle"/>
          </p:nvPr>
        </p:nvSpPr>
        <p:spPr>
          <a:xfrm>
            <a:off x="3537150" y="9928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it?</a:t>
            </a:r>
            <a:endParaRPr sz="2000"/>
          </a:p>
        </p:txBody>
      </p:sp>
      <p:sp>
        <p:nvSpPr>
          <p:cNvPr id="140" name="Google Shape;140;p14"/>
          <p:cNvSpPr txBox="1"/>
          <p:nvPr>
            <p:ph idx="1" type="subTitle"/>
          </p:nvPr>
        </p:nvSpPr>
        <p:spPr>
          <a:xfrm>
            <a:off x="3788700" y="2189675"/>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Companion app for existing browser based software.</a:t>
            </a:r>
            <a:endParaRPr/>
          </a:p>
          <a:p>
            <a:pPr indent="-311150" lvl="0" marL="457200" rtl="0" algn="l">
              <a:spcBef>
                <a:spcPts val="0"/>
              </a:spcBef>
              <a:spcAft>
                <a:spcPts val="0"/>
              </a:spcAft>
              <a:buSzPts val="1300"/>
              <a:buChar char="●"/>
            </a:pPr>
            <a:r>
              <a:rPr lang="en"/>
              <a:t>Goal is to make it easier and more convenient for students and tutors to schedule and manage tutoring sessions.</a:t>
            </a:r>
            <a:endParaRPr/>
          </a:p>
        </p:txBody>
      </p:sp>
      <p:sp>
        <p:nvSpPr>
          <p:cNvPr id="141" name="Google Shape;141;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.7853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45" name="Shape 145"/>
        <p:cNvGrpSpPr/>
        <p:nvPr/>
      </p:nvGrpSpPr>
      <p:grpSpPr>
        <a:xfrm>
          <a:off x="0" y="0"/>
          <a:ext cx="0" cy="0"/>
          <a:chOff x="0" y="0"/>
          <a:chExt cx="0" cy="0"/>
        </a:xfrm>
      </p:grpSpPr>
      <p:sp>
        <p:nvSpPr>
          <p:cNvPr id="146" name="Google Shape;146;p15"/>
          <p:cNvSpPr txBox="1"/>
          <p:nvPr>
            <p:ph type="ctrTitle"/>
          </p:nvPr>
        </p:nvSpPr>
        <p:spPr>
          <a:xfrm>
            <a:off x="3537300" y="646700"/>
            <a:ext cx="5606700" cy="17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Spike Exercise:</a:t>
            </a:r>
            <a:endParaRPr/>
          </a:p>
          <a:p>
            <a:pPr indent="0" lvl="0" marL="0" rtl="0" algn="l">
              <a:spcBef>
                <a:spcPts val="0"/>
              </a:spcBef>
              <a:spcAft>
                <a:spcPts val="0"/>
              </a:spcAft>
              <a:buNone/>
            </a:pPr>
            <a:r>
              <a:rPr lang="en"/>
              <a:t>	</a:t>
            </a:r>
            <a:r>
              <a:rPr lang="en" sz="2000"/>
              <a:t>Technology Stack and</a:t>
            </a:r>
            <a:endParaRPr sz="2000"/>
          </a:p>
          <a:p>
            <a:pPr indent="457200" lvl="0" marL="457200" rtl="0" algn="l">
              <a:spcBef>
                <a:spcPts val="0"/>
              </a:spcBef>
              <a:spcAft>
                <a:spcPts val="0"/>
              </a:spcAft>
              <a:buNone/>
            </a:pPr>
            <a:r>
              <a:rPr lang="en" sz="2000"/>
              <a:t> Implementation</a:t>
            </a:r>
            <a:endParaRPr sz="2000"/>
          </a:p>
        </p:txBody>
      </p:sp>
      <p:sp>
        <p:nvSpPr>
          <p:cNvPr id="147" name="Google Shape;147;p15"/>
          <p:cNvSpPr txBox="1"/>
          <p:nvPr>
            <p:ph idx="1" type="subTitle"/>
          </p:nvPr>
        </p:nvSpPr>
        <p:spPr>
          <a:xfrm>
            <a:off x="4083450" y="242300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used Android Studio to develop our app.</a:t>
            </a:r>
            <a:endParaRPr/>
          </a:p>
          <a:p>
            <a:pPr indent="-311150" lvl="1" marL="914400" rtl="0" algn="l">
              <a:spcBef>
                <a:spcPts val="0"/>
              </a:spcBef>
              <a:spcAft>
                <a:spcPts val="0"/>
              </a:spcAft>
              <a:buSzPts val="1300"/>
              <a:buChar char="○"/>
            </a:pPr>
            <a:r>
              <a:rPr lang="en"/>
              <a:t>The front end is developed using a GUI within Android Studio that auto generates editable XML code.</a:t>
            </a:r>
            <a:endParaRPr/>
          </a:p>
          <a:p>
            <a:pPr indent="-311150" lvl="1" marL="914400" rtl="0" algn="l">
              <a:spcBef>
                <a:spcPts val="0"/>
              </a:spcBef>
              <a:spcAft>
                <a:spcPts val="0"/>
              </a:spcAft>
              <a:buSzPts val="1300"/>
              <a:buChar char="○"/>
            </a:pPr>
            <a:r>
              <a:rPr lang="en"/>
              <a:t>We decided to use Java for the back end because of our familiarity with the language.</a:t>
            </a:r>
            <a:endParaRPr/>
          </a:p>
          <a:p>
            <a:pPr indent="-311150" lvl="1" marL="914400" rtl="0" algn="l">
              <a:spcBef>
                <a:spcPts val="0"/>
              </a:spcBef>
              <a:spcAft>
                <a:spcPts val="0"/>
              </a:spcAft>
              <a:buSzPts val="1300"/>
              <a:buChar char="○"/>
            </a:pPr>
            <a:r>
              <a:rPr lang="en"/>
              <a:t>In order to interact with the database we used Android SQLite to write our queries.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51" name="Shape 151"/>
        <p:cNvGrpSpPr/>
        <p:nvPr/>
      </p:nvGrpSpPr>
      <p:grpSpPr>
        <a:xfrm>
          <a:off x="0" y="0"/>
          <a:ext cx="0" cy="0"/>
          <a:chOff x="0" y="0"/>
          <a:chExt cx="0" cy="0"/>
        </a:xfrm>
      </p:grpSpPr>
      <p:sp>
        <p:nvSpPr>
          <p:cNvPr id="152" name="Google Shape;152;p16"/>
          <p:cNvSpPr txBox="1"/>
          <p:nvPr>
            <p:ph type="ctrTitle"/>
          </p:nvPr>
        </p:nvSpPr>
        <p:spPr>
          <a:xfrm>
            <a:off x="3537150" y="9928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a:t>
            </a:r>
            <a:endParaRPr/>
          </a:p>
          <a:p>
            <a:pPr indent="0" lvl="0" marL="0" rtl="0" algn="l">
              <a:spcBef>
                <a:spcPts val="0"/>
              </a:spcBef>
              <a:spcAft>
                <a:spcPts val="0"/>
              </a:spcAft>
              <a:buNone/>
            </a:pPr>
            <a:r>
              <a:rPr lang="en"/>
              <a:t>Responsibilities:</a:t>
            </a:r>
            <a:endParaRPr/>
          </a:p>
        </p:txBody>
      </p:sp>
      <p:sp>
        <p:nvSpPr>
          <p:cNvPr id="153" name="Google Shape;153;p16"/>
          <p:cNvSpPr txBox="1"/>
          <p:nvPr>
            <p:ph idx="1" type="subTitle"/>
          </p:nvPr>
        </p:nvSpPr>
        <p:spPr>
          <a:xfrm>
            <a:off x="3788700" y="243485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tasks that are less within everyone’s wheelhouse and are more confusing we’ll be using pair programming.</a:t>
            </a:r>
            <a:endParaRPr/>
          </a:p>
          <a:p>
            <a:pPr indent="-311150" lvl="0" marL="457200" rtl="0" algn="l">
              <a:spcBef>
                <a:spcPts val="0"/>
              </a:spcBef>
              <a:spcAft>
                <a:spcPts val="0"/>
              </a:spcAft>
              <a:buSzPts val="1300"/>
              <a:buChar char="●"/>
            </a:pPr>
            <a:r>
              <a:rPr lang="en"/>
              <a:t>For tasks that we’re all more familiar with or for when pair programming would be cumbersome we have primary and secondary responsibilities assigned.</a:t>
            </a:r>
            <a:endParaRPr/>
          </a:p>
          <a:p>
            <a:pPr indent="-311150" lvl="1" marL="914400" rtl="0" algn="l">
              <a:spcBef>
                <a:spcPts val="0"/>
              </a:spcBef>
              <a:spcAft>
                <a:spcPts val="0"/>
              </a:spcAft>
              <a:buSzPts val="1300"/>
              <a:buChar char="○"/>
            </a:pPr>
            <a:r>
              <a:rPr lang="en"/>
              <a:t>The primary responsibilities will be the programmer’s main focus with secondary responsibilities being there if time allots.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57" name="Shape 157"/>
        <p:cNvGrpSpPr/>
        <p:nvPr/>
      </p:nvGrpSpPr>
      <p:grpSpPr>
        <a:xfrm>
          <a:off x="0" y="0"/>
          <a:ext cx="0" cy="0"/>
          <a:chOff x="0" y="0"/>
          <a:chExt cx="0" cy="0"/>
        </a:xfrm>
      </p:grpSpPr>
      <p:sp>
        <p:nvSpPr>
          <p:cNvPr id="158" name="Google Shape;158;p17"/>
          <p:cNvSpPr txBox="1"/>
          <p:nvPr>
            <p:ph type="ctrTitle"/>
          </p:nvPr>
        </p:nvSpPr>
        <p:spPr>
          <a:xfrm>
            <a:off x="3321175" y="833875"/>
            <a:ext cx="5233500" cy="17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a:t>
            </a:r>
            <a:endParaRPr/>
          </a:p>
          <a:p>
            <a:pPr indent="0" lvl="0" marL="0" rtl="0" algn="l">
              <a:spcBef>
                <a:spcPts val="0"/>
              </a:spcBef>
              <a:spcAft>
                <a:spcPts val="0"/>
              </a:spcAft>
              <a:buNone/>
            </a:pPr>
            <a:r>
              <a:rPr lang="en"/>
              <a:t>Responsibilities:</a:t>
            </a:r>
            <a:endParaRPr/>
          </a:p>
          <a:p>
            <a:pPr indent="0" lvl="0" marL="0" rtl="0" algn="l">
              <a:spcBef>
                <a:spcPts val="0"/>
              </a:spcBef>
              <a:spcAft>
                <a:spcPts val="0"/>
              </a:spcAft>
              <a:buNone/>
            </a:pPr>
            <a:r>
              <a:rPr lang="en" sz="2200"/>
              <a:t>	Setting up GitHub repo</a:t>
            </a:r>
            <a:endParaRPr sz="2200"/>
          </a:p>
        </p:txBody>
      </p:sp>
      <p:sp>
        <p:nvSpPr>
          <p:cNvPr id="159" name="Google Shape;159;p17"/>
          <p:cNvSpPr txBox="1"/>
          <p:nvPr>
            <p:ph idx="1" type="subTitle"/>
          </p:nvPr>
        </p:nvSpPr>
        <p:spPr>
          <a:xfrm>
            <a:off x="3788700" y="243485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Evan and Ryan will be taking care of setting up our GItHub repo and writing out how everyone will upload to the repo</a:t>
            </a:r>
            <a:endParaRPr/>
          </a:p>
          <a:p>
            <a:pPr indent="-311150" lvl="1" marL="914400" rtl="0" algn="l">
              <a:spcBef>
                <a:spcPts val="0"/>
              </a:spcBef>
              <a:spcAft>
                <a:spcPts val="0"/>
              </a:spcAft>
              <a:buSzPts val="1300"/>
              <a:buChar char="○"/>
            </a:pPr>
            <a:r>
              <a:rPr lang="en"/>
              <a:t>We had issues during the Spike exercise where merge conflicts created problems with the app.  We want to make a plan to avoid that this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63" name="Shape 163"/>
        <p:cNvGrpSpPr/>
        <p:nvPr/>
      </p:nvGrpSpPr>
      <p:grpSpPr>
        <a:xfrm>
          <a:off x="0" y="0"/>
          <a:ext cx="0" cy="0"/>
          <a:chOff x="0" y="0"/>
          <a:chExt cx="0" cy="0"/>
        </a:xfrm>
      </p:grpSpPr>
      <p:sp>
        <p:nvSpPr>
          <p:cNvPr id="164" name="Google Shape;164;p18"/>
          <p:cNvSpPr txBox="1"/>
          <p:nvPr>
            <p:ph type="ctrTitle"/>
          </p:nvPr>
        </p:nvSpPr>
        <p:spPr>
          <a:xfrm>
            <a:off x="3321175" y="833875"/>
            <a:ext cx="5233500" cy="17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a:t>
            </a:r>
            <a:endParaRPr/>
          </a:p>
          <a:p>
            <a:pPr indent="0" lvl="0" marL="0" rtl="0" algn="l">
              <a:spcBef>
                <a:spcPts val="0"/>
              </a:spcBef>
              <a:spcAft>
                <a:spcPts val="0"/>
              </a:spcAft>
              <a:buNone/>
            </a:pPr>
            <a:r>
              <a:rPr lang="en"/>
              <a:t>Responsibilities:</a:t>
            </a:r>
            <a:endParaRPr/>
          </a:p>
          <a:p>
            <a:pPr indent="0" lvl="0" marL="0" rtl="0" algn="l">
              <a:spcBef>
                <a:spcPts val="0"/>
              </a:spcBef>
              <a:spcAft>
                <a:spcPts val="0"/>
              </a:spcAft>
              <a:buNone/>
            </a:pPr>
            <a:r>
              <a:rPr lang="en" sz="2200"/>
              <a:t>	Create forks in the repo</a:t>
            </a:r>
            <a:endParaRPr sz="2200"/>
          </a:p>
        </p:txBody>
      </p:sp>
      <p:sp>
        <p:nvSpPr>
          <p:cNvPr id="165" name="Google Shape;165;p18"/>
          <p:cNvSpPr txBox="1"/>
          <p:nvPr>
            <p:ph idx="1" type="subTitle"/>
          </p:nvPr>
        </p:nvSpPr>
        <p:spPr>
          <a:xfrm>
            <a:off x="3788700" y="243485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Edwin and Harrison will be taking some time to set up forks in the repo.  This will help us with making sure that merge conflicts don’t interfere with others’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69" name="Shape 169"/>
        <p:cNvGrpSpPr/>
        <p:nvPr/>
      </p:nvGrpSpPr>
      <p:grpSpPr>
        <a:xfrm>
          <a:off x="0" y="0"/>
          <a:ext cx="0" cy="0"/>
          <a:chOff x="0" y="0"/>
          <a:chExt cx="0" cy="0"/>
        </a:xfrm>
      </p:grpSpPr>
      <p:sp>
        <p:nvSpPr>
          <p:cNvPr id="170" name="Google Shape;170;p19"/>
          <p:cNvSpPr txBox="1"/>
          <p:nvPr>
            <p:ph type="ctrTitle"/>
          </p:nvPr>
        </p:nvSpPr>
        <p:spPr>
          <a:xfrm>
            <a:off x="3321175" y="833875"/>
            <a:ext cx="5233500" cy="17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a:t>
            </a:r>
            <a:endParaRPr/>
          </a:p>
          <a:p>
            <a:pPr indent="0" lvl="0" marL="0" rtl="0" algn="l">
              <a:spcBef>
                <a:spcPts val="0"/>
              </a:spcBef>
              <a:spcAft>
                <a:spcPts val="0"/>
              </a:spcAft>
              <a:buNone/>
            </a:pPr>
            <a:r>
              <a:rPr lang="en"/>
              <a:t>Responsibilities:</a:t>
            </a:r>
            <a:endParaRPr/>
          </a:p>
          <a:p>
            <a:pPr indent="0" lvl="0" marL="0" rtl="0" algn="l">
              <a:spcBef>
                <a:spcPts val="0"/>
              </a:spcBef>
              <a:spcAft>
                <a:spcPts val="0"/>
              </a:spcAft>
              <a:buNone/>
            </a:pPr>
            <a:r>
              <a:rPr lang="en" sz="2200"/>
              <a:t>	Set up database</a:t>
            </a:r>
            <a:endParaRPr sz="2200"/>
          </a:p>
        </p:txBody>
      </p:sp>
      <p:sp>
        <p:nvSpPr>
          <p:cNvPr id="171" name="Google Shape;171;p19"/>
          <p:cNvSpPr txBox="1"/>
          <p:nvPr>
            <p:ph idx="1" type="subTitle"/>
          </p:nvPr>
        </p:nvSpPr>
        <p:spPr>
          <a:xfrm>
            <a:off x="3788700" y="243485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Ryan and Azzed will be taking care of creating and filling the database.</a:t>
            </a:r>
            <a:endParaRPr/>
          </a:p>
          <a:p>
            <a:pPr indent="-311150" lvl="1" marL="914400" rtl="0" algn="l">
              <a:spcBef>
                <a:spcPts val="0"/>
              </a:spcBef>
              <a:spcAft>
                <a:spcPts val="0"/>
              </a:spcAft>
              <a:buSzPts val="1300"/>
              <a:buChar char="○"/>
            </a:pPr>
            <a:r>
              <a:rPr lang="en"/>
              <a:t>We’re going to work with a remote database this time so that during testing, we don’t all have to populate our own local databases.  This will save us time overall and make our testing much more consistent.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75" name="Shape 175"/>
        <p:cNvGrpSpPr/>
        <p:nvPr/>
      </p:nvGrpSpPr>
      <p:grpSpPr>
        <a:xfrm>
          <a:off x="0" y="0"/>
          <a:ext cx="0" cy="0"/>
          <a:chOff x="0" y="0"/>
          <a:chExt cx="0" cy="0"/>
        </a:xfrm>
      </p:grpSpPr>
      <p:sp>
        <p:nvSpPr>
          <p:cNvPr id="176" name="Google Shape;176;p20"/>
          <p:cNvSpPr txBox="1"/>
          <p:nvPr>
            <p:ph type="ctrTitle"/>
          </p:nvPr>
        </p:nvSpPr>
        <p:spPr>
          <a:xfrm>
            <a:off x="3321175" y="833875"/>
            <a:ext cx="5233500" cy="17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a:t>
            </a:r>
            <a:endParaRPr/>
          </a:p>
          <a:p>
            <a:pPr indent="0" lvl="0" marL="0" rtl="0" algn="l">
              <a:spcBef>
                <a:spcPts val="0"/>
              </a:spcBef>
              <a:spcAft>
                <a:spcPts val="0"/>
              </a:spcAft>
              <a:buNone/>
            </a:pPr>
            <a:r>
              <a:rPr lang="en"/>
              <a:t>Responsibilities:</a:t>
            </a:r>
            <a:endParaRPr/>
          </a:p>
          <a:p>
            <a:pPr indent="0" lvl="0" marL="0" rtl="0" algn="l">
              <a:spcBef>
                <a:spcPts val="0"/>
              </a:spcBef>
              <a:spcAft>
                <a:spcPts val="0"/>
              </a:spcAft>
              <a:buNone/>
            </a:pPr>
            <a:r>
              <a:rPr lang="en" sz="2200"/>
              <a:t>	Testing</a:t>
            </a:r>
            <a:endParaRPr sz="2200"/>
          </a:p>
        </p:txBody>
      </p:sp>
      <p:sp>
        <p:nvSpPr>
          <p:cNvPr id="177" name="Google Shape;177;p20"/>
          <p:cNvSpPr txBox="1"/>
          <p:nvPr>
            <p:ph idx="1" type="subTitle"/>
          </p:nvPr>
        </p:nvSpPr>
        <p:spPr>
          <a:xfrm>
            <a:off x="3788700" y="243485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Harrison will be responsible for setting up the testing </a:t>
            </a:r>
            <a:r>
              <a:rPr lang="en"/>
              <a:t>environment</a:t>
            </a:r>
            <a:r>
              <a:rPr lang="en"/>
              <a:t> to run automated testing on the front and back end.</a:t>
            </a:r>
            <a:endParaRPr/>
          </a:p>
          <a:p>
            <a:pPr indent="0" lvl="0" marL="9144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81" name="Shape 181"/>
        <p:cNvGrpSpPr/>
        <p:nvPr/>
      </p:nvGrpSpPr>
      <p:grpSpPr>
        <a:xfrm>
          <a:off x="0" y="0"/>
          <a:ext cx="0" cy="0"/>
          <a:chOff x="0" y="0"/>
          <a:chExt cx="0" cy="0"/>
        </a:xfrm>
      </p:grpSpPr>
      <p:sp>
        <p:nvSpPr>
          <p:cNvPr id="182" name="Google Shape;182;p21"/>
          <p:cNvSpPr txBox="1"/>
          <p:nvPr>
            <p:ph type="ctrTitle"/>
          </p:nvPr>
        </p:nvSpPr>
        <p:spPr>
          <a:xfrm>
            <a:off x="3321175" y="833875"/>
            <a:ext cx="5233500" cy="17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a:t>
            </a:r>
            <a:endParaRPr/>
          </a:p>
          <a:p>
            <a:pPr indent="0" lvl="0" marL="0" rtl="0" algn="l">
              <a:spcBef>
                <a:spcPts val="0"/>
              </a:spcBef>
              <a:spcAft>
                <a:spcPts val="0"/>
              </a:spcAft>
              <a:buNone/>
            </a:pPr>
            <a:r>
              <a:rPr lang="en"/>
              <a:t>Responsibilities:</a:t>
            </a:r>
            <a:endParaRPr/>
          </a:p>
          <a:p>
            <a:pPr indent="0" lvl="0" marL="0" rtl="0" algn="l">
              <a:spcBef>
                <a:spcPts val="0"/>
              </a:spcBef>
              <a:spcAft>
                <a:spcPts val="0"/>
              </a:spcAft>
              <a:buNone/>
            </a:pPr>
            <a:r>
              <a:rPr lang="en" sz="2200"/>
              <a:t>	Create Skeleton Code</a:t>
            </a:r>
            <a:endParaRPr sz="2200"/>
          </a:p>
        </p:txBody>
      </p:sp>
      <p:sp>
        <p:nvSpPr>
          <p:cNvPr id="183" name="Google Shape;183;p21"/>
          <p:cNvSpPr txBox="1"/>
          <p:nvPr>
            <p:ph idx="1" type="subTitle"/>
          </p:nvPr>
        </p:nvSpPr>
        <p:spPr>
          <a:xfrm>
            <a:off x="3788700" y="2434850"/>
            <a:ext cx="4514400" cy="23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Evan and Edwin will be taking care of setting up the overall skeleton of the program, including the nav graph.</a:t>
            </a:r>
            <a:endParaRPr/>
          </a:p>
          <a:p>
            <a:pPr indent="-311150" lvl="1" marL="914400" rtl="0" algn="l">
              <a:spcBef>
                <a:spcPts val="0"/>
              </a:spcBef>
              <a:spcAft>
                <a:spcPts val="0"/>
              </a:spcAft>
              <a:buSzPts val="1300"/>
              <a:buChar char="○"/>
            </a:pPr>
            <a:r>
              <a:rPr lang="en"/>
              <a:t>We found this to be really useful as a reference during the Spike exercise.</a:t>
            </a:r>
            <a:endParaRPr/>
          </a:p>
          <a:p>
            <a:pPr indent="-311150" lvl="1" marL="914400" rtl="0" algn="l">
              <a:spcBef>
                <a:spcPts val="0"/>
              </a:spcBef>
              <a:spcAft>
                <a:spcPts val="0"/>
              </a:spcAft>
              <a:buSzPts val="1300"/>
              <a:buChar char="○"/>
            </a:pPr>
            <a:r>
              <a:rPr lang="en"/>
              <a:t>Gives us a big picture view of the overall flow of the 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