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8" r:id="rId7"/>
    <p:sldId id="279" r:id="rId8"/>
    <p:sldId id="258" r:id="rId9"/>
    <p:sldId id="286" r:id="rId10"/>
    <p:sldId id="280" r:id="rId11"/>
    <p:sldId id="281" r:id="rId12"/>
    <p:sldId id="266" r:id="rId13"/>
    <p:sldId id="287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5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Red Neuronal Cuántica (QNN)</a:t>
            </a:r>
            <a:br>
              <a:rPr lang="en-US" dirty="0"/>
            </a:br>
            <a:r>
              <a:rPr lang="en-US" sz="1800" dirty="0"/>
              <a:t>Eduardo Solano Jaime</a:t>
            </a:r>
            <a:br>
              <a:rPr lang="en-US" sz="1800" dirty="0"/>
            </a:br>
            <a:r>
              <a:rPr lang="en-US" sz="1800" dirty="0"/>
              <a:t>Paulina Barba Mendoza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5DD47AF6-C3AB-AD9C-0DB6-92674D6E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54" y="970828"/>
            <a:ext cx="7121804" cy="49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 err="1"/>
              <a:t>Circuitos</a:t>
            </a:r>
            <a:r>
              <a:rPr lang="en-US" dirty="0"/>
              <a:t> (</a:t>
            </a:r>
            <a:r>
              <a:rPr lang="en-US" dirty="0" err="1"/>
              <a:t>algoritmos</a:t>
            </a:r>
            <a:r>
              <a:rPr lang="en-US" dirty="0"/>
              <a:t>) </a:t>
            </a:r>
            <a:r>
              <a:rPr lang="en-US" dirty="0" err="1"/>
              <a:t>variacionales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96825" y="3524008"/>
            <a:ext cx="3943627" cy="16312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Mapa de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Parametrización</a:t>
            </a:r>
            <a:r>
              <a:rPr lang="en-US" b="1" dirty="0"/>
              <a:t> (Ansatz)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Optimización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Retroalimentación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4" name="Picture 6" descr="Theory of variational quantum simulation – Quantum">
            <a:extLst>
              <a:ext uri="{FF2B5EF4-FFF2-40B4-BE49-F238E27FC236}">
                <a16:creationId xmlns:a16="http://schemas.microsoft.com/office/drawing/2014/main" id="{098B4E77-2832-D588-1EEC-5A00D01A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767" r="96533">
                        <a14:foregroundMark x1="14133" y1="38467" x2="14133" y2="38467"/>
                        <a14:foregroundMark x1="4767" y1="39333" x2="4767" y2="39333"/>
                        <a14:foregroundMark x1="6167" y1="18000" x2="6167" y2="18000"/>
                        <a14:foregroundMark x1="8600" y1="18867" x2="8600" y2="18867"/>
                        <a14:foregroundMark x1="11100" y1="20533" x2="11100" y2="20533"/>
                        <a14:foregroundMark x1="17133" y1="20800" x2="17133" y2="20800"/>
                        <a14:foregroundMark x1="19867" y1="20533" x2="19867" y2="20533"/>
                        <a14:foregroundMark x1="16100" y1="20933" x2="16100" y2="20933"/>
                        <a14:foregroundMark x1="21900" y1="17267" x2="21900" y2="17267"/>
                        <a14:foregroundMark x1="30733" y1="79333" x2="30733" y2="79333"/>
                        <a14:foregroundMark x1="41467" y1="81533" x2="41467" y2="81533"/>
                        <a14:foregroundMark x1="37733" y1="81400" x2="39200" y2="81533"/>
                        <a14:foregroundMark x1="31700" y1="81667" x2="33533" y2="81667"/>
                        <a14:foregroundMark x1="35300" y1="81667" x2="35300" y2="81667"/>
                        <a14:foregroundMark x1="43600" y1="81667" x2="43600" y2="81667"/>
                        <a14:foregroundMark x1="47367" y1="81533" x2="47367" y2="81533"/>
                        <a14:foregroundMark x1="24933" y1="20667" x2="24933" y2="20667"/>
                        <a14:foregroundMark x1="28733" y1="20667" x2="28733" y2="20667"/>
                        <a14:foregroundMark x1="23900" y1="20933" x2="23900" y2="20933"/>
                        <a14:foregroundMark x1="25967" y1="20800" x2="28233" y2="20800"/>
                        <a14:foregroundMark x1="31533" y1="20933" x2="31533" y2="20933"/>
                        <a14:foregroundMark x1="32367" y1="21267" x2="32267" y2="24333"/>
                        <a14:foregroundMark x1="32567" y1="28467" x2="32567" y2="33133"/>
                        <a14:foregroundMark x1="44867" y1="81667" x2="48467" y2="81667"/>
                        <a14:foregroundMark x1="32733" y1="59067" x2="32733" y2="59067"/>
                        <a14:foregroundMark x1="31033" y1="65667" x2="31033" y2="65667"/>
                        <a14:foregroundMark x1="18167" y1="27267" x2="18167" y2="27267"/>
                        <a14:foregroundMark x1="16700" y1="23733" x2="16700" y2="23733"/>
                        <a14:foregroundMark x1="21900" y1="25200" x2="21900" y2="25200"/>
                        <a14:foregroundMark x1="73467" y1="70800" x2="73467" y2="70800"/>
                        <a14:foregroundMark x1="73533" y1="60067" x2="73533" y2="60067"/>
                        <a14:foregroundMark x1="70067" y1="55200" x2="79033" y2="62733"/>
                        <a14:foregroundMark x1="79033" y1="62733" x2="79867" y2="63133"/>
                        <a14:foregroundMark x1="49200" y1="81667" x2="49200" y2="81667"/>
                        <a14:foregroundMark x1="70067" y1="55400" x2="73800" y2="60467"/>
                        <a14:foregroundMark x1="73800" y1="60467" x2="82700" y2="64200"/>
                        <a14:foregroundMark x1="82700" y1="64200" x2="91467" y2="60133"/>
                        <a14:foregroundMark x1="91467" y1="60133" x2="93600" y2="55933"/>
                        <a14:foregroundMark x1="32367" y1="37267" x2="32367" y2="37267"/>
                        <a14:foregroundMark x1="33967" y1="38133" x2="36333" y2="38000"/>
                        <a14:foregroundMark x1="39267" y1="38000" x2="43233" y2="37867"/>
                        <a14:foregroundMark x1="45733" y1="38133" x2="47267" y2="37600"/>
                        <a14:foregroundMark x1="34133" y1="81867" x2="43167" y2="81133"/>
                        <a14:foregroundMark x1="43167" y1="81133" x2="43467" y2="81133"/>
                        <a14:foregroundMark x1="37500" y1="38000" x2="38467" y2="38000"/>
                        <a14:foregroundMark x1="96533" y1="49467" x2="96533" y2="49467"/>
                        <a14:foregroundMark x1="71167" y1="63467" x2="75800" y2="65667"/>
                        <a14:backgroundMark x1="39700" y1="50533" x2="39700" y2="50533"/>
                        <a14:backgroundMark x1="27000" y1="57400" x2="27367" y2="51267"/>
                        <a14:backgroundMark x1="7567" y1="65667" x2="7633" y2="5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6" y="2442881"/>
            <a:ext cx="6364941" cy="31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DA7B0A6-2C1B-DE19-8F2F-CE8E7FB36B8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2121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Red Neuronal Cuántica (código)</a:t>
            </a:r>
          </a:p>
        </p:txBody>
      </p:sp>
      <p:pic>
        <p:nvPicPr>
          <p:cNvPr id="3" name="Picture 2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9C370AFA-001D-DADC-DDE7-B9DDE584B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5" r="4225" b="2"/>
          <a:stretch/>
        </p:blipFill>
        <p:spPr>
          <a:xfrm>
            <a:off x="3608401" y="2763078"/>
            <a:ext cx="2716185" cy="3407051"/>
          </a:xfrm>
          <a:prstGeom prst="rect">
            <a:avLst/>
          </a:prstGeo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8D6-C426-28BF-33EA-1D98C0C8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41374"/>
          </a:xfrm>
        </p:spPr>
        <p:txBody>
          <a:bodyPr/>
          <a:lstStyle/>
          <a:p>
            <a:r>
              <a:rPr lang="es-419" dirty="0"/>
              <a:t>‘</a:t>
            </a:r>
            <a:r>
              <a:rPr lang="es-419" dirty="0" err="1"/>
              <a:t>Toy</a:t>
            </a:r>
            <a:r>
              <a:rPr lang="es-419" dirty="0"/>
              <a:t>’ </a:t>
            </a:r>
            <a:r>
              <a:rPr lang="es-419" dirty="0" err="1"/>
              <a:t>Datasets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A39B-E2C6-2E0B-0313-DAB7A8A6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829242"/>
            <a:ext cx="2722880" cy="351284"/>
          </a:xfrm>
        </p:spPr>
        <p:txBody>
          <a:bodyPr/>
          <a:lstStyle/>
          <a:p>
            <a:r>
              <a:rPr lang="es-419" dirty="0"/>
              <a:t>Iris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61D9EF-40BA-3782-C4FB-7F4B2E30665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317774" y="2180526"/>
            <a:ext cx="4210754" cy="39621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527DB-E39E-5FBD-5CF8-A4B41F2C5C4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17774" y="1829242"/>
            <a:ext cx="5516880" cy="351284"/>
          </a:xfrm>
        </p:spPr>
        <p:txBody>
          <a:bodyPr/>
          <a:lstStyle/>
          <a:p>
            <a:r>
              <a:rPr lang="es-419" dirty="0" err="1"/>
              <a:t>Wine</a:t>
            </a:r>
            <a:r>
              <a:rPr lang="es-419" dirty="0"/>
              <a:t> (top 6 variables)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60404D-2F99-AFBC-F1CA-E8880F3EE1B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341119" y="2180526"/>
            <a:ext cx="4173855" cy="39621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53FD-1B5B-6924-4A22-E219B3E589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3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6BE-FD3A-D933-A05F-7E0D3853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Mapa de variables</a:t>
            </a:r>
            <a:br>
              <a:rPr lang="es-419" dirty="0"/>
            </a:br>
            <a:r>
              <a:rPr lang="es-419" sz="2000" cap="none" dirty="0" err="1"/>
              <a:t>ZFeatureMap</a:t>
            </a:r>
            <a:r>
              <a:rPr lang="es-419" sz="20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4B3-1E71-B020-7E74-B6259FB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64580-77F7-BE8E-A354-7B83D916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5" y="2679607"/>
            <a:ext cx="3524250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B10A0-0182-9053-FB61-0FB65083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45" y="2389650"/>
            <a:ext cx="3524250" cy="41148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D16195-DB03-C692-AC45-3B5A206A9224}"/>
              </a:ext>
            </a:extLst>
          </p:cNvPr>
          <p:cNvSpPr txBox="1">
            <a:spLocks/>
          </p:cNvSpPr>
          <p:nvPr/>
        </p:nvSpPr>
        <p:spPr>
          <a:xfrm>
            <a:off x="3406587" y="1890265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/>
              <a:t>Iris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D98F63-2AD9-2FA2-A0EA-1214B22A1A73}"/>
              </a:ext>
            </a:extLst>
          </p:cNvPr>
          <p:cNvSpPr txBox="1">
            <a:spLocks/>
          </p:cNvSpPr>
          <p:nvPr/>
        </p:nvSpPr>
        <p:spPr>
          <a:xfrm>
            <a:off x="7806727" y="1890265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 err="1"/>
              <a:t>Wine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6BE-FD3A-D933-A05F-7E0D3853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37679"/>
            <a:ext cx="3904129" cy="782642"/>
          </a:xfrm>
        </p:spPr>
        <p:txBody>
          <a:bodyPr/>
          <a:lstStyle/>
          <a:p>
            <a:r>
              <a:rPr lang="es-419" dirty="0" err="1"/>
              <a:t>aNSATZ</a:t>
            </a:r>
            <a:br>
              <a:rPr lang="es-419" dirty="0"/>
            </a:br>
            <a:r>
              <a:rPr lang="es-419" sz="2000" cap="none" dirty="0" err="1"/>
              <a:t>RealAmplitudes</a:t>
            </a:r>
            <a:r>
              <a:rPr lang="es-419" sz="20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4B3-1E71-B020-7E74-B6259FB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D16195-DB03-C692-AC45-3B5A206A9224}"/>
              </a:ext>
            </a:extLst>
          </p:cNvPr>
          <p:cNvSpPr txBox="1">
            <a:spLocks/>
          </p:cNvSpPr>
          <p:nvPr/>
        </p:nvSpPr>
        <p:spPr>
          <a:xfrm>
            <a:off x="3738282" y="1714622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/>
              <a:t>Iris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D98F63-2AD9-2FA2-A0EA-1214B22A1A73}"/>
              </a:ext>
            </a:extLst>
          </p:cNvPr>
          <p:cNvSpPr txBox="1">
            <a:spLocks/>
          </p:cNvSpPr>
          <p:nvPr/>
        </p:nvSpPr>
        <p:spPr>
          <a:xfrm>
            <a:off x="3738282" y="4440809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 err="1"/>
              <a:t>Wine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2AD163-17A7-4539-5BDE-62347BE3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36" y="3438422"/>
            <a:ext cx="5947377" cy="2707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37B7E-6DA5-1BA7-A1C5-552101AE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36" y="806302"/>
            <a:ext cx="5866991" cy="21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DF925-1E2B-9931-03E4-452CC917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058894"/>
          </a:xfrm>
        </p:spPr>
        <p:txBody>
          <a:bodyPr/>
          <a:lstStyle/>
          <a:p>
            <a:r>
              <a:rPr lang="es-419" dirty="0"/>
              <a:t>Modelo</a:t>
            </a:r>
            <a:br>
              <a:rPr lang="es-419" dirty="0"/>
            </a:br>
            <a:r>
              <a:rPr lang="es-419" sz="2000" cap="none" dirty="0" err="1">
                <a:latin typeface="+mn-lt"/>
              </a:rPr>
              <a:t>Variational</a:t>
            </a:r>
            <a:r>
              <a:rPr lang="es-419" sz="2000" cap="none" dirty="0">
                <a:latin typeface="+mn-lt"/>
              </a:rPr>
              <a:t> Quantum </a:t>
            </a:r>
            <a:r>
              <a:rPr lang="es-419" sz="2000" cap="none" dirty="0" err="1">
                <a:latin typeface="+mn-lt"/>
              </a:rPr>
              <a:t>Classifier</a:t>
            </a:r>
            <a:endParaRPr lang="en-US" cap="none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E5267-7356-D552-1C85-6107737B2D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0F2A-F034-378F-722D-0FE8787EDD78}"/>
              </a:ext>
            </a:extLst>
          </p:cNvPr>
          <p:cNvSpPr txBox="1"/>
          <p:nvPr/>
        </p:nvSpPr>
        <p:spPr>
          <a:xfrm>
            <a:off x="6991350" y="3121549"/>
            <a:ext cx="443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COBYLA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maxiter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vqc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VQC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feature_map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feature_map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ansatz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ansatz,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62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35E0-BE33-1173-9711-EA8F4C07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45" y="479765"/>
            <a:ext cx="9953308" cy="776940"/>
          </a:xfrm>
        </p:spPr>
        <p:txBody>
          <a:bodyPr/>
          <a:lstStyle/>
          <a:p>
            <a:r>
              <a:rPr lang="es-419" dirty="0"/>
              <a:t>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1000-56C4-FF56-0CC6-AF56DC93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045" y="1296922"/>
            <a:ext cx="5307624" cy="1392420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Iris</a:t>
            </a:r>
          </a:p>
          <a:p>
            <a:endParaRPr lang="es-419" dirty="0"/>
          </a:p>
          <a:p>
            <a:r>
              <a:rPr lang="es-ES" b="0" dirty="0"/>
              <a:t>VQC con el data de entrenamiento: 0.91</a:t>
            </a:r>
          </a:p>
          <a:p>
            <a:r>
              <a:rPr lang="es-ES" b="0" dirty="0"/>
              <a:t>VQC con el data de prueba:            0.97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25910F-DA39-3FB8-C25E-7F8255A7AD2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41047" y="2864031"/>
            <a:ext cx="5607622" cy="31219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85E8E-76B4-672E-AC4E-D08D0C54BC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675120" y="1270098"/>
            <a:ext cx="5516880" cy="1392419"/>
          </a:xfrm>
        </p:spPr>
        <p:txBody>
          <a:bodyPr>
            <a:normAutofit lnSpcReduction="10000"/>
          </a:bodyPr>
          <a:lstStyle/>
          <a:p>
            <a:r>
              <a:rPr lang="es-419" dirty="0" err="1"/>
              <a:t>Wine</a:t>
            </a:r>
            <a:endParaRPr lang="es-419" dirty="0"/>
          </a:p>
          <a:p>
            <a:endParaRPr lang="es-419" dirty="0"/>
          </a:p>
          <a:p>
            <a:r>
              <a:rPr lang="es-ES" b="0" dirty="0"/>
              <a:t>VQC con el data de entrenamiento: 0.95</a:t>
            </a:r>
          </a:p>
          <a:p>
            <a:r>
              <a:rPr lang="es-ES" b="0" dirty="0"/>
              <a:t>VQC con el data de prueba:             0.89</a:t>
            </a:r>
            <a:endParaRPr lang="en-US" b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335483-3BFC-9777-F07E-89240FA0D33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362994" y="2864031"/>
            <a:ext cx="5607622" cy="31219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2E1B-98DA-F5FB-9A9B-3192C2C02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s-419" dirty="0"/>
              <a:t>G</a:t>
            </a:r>
            <a:r>
              <a:rPr lang="en-US" dirty="0" err="1"/>
              <a:t>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3621741" cy="2850181"/>
          </a:xfrm>
        </p:spPr>
        <p:txBody>
          <a:bodyPr>
            <a:noAutofit/>
          </a:bodyPr>
          <a:lstStyle/>
          <a:p>
            <a:r>
              <a:rPr lang="en-US" dirty="0"/>
              <a:t>Paulina Barba</a:t>
            </a:r>
          </a:p>
          <a:p>
            <a:r>
              <a:rPr lang="en-US" dirty="0"/>
              <a:t>Eduardo Solano</a:t>
            </a:r>
          </a:p>
          <a:p>
            <a:endParaRPr lang="en-US" dirty="0"/>
          </a:p>
          <a:p>
            <a:r>
              <a:rPr lang="en-US" dirty="0"/>
              <a:t>Universidad Panamericana Campus Guadalajara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220571" cy="3269589"/>
          </a:xfrm>
        </p:spPr>
        <p:txBody>
          <a:bodyPr>
            <a:normAutofit/>
          </a:bodyPr>
          <a:lstStyle/>
          <a:p>
            <a:r>
              <a:rPr lang="en-US" dirty="0" err="1"/>
              <a:t>Mecánica</a:t>
            </a:r>
            <a:r>
              <a:rPr lang="en-US" dirty="0"/>
              <a:t> </a:t>
            </a:r>
            <a:r>
              <a:rPr lang="en-US" dirty="0" err="1"/>
              <a:t>cuántica</a:t>
            </a:r>
            <a:endParaRPr lang="en-US" dirty="0"/>
          </a:p>
          <a:p>
            <a:r>
              <a:rPr lang="en-US" dirty="0" err="1"/>
              <a:t>Cómputo</a:t>
            </a:r>
            <a:r>
              <a:rPr lang="en-US" dirty="0"/>
              <a:t> </a:t>
            </a:r>
            <a:r>
              <a:rPr lang="en-US" dirty="0" err="1"/>
              <a:t>cuántico</a:t>
            </a:r>
            <a:endParaRPr lang="en-US" dirty="0"/>
          </a:p>
          <a:p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cuánticos</a:t>
            </a:r>
            <a:endParaRPr lang="en-US" dirty="0"/>
          </a:p>
          <a:p>
            <a:r>
              <a:rPr lang="en-US" dirty="0"/>
              <a:t>Código (red neuronal)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Mecánica</a:t>
            </a:r>
            <a:r>
              <a:rPr lang="en-US" dirty="0"/>
              <a:t> </a:t>
            </a:r>
            <a:r>
              <a:rPr lang="en-US" dirty="0" err="1"/>
              <a:t>cuántica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s-419" dirty="0"/>
              <a:t>L</a:t>
            </a:r>
            <a:r>
              <a:rPr lang="en-US" dirty="0" err="1"/>
              <a:t>enguaje</a:t>
            </a:r>
            <a:r>
              <a:rPr lang="en-US" dirty="0"/>
              <a:t> </a:t>
            </a:r>
            <a:r>
              <a:rPr lang="en-US" dirty="0" err="1"/>
              <a:t>matemático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group of blue circles&#10;&#10;Description automatically generated with medium confidence">
            <a:extLst>
              <a:ext uri="{FF2B5EF4-FFF2-40B4-BE49-F238E27FC236}">
                <a16:creationId xmlns:a16="http://schemas.microsoft.com/office/drawing/2014/main" id="{9331746B-3B90-00C9-7A9E-C4B3446F03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083" r="23083"/>
          <a:stretch>
            <a:fillRect/>
          </a:stretch>
        </p:blipFill>
        <p:spPr>
          <a:xfrm>
            <a:off x="-32616" y="3325"/>
            <a:ext cx="6576291" cy="6872605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419" dirty="0"/>
              <a:t>p</a:t>
            </a:r>
            <a:r>
              <a:rPr lang="en-US" dirty="0"/>
              <a:t>OSTULADOS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dirty="0"/>
              <a:t>La definición del bit cuántico (</a:t>
            </a:r>
            <a:r>
              <a:rPr lang="es-ES" dirty="0" err="1"/>
              <a:t>qubit</a:t>
            </a:r>
            <a:r>
              <a:rPr lang="es-ES" dirty="0"/>
              <a:t>)</a:t>
            </a:r>
          </a:p>
          <a:p>
            <a:r>
              <a:rPr lang="es-ES" dirty="0"/>
              <a:t>2. La transformación (evolución) de </a:t>
            </a:r>
            <a:r>
              <a:rPr lang="es-ES" dirty="0" err="1"/>
              <a:t>qubits</a:t>
            </a:r>
            <a:endParaRPr lang="es-ES" dirty="0"/>
          </a:p>
          <a:p>
            <a:r>
              <a:rPr lang="es-ES" dirty="0"/>
              <a:t>3. Efecto de la medición</a:t>
            </a:r>
          </a:p>
          <a:p>
            <a:r>
              <a:rPr lang="es-ES" dirty="0"/>
              <a:t>4. Sistemas de </a:t>
            </a:r>
            <a:r>
              <a:rPr lang="es-ES" dirty="0" err="1"/>
              <a:t>multiples</a:t>
            </a:r>
            <a:r>
              <a:rPr lang="es-ES" dirty="0"/>
              <a:t> </a:t>
            </a:r>
            <a:r>
              <a:rPr lang="es-ES" dirty="0" err="1"/>
              <a:t>qubits</a:t>
            </a:r>
            <a:endParaRPr lang="en-US" dirty="0"/>
          </a:p>
          <a:p>
            <a:r>
              <a:rPr lang="es-ES" dirty="0"/>
              <a:t>*5. Entrelazamiento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EB8D4-2F48-E092-42A1-BCE1DBC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71" y="2562645"/>
            <a:ext cx="2952473" cy="124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B0237-7176-8ED5-A325-60E86E2D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826" y="4183710"/>
            <a:ext cx="431496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s-419" dirty="0"/>
              <a:t>C</a:t>
            </a:r>
            <a:r>
              <a:rPr lang="en-US" dirty="0" err="1"/>
              <a:t>ómputo</a:t>
            </a:r>
            <a:r>
              <a:rPr lang="en-US" dirty="0"/>
              <a:t> </a:t>
            </a:r>
            <a:r>
              <a:rPr lang="en-US" dirty="0" err="1"/>
              <a:t>cuántico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C97BE-403B-122E-90D1-2788978A0B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79341" y="2828219"/>
                <a:ext cx="2796988" cy="1201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419" dirty="0"/>
                </a:b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C97BE-403B-122E-90D1-2788978A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79341" y="2828219"/>
                <a:ext cx="2796988" cy="1201562"/>
              </a:xfrm>
              <a:blipFill>
                <a:blip r:embed="rId3"/>
                <a:stretch>
                  <a:fillRect t="-2030" b="-19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s-419" dirty="0"/>
              <a:t>E</a:t>
            </a:r>
            <a:r>
              <a:rPr lang="en-US" dirty="0" err="1"/>
              <a:t>lementos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 err="1"/>
              <a:t>Compuertas</a:t>
            </a:r>
            <a:r>
              <a:rPr lang="en-US" dirty="0"/>
              <a:t> 1-qubit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2740959" cy="323426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Hadamard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X Pauli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Y Pauli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Z Pauli</a:t>
                </a:r>
              </a:p>
              <a:p>
                <a:endParaRPr lang="es-419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2740959" cy="3234264"/>
              </a:xfrm>
              <a:blipFill>
                <a:blip r:embed="rId3"/>
                <a:stretch>
                  <a:fillRect l="-1333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Compuertas</a:t>
            </a:r>
            <a:r>
              <a:rPr lang="en-US" dirty="0"/>
              <a:t> 2-qubits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Superposición (Hadamard)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8A2AF-D8AC-EBC0-C6AE-A9F857AF6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2" b="97748" l="2963" r="99407">
                        <a14:foregroundMark x1="12889" y1="48498" x2="12889" y2="48498"/>
                        <a14:foregroundMark x1="11926" y1="42943" x2="13111" y2="48649"/>
                        <a14:foregroundMark x1="1333" y1="50601" x2="3333" y2="43694"/>
                        <a14:foregroundMark x1="3333" y1="43694" x2="3704" y2="43243"/>
                        <a14:foregroundMark x1="18000" y1="51051" x2="18889" y2="47748"/>
                        <a14:foregroundMark x1="23481" y1="50000" x2="23926" y2="43694"/>
                        <a14:foregroundMark x1="29111" y1="48048" x2="31407" y2="47598"/>
                        <a14:foregroundMark x1="30000" y1="51802" x2="32222" y2="51952"/>
                        <a14:foregroundMark x1="42370" y1="22973" x2="42370" y2="10961"/>
                        <a14:foregroundMark x1="42444" y1="2853" x2="44000" y2="1802"/>
                        <a14:foregroundMark x1="48444" y1="13363" x2="48444" y2="9009"/>
                        <a14:foregroundMark x1="42296" y1="90991" x2="43556" y2="97748"/>
                        <a14:foregroundMark x1="48074" y1="91291" x2="50000" y2="88438"/>
                        <a14:foregroundMark x1="50000" y1="60661" x2="49926" y2="57958"/>
                        <a14:foregroundMark x1="49926" y1="36787" x2="49926" y2="34535"/>
                        <a14:foregroundMark x1="64889" y1="16517" x2="64889" y2="13363"/>
                        <a14:foregroundMark x1="63630" y1="41141" x2="63630" y2="38739"/>
                        <a14:foregroundMark x1="65407" y1="60961" x2="65111" y2="57958"/>
                        <a14:foregroundMark x1="65037" y1="87087" x2="65037" y2="83934"/>
                        <a14:foregroundMark x1="78370" y1="85886" x2="78519" y2="83483"/>
                        <a14:foregroundMark x1="80148" y1="61862" x2="80148" y2="58859"/>
                        <a14:foregroundMark x1="80296" y1="39339" x2="79926" y2="35285"/>
                        <a14:foregroundMark x1="80370" y1="14114" x2="79778" y2="9159"/>
                        <a14:foregroundMark x1="91704" y1="15616" x2="91704" y2="10811"/>
                        <a14:foregroundMark x1="95481" y1="38589" x2="95481" y2="34835"/>
                        <a14:foregroundMark x1="93556" y1="64114" x2="93556" y2="57357"/>
                        <a14:foregroundMark x1="95037" y1="86486" x2="95037" y2="81682"/>
                        <a14:foregroundMark x1="98963" y1="88288" x2="99407" y2="75526"/>
                        <a14:foregroundMark x1="98963" y1="29129" x2="98815" y2="23874"/>
                        <a14:foregroundMark x1="8963" y1="54655" x2="10296" y2="54505"/>
                        <a14:foregroundMark x1="6815" y1="50901" x2="6815" y2="50901"/>
                        <a14:foregroundMark x1="6148" y1="52703" x2="6148" y2="527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8507" y="4813080"/>
            <a:ext cx="2131205" cy="1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3E4BF0A-939A-1B7A-BD2E-488D693D1249}"/>
              </a:ext>
            </a:extLst>
          </p:cNvPr>
          <p:cNvSpPr txBox="1">
            <a:spLocks/>
          </p:cNvSpPr>
          <p:nvPr/>
        </p:nvSpPr>
        <p:spPr>
          <a:xfrm>
            <a:off x="6849638" y="702171"/>
            <a:ext cx="4179570" cy="3377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Circuitos cuánticos</a:t>
            </a:r>
          </a:p>
        </p:txBody>
      </p:sp>
      <p:pic>
        <p:nvPicPr>
          <p:cNvPr id="26" name="Picture Placeholder 25" descr="A diagram of a variety of lines&#10;&#10;Description automatically generated with medium confidence">
            <a:extLst>
              <a:ext uri="{FF2B5EF4-FFF2-40B4-BE49-F238E27FC236}">
                <a16:creationId xmlns:a16="http://schemas.microsoft.com/office/drawing/2014/main" id="{EFC4E7FD-BA07-E559-305B-2D76822C13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664" r="19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230e9df3-be65-4c73-a93b-d1236ebd677e"/>
    <ds:schemaRef ds:uri="71af3243-3dd4-4a8d-8c0d-dd76da1f02a5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{7505DB19-D538-48C3-BAF0-F6B6E6F4CF26}tf67328976_win32</Template>
  <TotalTime>89</TotalTime>
  <Words>254</Words>
  <Application>Microsoft Office PowerPoint</Application>
  <PresentationFormat>Widescreen</PresentationFormat>
  <Paragraphs>93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Tenorite</vt:lpstr>
      <vt:lpstr>Custom</vt:lpstr>
      <vt:lpstr>Red Neuronal Cuántica (QNN) Eduardo Solano Jaime Paulina Barba Mendoza</vt:lpstr>
      <vt:lpstr>AGENDA</vt:lpstr>
      <vt:lpstr>Mecánica cuántica</vt:lpstr>
      <vt:lpstr>Lenguaje matemático</vt:lpstr>
      <vt:lpstr>pOSTULADOS</vt:lpstr>
      <vt:lpstr>Cómputo cuántico</vt:lpstr>
      <vt:lpstr>|├ 0⟩ -&gt; |├ -⟩   |├ 1⟩ -&gt; |├ +⟩  </vt:lpstr>
      <vt:lpstr>Elementos</vt:lpstr>
      <vt:lpstr>PowerPoint Presentation</vt:lpstr>
      <vt:lpstr>PowerPoint Presentation</vt:lpstr>
      <vt:lpstr>Circuitos (algoritmos) variacionales</vt:lpstr>
      <vt:lpstr>PowerPoint Presentation</vt:lpstr>
      <vt:lpstr>‘Toy’ Datasets</vt:lpstr>
      <vt:lpstr>Mapa de variables ZFeatureMap </vt:lpstr>
      <vt:lpstr>aNSATZ RealAmplitudes </vt:lpstr>
      <vt:lpstr>Modelo Variational Quantum Classifier</vt:lpstr>
      <vt:lpstr>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 Cuántica (QNN) Eduardo Solano Jaime Paulina Barba Mendoza</dc:title>
  <dc:creator>Eduardo Solano</dc:creator>
  <cp:lastModifiedBy>Eduardo Solano</cp:lastModifiedBy>
  <cp:revision>1</cp:revision>
  <dcterms:created xsi:type="dcterms:W3CDTF">2024-04-11T23:39:02Z</dcterms:created>
  <dcterms:modified xsi:type="dcterms:W3CDTF">2024-04-12T01:08:44Z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