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7" r:id="rId4"/>
    <p:sldId id="266" r:id="rId5"/>
    <p:sldId id="261" r:id="rId6"/>
    <p:sldId id="262" r:id="rId7"/>
    <p:sldId id="263" r:id="rId8"/>
    <p:sldId id="264" r:id="rId9"/>
    <p:sldId id="271" r:id="rId10"/>
    <p:sldId id="270" r:id="rId11"/>
    <p:sldId id="272" r:id="rId12"/>
    <p:sldId id="274" r:id="rId13"/>
    <p:sldId id="268" r:id="rId14"/>
    <p:sldId id="265" r:id="rId15"/>
    <p:sldId id="26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57876"/>
            <a:ext cx="2667000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Leer el valor de A</a:t>
            </a:r>
          </a:p>
          <a:p>
            <a:pPr lvl="1"/>
            <a:r>
              <a:rPr lang="en-US" dirty="0" smtClean="0"/>
              <a:t>2. Leer el valor de B</a:t>
            </a:r>
          </a:p>
          <a:p>
            <a:pPr lvl="1"/>
            <a:r>
              <a:rPr lang="en-US" dirty="0" smtClean="0"/>
              <a:t>3. Si A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6</a:t>
            </a:r>
          </a:p>
          <a:p>
            <a:pPr lvl="1"/>
            <a:r>
              <a:rPr lang="en-US" dirty="0" smtClean="0"/>
              <a:t>4. Si A no </a:t>
            </a:r>
            <a:r>
              <a:rPr lang="en-US" dirty="0" err="1" smtClean="0"/>
              <a:t>es</a:t>
            </a:r>
            <a:r>
              <a:rPr lang="en-US" dirty="0" smtClean="0"/>
              <a:t> mayor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7</a:t>
            </a:r>
          </a:p>
          <a:p>
            <a:pPr lvl="1"/>
            <a:r>
              <a:rPr lang="en-US" dirty="0" smtClean="0"/>
              <a:t>5. Si 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 </a:t>
            </a:r>
            <a:r>
              <a:rPr lang="en-US" dirty="0" err="1" smtClean="0"/>
              <a:t>siga</a:t>
            </a:r>
            <a:r>
              <a:rPr lang="en-US" dirty="0" smtClean="0"/>
              <a:t> al </a:t>
            </a:r>
            <a:r>
              <a:rPr lang="en-US" dirty="0" err="1" smtClean="0"/>
              <a:t>paso</a:t>
            </a:r>
            <a:r>
              <a:rPr lang="en-US" dirty="0" smtClean="0"/>
              <a:t> 8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mayor a B”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Imprima</a:t>
            </a:r>
            <a:r>
              <a:rPr lang="en-US" dirty="0" smtClean="0"/>
              <a:t> “B </a:t>
            </a:r>
            <a:r>
              <a:rPr lang="en-US" dirty="0" err="1" smtClean="0"/>
              <a:t>es</a:t>
            </a:r>
            <a:r>
              <a:rPr lang="en-US" dirty="0" smtClean="0"/>
              <a:t> mayor a </a:t>
            </a:r>
            <a:r>
              <a:rPr lang="en-US" dirty="0" err="1" smtClean="0"/>
              <a:t>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8. </a:t>
            </a:r>
            <a:r>
              <a:rPr lang="en-US" dirty="0" err="1" smtClean="0"/>
              <a:t>Imprima</a:t>
            </a:r>
            <a:r>
              <a:rPr lang="en-US" dirty="0" smtClean="0"/>
              <a:t> 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B”</a:t>
            </a:r>
          </a:p>
          <a:p>
            <a:pPr lvl="1"/>
            <a:r>
              <a:rPr lang="en-US" dirty="0"/>
              <a:t>9</a:t>
            </a:r>
            <a:r>
              <a:rPr lang="en-US" dirty="0" smtClean="0"/>
              <a:t>. Fin</a:t>
            </a:r>
          </a:p>
          <a:p>
            <a:r>
              <a:rPr lang="en-US" dirty="0" err="1" smtClean="0"/>
              <a:t>Dibuje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–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523999"/>
            <a:ext cx="6553200" cy="5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s-ES" dirty="0"/>
              <a:t>d</a:t>
            </a:r>
            <a:r>
              <a:rPr lang="es-ES" dirty="0" smtClean="0"/>
              <a:t>eterminar </a:t>
            </a:r>
            <a:r>
              <a:rPr lang="es-ES" dirty="0"/>
              <a:t>si un número de tipo entero </a:t>
            </a:r>
            <a:r>
              <a:rPr lang="es-ES" dirty="0" smtClean="0"/>
              <a:t>es </a:t>
            </a:r>
            <a:r>
              <a:rPr lang="es-ES" dirty="0"/>
              <a:t>par o impar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Una vez que se haya determinado si el número es par o impar, debe mostrar un mensaje que lo indique.</a:t>
            </a:r>
          </a:p>
          <a:p>
            <a:pPr lvl="1"/>
            <a:r>
              <a:rPr lang="es-ES" dirty="0" smtClean="0"/>
              <a:t>Dibuje el diagrama de flujo que represente este algoritmo</a:t>
            </a:r>
          </a:p>
        </p:txBody>
      </p:sp>
    </p:spTree>
    <p:extLst>
      <p:ext uri="{BB962C8B-B14F-4D97-AF65-F5344CB8AC3E}">
        <p14:creationId xmlns:p14="http://schemas.microsoft.com/office/powerpoint/2010/main" val="29127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</a:t>
            </a:r>
            <a:r>
              <a:rPr lang="en-US" dirty="0" err="1" smtClean="0"/>
              <a:t>cualquiera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     [1-10], </a:t>
            </a:r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éxito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número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en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cerrado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 [1-10] </a:t>
            </a:r>
            <a:r>
              <a:rPr lang="en-US" dirty="0" err="1" smtClean="0"/>
              <a:t>entonces</a:t>
            </a:r>
            <a:r>
              <a:rPr lang="en-US" dirty="0" smtClean="0"/>
              <a:t>  le </a:t>
            </a:r>
            <a:r>
              <a:rPr lang="en-US" dirty="0" err="1" smtClean="0"/>
              <a:t>pide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lea un </a:t>
            </a:r>
            <a:r>
              <a:rPr lang="en-US" dirty="0" err="1" smtClean="0"/>
              <a:t>monto</a:t>
            </a:r>
            <a:r>
              <a:rPr lang="en-US" dirty="0" smtClean="0"/>
              <a:t> en </a:t>
            </a:r>
            <a:r>
              <a:rPr lang="en-US" dirty="0" err="1" smtClean="0"/>
              <a:t>colones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convierta</a:t>
            </a:r>
            <a:r>
              <a:rPr lang="en-US" dirty="0" smtClean="0"/>
              <a:t> el </a:t>
            </a:r>
            <a:r>
              <a:rPr lang="en-US" dirty="0" err="1" smtClean="0"/>
              <a:t>monto</a:t>
            </a:r>
            <a:r>
              <a:rPr lang="en-US" dirty="0" smtClean="0"/>
              <a:t> a </a:t>
            </a:r>
            <a:r>
              <a:rPr lang="en-US" dirty="0" err="1" smtClean="0"/>
              <a:t>dólares</a:t>
            </a:r>
            <a:r>
              <a:rPr lang="en-US" dirty="0" smtClean="0"/>
              <a:t> o euros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seleccione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</a:t>
            </a:r>
            <a:r>
              <a:rPr lang="en-US" dirty="0" err="1" smtClean="0"/>
              <a:t>dólar</a:t>
            </a:r>
            <a:r>
              <a:rPr lang="en-US" dirty="0" smtClean="0"/>
              <a:t> 1 USD = 548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del euro 1 EUR = 585 </a:t>
            </a:r>
            <a:r>
              <a:rPr lang="en-US" dirty="0" err="1" smtClean="0"/>
              <a:t>colones</a:t>
            </a:r>
            <a:endParaRPr lang="en-US" dirty="0" smtClean="0"/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pensamiento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smtClean="0"/>
              <a:t>Cree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teniendo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, los </a:t>
            </a:r>
            <a:r>
              <a:rPr lang="en-US" dirty="0" err="1" smtClean="0"/>
              <a:t>ordene</a:t>
            </a:r>
            <a:r>
              <a:rPr lang="en-US" dirty="0" smtClean="0"/>
              <a:t> de forma </a:t>
            </a:r>
            <a:r>
              <a:rPr lang="en-US" dirty="0" err="1" smtClean="0"/>
              <a:t>ascendente</a:t>
            </a:r>
            <a:r>
              <a:rPr lang="en-US" dirty="0" smtClean="0"/>
              <a:t>.</a:t>
            </a:r>
          </a:p>
          <a:p>
            <a:pPr lvl="1"/>
            <a:r>
              <a:rPr lang="es-ES" dirty="0"/>
              <a:t>Dibuje el diagrama de flujo que represente este algoritmo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</a:p>
          <a:p>
            <a:r>
              <a:rPr lang="en-US" dirty="0" err="1" smtClean="0"/>
              <a:t>Diagramas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flujo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smtClean="0"/>
              <a:t>Claro</a:t>
            </a:r>
          </a:p>
          <a:p>
            <a:pPr lvl="1"/>
            <a:r>
              <a:rPr lang="en-US" dirty="0" err="1" smtClean="0"/>
              <a:t>Ordenado</a:t>
            </a:r>
            <a:r>
              <a:rPr lang="en-US" dirty="0" smtClean="0"/>
              <a:t> (</a:t>
            </a:r>
            <a:r>
              <a:rPr lang="en-US" dirty="0" err="1" smtClean="0"/>
              <a:t>órden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Escrito</a:t>
            </a:r>
            <a:r>
              <a:rPr lang="en-US" dirty="0" smtClean="0"/>
              <a:t> en un </a:t>
            </a:r>
            <a:r>
              <a:rPr lang="en-US" dirty="0" err="1" smtClean="0"/>
              <a:t>lenguaje</a:t>
            </a:r>
            <a:r>
              <a:rPr lang="en-US" dirty="0" smtClean="0"/>
              <a:t> natural</a:t>
            </a:r>
          </a:p>
          <a:p>
            <a:r>
              <a:rPr lang="en-US" dirty="0" err="1" smtClean="0"/>
              <a:t>Consejos</a:t>
            </a:r>
            <a:endParaRPr lang="en-US" dirty="0" smtClean="0"/>
          </a:p>
          <a:p>
            <a:pPr lvl="1"/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un </a:t>
            </a:r>
            <a:r>
              <a:rPr lang="en-US" dirty="0" err="1" smtClean="0"/>
              <a:t>bosquejo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y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con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orienten</a:t>
            </a:r>
            <a:r>
              <a:rPr lang="en-US" dirty="0" smtClean="0"/>
              <a:t> al lector</a:t>
            </a:r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recorralo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correcto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855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 smtClean="0"/>
          </a:p>
          <a:p>
            <a:r>
              <a:rPr lang="en-US" dirty="0" smtClean="0"/>
              <a:t>Imagine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cocina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sartén</a:t>
            </a:r>
            <a:r>
              <a:rPr lang="en-US" dirty="0" smtClean="0"/>
              <a:t>, coffee maker, hornito, </a:t>
            </a:r>
            <a:r>
              <a:rPr lang="en-US" dirty="0" err="1" smtClean="0"/>
              <a:t>herramientas</a:t>
            </a:r>
            <a:r>
              <a:rPr lang="en-US" dirty="0" smtClean="0"/>
              <a:t> e </a:t>
            </a:r>
            <a:r>
              <a:rPr lang="en-US" dirty="0" err="1" smtClean="0"/>
              <a:t>ingredientes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permita</a:t>
            </a:r>
            <a:r>
              <a:rPr lang="en-US" dirty="0" smtClean="0"/>
              <a:t> a la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</a:t>
            </a:r>
            <a:r>
              <a:rPr lang="en-US" dirty="0" err="1" smtClean="0"/>
              <a:t>desayuno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4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 de un </a:t>
            </a:r>
            <a:r>
              <a:rPr lang="en-US" dirty="0" err="1" smtClean="0"/>
              <a:t>algoritmo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UML</a:t>
            </a:r>
          </a:p>
          <a:p>
            <a:pPr lvl="1"/>
            <a:r>
              <a:rPr lang="en-US" dirty="0" smtClean="0"/>
              <a:t>Universal Modeling Language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fáciles</a:t>
            </a:r>
            <a:r>
              <a:rPr lang="en-US" dirty="0" smtClean="0"/>
              <a:t> de leer e </a:t>
            </a:r>
            <a:r>
              <a:rPr lang="en-US" dirty="0" err="1" smtClean="0"/>
              <a:t>interpretar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geométricas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diferenciar</a:t>
            </a:r>
            <a:r>
              <a:rPr lang="en-US" dirty="0" smtClean="0"/>
              <a:t> los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Elipse</a:t>
            </a:r>
            <a:r>
              <a:rPr lang="en-US" dirty="0" smtClean="0"/>
              <a:t> - </a:t>
            </a:r>
            <a:r>
              <a:rPr lang="en-US" dirty="0" err="1"/>
              <a:t>Inicio</a:t>
            </a:r>
            <a:r>
              <a:rPr lang="en-US" dirty="0"/>
              <a:t> y </a:t>
            </a:r>
            <a:r>
              <a:rPr lang="en-US" dirty="0" smtClean="0"/>
              <a:t>Final</a:t>
            </a:r>
          </a:p>
          <a:p>
            <a:r>
              <a:rPr lang="en-US" dirty="0" err="1" smtClean="0"/>
              <a:t>Rectángulo</a:t>
            </a:r>
            <a:r>
              <a:rPr lang="en-US" dirty="0" smtClean="0"/>
              <a:t> – </a:t>
            </a:r>
            <a:r>
              <a:rPr lang="en-US" dirty="0" err="1" smtClean="0"/>
              <a:t>Actividad</a:t>
            </a:r>
            <a:r>
              <a:rPr lang="en-US" dirty="0" smtClean="0"/>
              <a:t> o </a:t>
            </a:r>
            <a:r>
              <a:rPr lang="en-US" dirty="0" err="1" smtClean="0"/>
              <a:t>procedimiento</a:t>
            </a:r>
            <a:endParaRPr lang="en-US" dirty="0" smtClean="0"/>
          </a:p>
          <a:p>
            <a:r>
              <a:rPr lang="en-US" dirty="0" err="1" smtClean="0"/>
              <a:t>Rombo</a:t>
            </a:r>
            <a:r>
              <a:rPr lang="en-US" dirty="0" smtClean="0"/>
              <a:t> – </a:t>
            </a:r>
            <a:r>
              <a:rPr lang="en-US" dirty="0" err="1" smtClean="0"/>
              <a:t>Decisión</a:t>
            </a:r>
            <a:endParaRPr lang="en-US" dirty="0" smtClean="0"/>
          </a:p>
          <a:p>
            <a:r>
              <a:rPr lang="en-US" dirty="0" err="1" smtClean="0"/>
              <a:t>Círculo</a:t>
            </a:r>
            <a:r>
              <a:rPr lang="en-US" dirty="0" smtClean="0"/>
              <a:t> – </a:t>
            </a:r>
            <a:r>
              <a:rPr lang="en-US" dirty="0" err="1" smtClean="0"/>
              <a:t>Conector</a:t>
            </a:r>
            <a:endParaRPr lang="en-US" dirty="0" smtClean="0"/>
          </a:p>
          <a:p>
            <a:r>
              <a:rPr lang="en-US" dirty="0" err="1" smtClean="0"/>
              <a:t>Romboide</a:t>
            </a:r>
            <a:r>
              <a:rPr lang="en-US" dirty="0" smtClean="0"/>
              <a:t> – </a:t>
            </a:r>
            <a:r>
              <a:rPr lang="en-US" dirty="0" err="1" smtClean="0"/>
              <a:t>Lectura</a:t>
            </a:r>
            <a:endParaRPr lang="en-US" dirty="0" smtClean="0"/>
          </a:p>
          <a:p>
            <a:r>
              <a:rPr lang="en-US" dirty="0" err="1" smtClean="0"/>
              <a:t>Rectángulo</a:t>
            </a:r>
            <a:r>
              <a:rPr lang="en-US" dirty="0" smtClean="0"/>
              <a:t> con </a:t>
            </a:r>
            <a:r>
              <a:rPr lang="en-US" dirty="0" err="1" smtClean="0"/>
              <a:t>curva</a:t>
            </a:r>
            <a:r>
              <a:rPr lang="en-US" dirty="0" smtClean="0"/>
              <a:t> -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,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,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 </a:t>
            </a:r>
            <a:r>
              <a:rPr lang="en-US" dirty="0" err="1" smtClean="0"/>
              <a:t>rectas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AutoShape 2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sultado de imagen para diagramas de flujo sencill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1" y="1447800"/>
            <a:ext cx="7763256" cy="58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Expandamos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tengo</a:t>
            </a:r>
            <a:r>
              <a:rPr lang="en-US" dirty="0" smtClean="0"/>
              <a:t> </a:t>
            </a:r>
            <a:r>
              <a:rPr lang="en-US" dirty="0" err="1" smtClean="0"/>
              <a:t>dinero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estoy</a:t>
            </a:r>
            <a:r>
              <a:rPr lang="en-US" dirty="0" smtClean="0"/>
              <a:t> en mi casa?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 mi casa no hay nada de comer?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diagramas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variables.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  <a:r>
              <a:rPr lang="en-US" dirty="0" err="1" smtClean="0"/>
              <a:t>cuenta</a:t>
            </a:r>
            <a:r>
              <a:rPr lang="en-US" dirty="0" smtClean="0"/>
              <a:t> con 2 </a:t>
            </a:r>
            <a:r>
              <a:rPr lang="en-US" dirty="0" err="1" smtClean="0"/>
              <a:t>componentes</a:t>
            </a:r>
            <a:r>
              <a:rPr lang="en-US" dirty="0" smtClean="0"/>
              <a:t>, el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espacio</a:t>
            </a:r>
            <a:r>
              <a:rPr lang="en-US" dirty="0" smtClean="0"/>
              <a:t> en 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almacenaje</a:t>
            </a:r>
            <a:r>
              <a:rPr lang="en-US" dirty="0" smtClean="0"/>
              <a:t> y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simbólico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= “Bruce Wayne”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alario</a:t>
            </a:r>
            <a:r>
              <a:rPr lang="en-US" dirty="0" smtClean="0"/>
              <a:t> = 100000</a:t>
            </a:r>
          </a:p>
          <a:p>
            <a:pPr lvl="1"/>
            <a:r>
              <a:rPr lang="en-US" dirty="0" err="1" smtClean="0"/>
              <a:t>existo</a:t>
            </a:r>
            <a:r>
              <a:rPr lang="en-US" dirty="0" smtClean="0"/>
              <a:t> =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437</TotalTime>
  <Words>642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Semana 2</vt:lpstr>
      <vt:lpstr>Agenda</vt:lpstr>
      <vt:lpstr>Algoritmos 2.0</vt:lpstr>
      <vt:lpstr>Algoritmos 2.0</vt:lpstr>
      <vt:lpstr>Diagramas de flujo</vt:lpstr>
      <vt:lpstr>Diagramas de flujo - Formas</vt:lpstr>
      <vt:lpstr>Diagramas de flujo - Ejemplo</vt:lpstr>
      <vt:lpstr>Diagramas de flujo</vt:lpstr>
      <vt:lpstr>Diagramas de flujo - variables</vt:lpstr>
      <vt:lpstr>Diagramas de flujo – Ejemplo 2</vt:lpstr>
      <vt:lpstr>Diagramas de flujo – Ejemplo 3</vt:lpstr>
      <vt:lpstr>Diagramas de flujo – Ejemplo 4</vt:lpstr>
      <vt:lpstr>Diagrama de flujo y pensamiento lógico</vt:lpstr>
      <vt:lpstr>Diagrama de flujo y pensamiento lógico</vt:lpstr>
      <vt:lpstr>Diagrama de flujo y pensamiento lógico</vt:lpstr>
      <vt:lpstr>Diagrama de flujo y pensamiento lógico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35</cp:revision>
  <dcterms:created xsi:type="dcterms:W3CDTF">2016-09-09T19:42:04Z</dcterms:created>
  <dcterms:modified xsi:type="dcterms:W3CDTF">2017-01-18T20:59:17Z</dcterms:modified>
</cp:coreProperties>
</file>