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jpeg" ContentType="image/jpeg"/>
  <Override PartName="/ppt/media/image3.jpeg" ContentType="image/jpeg"/>
  <Override PartName="/ppt/media/image1.png" ContentType="image/png"/>
  <Override PartName="/ppt/media/image2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20680"/>
            <a:ext cx="9143280" cy="22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9143280" cy="365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685800" y="3398400"/>
            <a:ext cx="7848360" cy="144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8880" cy="990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220680"/>
            <a:ext cx="9143280" cy="22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0" y="0"/>
            <a:ext cx="9143280" cy="365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685800" y="1371600"/>
            <a:ext cx="7848000" cy="192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5400" spc="-94" strike="noStrike" cap="all">
                <a:solidFill>
                  <a:srgbClr val="d2533c"/>
                </a:solidFill>
                <a:latin typeface="Arial"/>
              </a:rPr>
              <a:t>Semana 2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685800" y="350532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57576e"/>
                </a:solidFill>
                <a:latin typeface="Arial"/>
              </a:rPr>
              <a:t>Introducción a la Programación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5529240" y="5715000"/>
            <a:ext cx="2928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  <a:ea typeface="DejaVu Sans"/>
              </a:rPr>
              <a:t>Por: Esteban Solórzano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53352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94" strike="noStrike">
                <a:solidFill>
                  <a:srgbClr val="d2533c"/>
                </a:solidFill>
                <a:latin typeface="Arial"/>
              </a:rPr>
              <a:t>Diagramas de flujo – Ejemplo 4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05" name="Picture 4" descr=""/>
          <p:cNvPicPr/>
          <p:nvPr/>
        </p:nvPicPr>
        <p:blipFill>
          <a:blip r:embed="rId1"/>
          <a:stretch/>
        </p:blipFill>
        <p:spPr>
          <a:xfrm>
            <a:off x="1173600" y="1523880"/>
            <a:ext cx="6552360" cy="551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53352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000" spc="-94" strike="noStrike">
                <a:solidFill>
                  <a:srgbClr val="d2533c"/>
                </a:solidFill>
                <a:latin typeface="Arial"/>
              </a:rPr>
              <a:t>Diagrama de flujo y pensamiento lógico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57200" y="1600200"/>
            <a:ext cx="8228880" cy="48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2880" indent="-18216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Ejercicio 1</a:t>
            </a:r>
            <a:endParaRPr b="0" lang="en-US" sz="2400" spc="-1" strike="noStrike">
              <a:latin typeface="Arial"/>
            </a:endParaRPr>
          </a:p>
          <a:p>
            <a:pPr lvl="1" marL="457200" indent="-18216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Cree un algoritmo para determinar si un número de tipo entero es par o impar.</a:t>
            </a:r>
            <a:endParaRPr b="0" lang="en-US" sz="2000" spc="-1" strike="noStrike">
              <a:latin typeface="Arial"/>
            </a:endParaRPr>
          </a:p>
          <a:p>
            <a:pPr lvl="1" marL="457200" indent="-18216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Una vez que se haya determinado si el número es par o impar, debe mostrar un mensaje que lo indique.</a:t>
            </a:r>
            <a:endParaRPr b="0" lang="en-US" sz="2000" spc="-1" strike="noStrike">
              <a:latin typeface="Arial"/>
            </a:endParaRPr>
          </a:p>
          <a:p>
            <a:pPr lvl="1" marL="457200" indent="-18216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Dibuje el diagrama de flujo que represente este algoritmo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53352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000" spc="-94" strike="noStrike">
                <a:solidFill>
                  <a:srgbClr val="d2533c"/>
                </a:solidFill>
                <a:latin typeface="Arial"/>
              </a:rPr>
              <a:t>Diagrama de flujo y pensamiento lógico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57200" y="1600200"/>
            <a:ext cx="8228880" cy="48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2880" indent="-18216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Ejercicio 2</a:t>
            </a:r>
            <a:endParaRPr b="0" lang="en-US" sz="2400" spc="-1" strike="noStrike">
              <a:latin typeface="Arial"/>
            </a:endParaRPr>
          </a:p>
          <a:p>
            <a:pPr lvl="1" marL="457200" indent="-18216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Cree un algoritmo que reciba un número entero cualquiera.</a:t>
            </a:r>
            <a:endParaRPr b="0" lang="en-US" sz="2000" spc="-1" strike="noStrike">
              <a:latin typeface="Arial"/>
            </a:endParaRPr>
          </a:p>
          <a:p>
            <a:pPr lvl="1" marL="457200" indent="-18216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Si el número está en el conjunto cerrado de números enteros      [1-10], muestra un mensaje de éxito.</a:t>
            </a:r>
            <a:endParaRPr b="0" lang="en-US" sz="2000" spc="-1" strike="noStrike">
              <a:latin typeface="Arial"/>
            </a:endParaRPr>
          </a:p>
          <a:p>
            <a:pPr lvl="1" marL="457200" indent="-18216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Si el número no se encuentra en el conjunto cerrado de números enteros [1-10] entonces  le pide al usuario ingresar otro número.</a:t>
            </a:r>
            <a:endParaRPr b="0" lang="en-US" sz="2000" spc="-1" strike="noStrike">
              <a:latin typeface="Arial"/>
            </a:endParaRPr>
          </a:p>
          <a:p>
            <a:pPr lvl="1" marL="457200" indent="-18216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Crear un diagrama de flujo que represente el algoritmo creado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53352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000" spc="-94" strike="noStrike">
                <a:solidFill>
                  <a:srgbClr val="d2533c"/>
                </a:solidFill>
                <a:latin typeface="Arial"/>
              </a:rPr>
              <a:t>Diagrama de flujo y pensamiento lógico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57200" y="1600200"/>
            <a:ext cx="8228880" cy="48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2880" indent="-18216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Ejercicio 3</a:t>
            </a:r>
            <a:endParaRPr b="0" lang="en-US" sz="2400" spc="-1" strike="noStrike">
              <a:latin typeface="Arial"/>
            </a:endParaRPr>
          </a:p>
          <a:p>
            <a:pPr lvl="1" marL="457200" indent="-18216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Cree un algoritmo que, lea un monto en colones y después convierta el monto a dólares o euros según seleccione el usuario.</a:t>
            </a:r>
            <a:endParaRPr b="0" lang="en-US" sz="2000" spc="-1" strike="noStrike">
              <a:latin typeface="Arial"/>
            </a:endParaRPr>
          </a:p>
          <a:p>
            <a:pPr lvl="1" marL="457200" indent="-18216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Tipo de cambio del dólar 1 USD = 548 colones</a:t>
            </a:r>
            <a:endParaRPr b="0" lang="en-US" sz="2000" spc="-1" strike="noStrike">
              <a:latin typeface="Arial"/>
            </a:endParaRPr>
          </a:p>
          <a:p>
            <a:pPr lvl="1" marL="457200" indent="-18216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Tipo de cambio del euro 1 EUR = 585 colones</a:t>
            </a:r>
            <a:endParaRPr b="0" lang="en-US" sz="2000" spc="-1" strike="noStrike">
              <a:latin typeface="Arial"/>
            </a:endParaRPr>
          </a:p>
          <a:p>
            <a:pPr lvl="1" marL="457200" indent="-18216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Dibuje el diagrama de flujo que represente este algoritmo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53352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000" spc="-94" strike="noStrike">
                <a:solidFill>
                  <a:srgbClr val="d2533c"/>
                </a:solidFill>
                <a:latin typeface="Arial"/>
              </a:rPr>
              <a:t>Diagrama de flujo y pensamiento lógico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57200" y="1600200"/>
            <a:ext cx="8228880" cy="48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2880" indent="-18216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Ejercicio 4</a:t>
            </a:r>
            <a:endParaRPr b="0" lang="en-US" sz="2400" spc="-1" strike="noStrike">
              <a:latin typeface="Arial"/>
            </a:endParaRPr>
          </a:p>
          <a:p>
            <a:pPr lvl="1" marL="457200" indent="-18216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Cree un algoritmo que calcule el área y el perímetro de un cuadrado. El valor de la longitud del lado es ingresado por el usuario. Debe mostrar un mensaje con los dos valores.</a:t>
            </a:r>
            <a:endParaRPr b="0" lang="en-US" sz="2000" spc="-1" strike="noStrike">
              <a:latin typeface="Arial"/>
            </a:endParaRPr>
          </a:p>
          <a:p>
            <a:pPr lvl="1" marL="457200" indent="-18216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Dibuje el diagrama de flujo que represente este algoritmo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53352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94" strike="noStrike">
                <a:solidFill>
                  <a:srgbClr val="d2533c"/>
                </a:solidFill>
                <a:latin typeface="Arial"/>
              </a:rPr>
              <a:t>Agenda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57200" y="1600200"/>
            <a:ext cx="8228880" cy="48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2880" indent="-18216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Diagramas de flujo</a:t>
            </a:r>
            <a:endParaRPr b="0" lang="en-US" sz="2400" spc="-1" strike="noStrike">
              <a:latin typeface="Arial"/>
            </a:endParaRPr>
          </a:p>
          <a:p>
            <a:pPr marL="182880" indent="-18216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86" name="Picture 4" descr=""/>
          <p:cNvPicPr/>
          <p:nvPr/>
        </p:nvPicPr>
        <p:blipFill>
          <a:blip r:embed="rId1"/>
          <a:stretch/>
        </p:blipFill>
        <p:spPr>
          <a:xfrm>
            <a:off x="5068800" y="2819520"/>
            <a:ext cx="3069000" cy="358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53352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94" strike="noStrike">
                <a:solidFill>
                  <a:srgbClr val="d2533c"/>
                </a:solidFill>
                <a:latin typeface="Arial"/>
              </a:rPr>
              <a:t>Diagramas de flujo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57200" y="1600200"/>
            <a:ext cx="8228880" cy="48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2880" indent="-18216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Es la representación gráfica de un algoritmo</a:t>
            </a:r>
            <a:endParaRPr b="0" lang="en-US" sz="2400" spc="-1" strike="noStrike">
              <a:latin typeface="Arial"/>
            </a:endParaRPr>
          </a:p>
          <a:p>
            <a:pPr marL="182880" indent="-18216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El lenguaje más usado es UML</a:t>
            </a:r>
            <a:endParaRPr b="0" lang="en-US" sz="2400" spc="-1" strike="noStrike">
              <a:latin typeface="Arial"/>
            </a:endParaRPr>
          </a:p>
          <a:p>
            <a:pPr lvl="1" marL="457200" indent="-18216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Universal Modeling Language</a:t>
            </a:r>
            <a:endParaRPr b="0" lang="en-US" sz="2000" spc="-1" strike="noStrike">
              <a:latin typeface="Arial"/>
            </a:endParaRPr>
          </a:p>
          <a:p>
            <a:pPr marL="182880" indent="-18216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Se usa para que los algoritmos sean más fáciles de leer e interpretar</a:t>
            </a:r>
            <a:endParaRPr b="0" lang="en-US" sz="2400" spc="-1" strike="noStrike">
              <a:latin typeface="Arial"/>
            </a:endParaRPr>
          </a:p>
          <a:p>
            <a:pPr marL="182880" indent="-18216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Los diagramas de flujo usan figuras geométricas para diferenciar los diferentes estados del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53352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94" strike="noStrike">
                <a:solidFill>
                  <a:srgbClr val="d2533c"/>
                </a:solidFill>
                <a:latin typeface="Arial"/>
              </a:rPr>
              <a:t>Diagramas de flujo - Formas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8880" cy="48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2880" indent="-18216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Elipse - Inicio y Final</a:t>
            </a:r>
            <a:endParaRPr b="0" lang="en-US" sz="2400" spc="-1" strike="noStrike">
              <a:latin typeface="Arial"/>
            </a:endParaRPr>
          </a:p>
          <a:p>
            <a:pPr marL="182880" indent="-18216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Rectángulo – Actividad o procedimiento</a:t>
            </a:r>
            <a:endParaRPr b="0" lang="en-US" sz="2400" spc="-1" strike="noStrike">
              <a:latin typeface="Arial"/>
            </a:endParaRPr>
          </a:p>
          <a:p>
            <a:pPr marL="182880" indent="-18216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Rombo – Decisión</a:t>
            </a:r>
            <a:endParaRPr b="0" lang="en-US" sz="2400" spc="-1" strike="noStrike">
              <a:latin typeface="Arial"/>
            </a:endParaRPr>
          </a:p>
          <a:p>
            <a:pPr marL="182880" indent="-18216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Círculo – Conector</a:t>
            </a:r>
            <a:endParaRPr b="0" lang="en-US" sz="2400" spc="-1" strike="noStrike">
              <a:latin typeface="Arial"/>
            </a:endParaRPr>
          </a:p>
          <a:p>
            <a:pPr marL="182880" indent="-18216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Romboide – Lectura</a:t>
            </a:r>
            <a:endParaRPr b="0" lang="en-US" sz="2400" spc="-1" strike="noStrike">
              <a:latin typeface="Arial"/>
            </a:endParaRPr>
          </a:p>
          <a:p>
            <a:pPr marL="182880" indent="-18216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Rectángulo con curva - mensaje </a:t>
            </a:r>
            <a:endParaRPr b="0" lang="en-US" sz="2400" spc="-1" strike="noStrike">
              <a:latin typeface="Arial"/>
            </a:endParaRPr>
          </a:p>
          <a:p>
            <a:pPr marL="182880" indent="-18216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Siempre sigue el mismo flujo, de arriba hacia abajo, siempre por las líneas rectas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53352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94" strike="noStrike">
                <a:solidFill>
                  <a:srgbClr val="d2533c"/>
                </a:solidFill>
                <a:latin typeface="Arial"/>
              </a:rPr>
              <a:t>Diagramas de flujo - Ejemplo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3"/>
          <p:cNvSpPr/>
          <p:nvPr/>
        </p:nvSpPr>
        <p:spPr>
          <a:xfrm>
            <a:off x="307800" y="792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4"/>
          <p:cNvSpPr/>
          <p:nvPr/>
        </p:nvSpPr>
        <p:spPr>
          <a:xfrm>
            <a:off x="460440" y="16020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Picture 9" descr=""/>
          <p:cNvPicPr/>
          <p:nvPr/>
        </p:nvPicPr>
        <p:blipFill>
          <a:blip r:embed="rId1"/>
          <a:stretch/>
        </p:blipFill>
        <p:spPr>
          <a:xfrm>
            <a:off x="618840" y="1447920"/>
            <a:ext cx="7762680" cy="582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53352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94" strike="noStrike">
                <a:solidFill>
                  <a:srgbClr val="d2533c"/>
                </a:solidFill>
                <a:latin typeface="Arial"/>
              </a:rPr>
              <a:t>Diagramas de flujo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457200" y="1600200"/>
            <a:ext cx="8228880" cy="48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2880" indent="-18216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Expandamos el ejemplo</a:t>
            </a:r>
            <a:endParaRPr b="0" lang="en-US" sz="2400" spc="-1" strike="noStrike">
              <a:latin typeface="Arial"/>
            </a:endParaRPr>
          </a:p>
          <a:p>
            <a:pPr lvl="1" marL="457200" indent="-18216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¿Qué pasa si no tengo dinero?</a:t>
            </a:r>
            <a:endParaRPr b="0" lang="en-US" sz="2000" spc="-1" strike="noStrike">
              <a:latin typeface="Arial"/>
            </a:endParaRPr>
          </a:p>
          <a:p>
            <a:pPr lvl="1" marL="457200" indent="-18216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¿Qué pasa si no estoy en mi casa?</a:t>
            </a:r>
            <a:endParaRPr b="0" lang="en-US" sz="2000" spc="-1" strike="noStrike">
              <a:latin typeface="Arial"/>
            </a:endParaRPr>
          </a:p>
          <a:p>
            <a:pPr lvl="1" marL="457200" indent="-18216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¿Qué pasa si en mi casa no hay nada de comer?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53352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94" strike="noStrike">
                <a:solidFill>
                  <a:srgbClr val="d2533c"/>
                </a:solidFill>
                <a:latin typeface="Arial"/>
              </a:rPr>
              <a:t>Diagramas de flujo - variables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457200" y="1600200"/>
            <a:ext cx="8228880" cy="48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2880" indent="-18216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Muchos diagramas de flujo y algoritmos usan variables.</a:t>
            </a:r>
            <a:endParaRPr b="0" lang="en-US" sz="2400" spc="-1" strike="noStrike">
              <a:latin typeface="Arial"/>
            </a:endParaRPr>
          </a:p>
          <a:p>
            <a:pPr marL="182880" indent="-18216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Una variable cuenta con 2 componentes, el primero es un espacio en el sistema de almacenaje y el segundo es un nombre simbólico.</a:t>
            </a:r>
            <a:endParaRPr b="0" lang="en-US" sz="2400" spc="-1" strike="noStrike">
              <a:latin typeface="Arial"/>
            </a:endParaRPr>
          </a:p>
          <a:p>
            <a:pPr lvl="1" marL="457200" indent="-18216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Ejemplos: </a:t>
            </a:r>
            <a:endParaRPr b="0" lang="en-US" sz="2000" spc="-1" strike="noStrike">
              <a:latin typeface="Arial"/>
            </a:endParaRPr>
          </a:p>
          <a:p>
            <a:pPr lvl="1" marL="457200" indent="-18216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nombre = “Bruce Wayne”</a:t>
            </a:r>
            <a:endParaRPr b="0" lang="en-US" sz="2000" spc="-1" strike="noStrike">
              <a:latin typeface="Arial"/>
            </a:endParaRPr>
          </a:p>
          <a:p>
            <a:pPr lvl="1" marL="457200" indent="-18216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salario = 100000</a:t>
            </a:r>
            <a:endParaRPr b="0" lang="en-US" sz="2000" spc="-1" strike="noStrike">
              <a:latin typeface="Arial"/>
            </a:endParaRPr>
          </a:p>
          <a:p>
            <a:pPr lvl="1" marL="457200" indent="-18216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existo = true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53352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94" strike="noStrike">
                <a:solidFill>
                  <a:srgbClr val="d2533c"/>
                </a:solidFill>
                <a:latin typeface="Arial"/>
              </a:rPr>
              <a:t>Diagramas de flujo – Ejemplo 2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01" name="Picture 3" descr=""/>
          <p:cNvPicPr/>
          <p:nvPr/>
        </p:nvPicPr>
        <p:blipFill>
          <a:blip r:embed="rId1"/>
          <a:stretch/>
        </p:blipFill>
        <p:spPr>
          <a:xfrm>
            <a:off x="3276720" y="1458000"/>
            <a:ext cx="2666160" cy="539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53352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94" strike="noStrike">
                <a:solidFill>
                  <a:srgbClr val="d2533c"/>
                </a:solidFill>
                <a:latin typeface="Arial"/>
              </a:rPr>
              <a:t>Diagramas de flujo – Ejemplo 3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57200" y="1600200"/>
            <a:ext cx="8228880" cy="48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2880" indent="-18216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Algoritmo</a:t>
            </a:r>
            <a:endParaRPr b="0" lang="en-US" sz="2400" spc="-1" strike="noStrike">
              <a:latin typeface="Arial"/>
            </a:endParaRPr>
          </a:p>
          <a:p>
            <a:pPr lvl="1" marL="457200" indent="-18216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1. Inicio </a:t>
            </a:r>
            <a:endParaRPr b="0" lang="en-US" sz="2000" spc="-1" strike="noStrike">
              <a:latin typeface="Arial"/>
            </a:endParaRPr>
          </a:p>
          <a:p>
            <a:pPr lvl="1" marL="457200" indent="-18216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2. Leer el valor de A</a:t>
            </a:r>
            <a:endParaRPr b="0" lang="en-US" sz="2000" spc="-1" strike="noStrike">
              <a:latin typeface="Arial"/>
            </a:endParaRPr>
          </a:p>
          <a:p>
            <a:pPr lvl="1" marL="457200" indent="-18216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2. Leer el valor de B</a:t>
            </a:r>
            <a:endParaRPr b="0" lang="en-US" sz="2000" spc="-1" strike="noStrike">
              <a:latin typeface="Arial"/>
            </a:endParaRPr>
          </a:p>
          <a:p>
            <a:pPr lvl="1" marL="457200" indent="-18216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3. Si A es mayor a B </a:t>
            </a:r>
            <a:endParaRPr b="0" lang="en-US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Imprima “A es mayor a B” </a:t>
            </a:r>
            <a:endParaRPr b="0" lang="en-US" sz="2000" spc="-1" strike="noStrike">
              <a:latin typeface="Arial"/>
            </a:endParaRPr>
          </a:p>
          <a:p>
            <a:pPr lvl="1" marL="457200" indent="-18216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4. Si B es mayor a a </a:t>
            </a:r>
            <a:endParaRPr b="0" lang="en-US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Imprima “B es mayor a A”</a:t>
            </a:r>
            <a:endParaRPr b="0" lang="en-US" sz="2000" spc="-1" strike="noStrike">
              <a:latin typeface="Arial"/>
            </a:endParaRPr>
          </a:p>
          <a:p>
            <a:pPr lvl="1" marL="457200" indent="-18216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5. Si A es igual a B</a:t>
            </a:r>
            <a:endParaRPr b="0" lang="en-US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Imprima “A es igual a B”</a:t>
            </a:r>
            <a:endParaRPr b="0" lang="en-US" sz="2000" spc="-1" strike="noStrike">
              <a:latin typeface="Arial"/>
            </a:endParaRPr>
          </a:p>
          <a:p>
            <a:pPr lvl="1" marL="457200" indent="-18216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9. Fin</a:t>
            </a:r>
            <a:endParaRPr b="0" lang="en-US" sz="2000" spc="-1" strike="noStrike">
              <a:latin typeface="Arial"/>
            </a:endParaRPr>
          </a:p>
          <a:p>
            <a:pPr marL="182880" indent="-18216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Dibuje un diagrama de flujo que represte este algoritmo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449</TotalTime>
  <Application>LibreOffice/6.0.7.3$Linux_X86_64 LibreOffice_project/00m0$Build-3</Application>
  <Words>672</Words>
  <Paragraphs>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2016-09-09T19:42:04Z</dcterms:created>
  <dc:creator>Esteban</dc:creator>
  <dc:description/>
  <dc:language>en-US</dc:language>
  <cp:lastModifiedBy/>
  <dcterms:modified xsi:type="dcterms:W3CDTF">2019-01-25T11:52:26Z</dcterms:modified>
  <cp:revision>41</cp:revision>
  <dc:subject/>
  <dc:title>Semana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