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etodologías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Manifiesto</a:t>
            </a:r>
            <a:r>
              <a:rPr lang="en-US" dirty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- </a:t>
            </a:r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Individuos e interacciones </a:t>
            </a:r>
            <a:endParaRPr lang="es-ES" dirty="0" smtClean="0"/>
          </a:p>
          <a:p>
            <a:pPr lvl="1"/>
            <a:r>
              <a:rPr lang="es-ES" dirty="0" smtClean="0"/>
              <a:t>sobre </a:t>
            </a:r>
            <a:r>
              <a:rPr lang="es-ES" dirty="0"/>
              <a:t>procesos y </a:t>
            </a:r>
            <a:r>
              <a:rPr lang="es-ES" dirty="0" smtClean="0"/>
              <a:t>herramientas</a:t>
            </a:r>
          </a:p>
          <a:p>
            <a:r>
              <a:rPr lang="en-US" dirty="0"/>
              <a:t>Software </a:t>
            </a:r>
            <a:r>
              <a:rPr lang="en-US" dirty="0" err="1"/>
              <a:t>funcionando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 smtClean="0"/>
              <a:t>extensiva</a:t>
            </a:r>
            <a:endParaRPr lang="en-US" dirty="0" smtClean="0"/>
          </a:p>
          <a:p>
            <a:r>
              <a:rPr lang="es-ES" dirty="0"/>
              <a:t>Colaboración con el cliente </a:t>
            </a:r>
            <a:endParaRPr lang="es-ES" dirty="0" smtClean="0"/>
          </a:p>
          <a:p>
            <a:pPr lvl="1"/>
            <a:r>
              <a:rPr lang="es-ES" dirty="0" smtClean="0"/>
              <a:t>sobre </a:t>
            </a:r>
            <a:r>
              <a:rPr lang="es-ES" dirty="0"/>
              <a:t>negociación </a:t>
            </a:r>
            <a:r>
              <a:rPr lang="es-ES" dirty="0" smtClean="0"/>
              <a:t>contractual</a:t>
            </a:r>
          </a:p>
          <a:p>
            <a:r>
              <a:rPr lang="es-ES" dirty="0"/>
              <a:t>Respuesta ante el </a:t>
            </a:r>
            <a:r>
              <a:rPr lang="es-ES" dirty="0" smtClean="0"/>
              <a:t>cambio</a:t>
            </a:r>
          </a:p>
          <a:p>
            <a:pPr lvl="1"/>
            <a:r>
              <a:rPr lang="es-ES" dirty="0"/>
              <a:t> sobre seguir un 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Manifiesto</a:t>
            </a:r>
            <a:r>
              <a:rPr lang="en-US" dirty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- </a:t>
            </a:r>
            <a:r>
              <a:rPr lang="en-US" dirty="0" err="1" smtClean="0"/>
              <a:t>Principios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Nuestra mayor prioridad es satisfacer al cliente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mediante la entrega temprana y continua de software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con valor</a:t>
            </a:r>
            <a:r>
              <a:rPr lang="es-ES" dirty="0" smtClean="0"/>
              <a:t>.</a:t>
            </a:r>
          </a:p>
          <a:p>
            <a:r>
              <a:rPr lang="es-ES" dirty="0"/>
              <a:t>Aceptamos que los requisitos cambien, incluso en etapas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tardías del desarrollo. Los procesos Ágiles aprovechan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el cambio para proporcionar ventaja competitiva al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cliente</a:t>
            </a:r>
            <a:r>
              <a:rPr lang="es-ES" dirty="0" smtClean="0"/>
              <a:t>.</a:t>
            </a:r>
          </a:p>
          <a:p>
            <a:r>
              <a:rPr lang="es-ES" dirty="0"/>
              <a:t>Entregamos software funcional frecuentemente, entre 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semanas y dos meses, con preferencia al periodo de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tiempo más corto posible.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Manifiesto</a:t>
            </a:r>
            <a:r>
              <a:rPr lang="en-US" dirty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- </a:t>
            </a:r>
            <a:r>
              <a:rPr lang="en-US" dirty="0" err="1" smtClean="0"/>
              <a:t>Principios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responsables de negocio y los desarrolladores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trabajamos juntos de forma cotidiana durante todo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el proyecto</a:t>
            </a:r>
            <a:r>
              <a:rPr lang="es-ES" dirty="0" smtClean="0"/>
              <a:t>.</a:t>
            </a:r>
          </a:p>
          <a:p>
            <a:r>
              <a:rPr lang="es-ES" dirty="0"/>
              <a:t>Los proyectos se desarrollan en torno a individuos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motivados. Hay que darles el entorno y el apoyo que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necesitan, y confiarles la ejecución del trabajo. </a:t>
            </a:r>
            <a:endParaRPr lang="es-ES" dirty="0" smtClean="0"/>
          </a:p>
          <a:p>
            <a:r>
              <a:rPr lang="es-ES" dirty="0"/>
              <a:t>El método más eficiente y efectivo de comunicar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información al equipo de desarrollo y entre sus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miembros es la conversación cara a cara.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Manifiesto</a:t>
            </a:r>
            <a:r>
              <a:rPr lang="en-US" dirty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- </a:t>
            </a:r>
            <a:r>
              <a:rPr lang="en-US" dirty="0" err="1" smtClean="0"/>
              <a:t>Principios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software funcionando es la medida principal de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progreso</a:t>
            </a:r>
            <a:r>
              <a:rPr lang="es-ES" dirty="0" smtClean="0"/>
              <a:t>.</a:t>
            </a:r>
          </a:p>
          <a:p>
            <a:r>
              <a:rPr lang="es-ES" dirty="0"/>
              <a:t>Los procesos Ágiles promueven el desarrollo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sostenible. Los promotores, desarrolladores y usuarios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debemos ser capaces de mantener un ritmo constante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de forma indefinida</a:t>
            </a:r>
            <a:r>
              <a:rPr lang="es-ES" dirty="0" smtClean="0"/>
              <a:t>.</a:t>
            </a:r>
          </a:p>
          <a:p>
            <a:r>
              <a:rPr lang="es-ES" dirty="0"/>
              <a:t>La atención continua a la excelencia técnica y al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buen diseño mejora la Agilidad.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Manifiesto</a:t>
            </a:r>
            <a:r>
              <a:rPr lang="en-US" dirty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- </a:t>
            </a:r>
            <a:r>
              <a:rPr lang="en-US" dirty="0" err="1" smtClean="0"/>
              <a:t>Principios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simplicidad, o el arte de maximizar la cantidad de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trabajo no realizado, es esencial</a:t>
            </a:r>
            <a:r>
              <a:rPr lang="es-ES" dirty="0" smtClean="0"/>
              <a:t>.</a:t>
            </a:r>
          </a:p>
          <a:p>
            <a:r>
              <a:rPr lang="es-ES" dirty="0"/>
              <a:t>Las mejores arquitecturas, requisitos y diseños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emergen de equipos auto-organizados</a:t>
            </a:r>
            <a:r>
              <a:rPr lang="es-ES" dirty="0" smtClean="0"/>
              <a:t>.</a:t>
            </a:r>
          </a:p>
          <a:p>
            <a:r>
              <a:rPr lang="es-ES" dirty="0"/>
              <a:t>A intervalos regulares el equipo reflexiona sobre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cómo ser más efectivo para a continuación ajustar y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perfeccionar su comportamiento en consecuencia</a:t>
            </a:r>
            <a:r>
              <a:rPr lang="es-E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¿Como se </a:t>
            </a:r>
            <a:r>
              <a:rPr lang="en-US" dirty="0" err="1" smtClean="0"/>
              <a:t>empieza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Tradicionales</a:t>
            </a:r>
            <a:endParaRPr lang="en-US" dirty="0" smtClean="0"/>
          </a:p>
          <a:p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Ágiles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¿Como se </a:t>
            </a:r>
            <a:r>
              <a:rPr lang="en-US" dirty="0" err="1"/>
              <a:t>empieza</a:t>
            </a:r>
            <a:r>
              <a:rPr lang="en-US" dirty="0"/>
              <a:t> a </a:t>
            </a:r>
            <a:r>
              <a:rPr lang="en-US" dirty="0" err="1"/>
              <a:t>desarrollar</a:t>
            </a:r>
            <a:r>
              <a:rPr lang="en-US" dirty="0"/>
              <a:t> un </a:t>
            </a:r>
            <a:r>
              <a:rPr lang="en-US" dirty="0" err="1"/>
              <a:t>proyecto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empezamos un proyecto, ¿sabemos por donde empezar?</a:t>
            </a:r>
          </a:p>
          <a:p>
            <a:r>
              <a:rPr lang="es-ES" dirty="0" smtClean="0"/>
              <a:t>100% de los proyectos fallidos es por falta de planificación.</a:t>
            </a:r>
          </a:p>
          <a:p>
            <a:r>
              <a:rPr lang="es-ES" dirty="0" smtClean="0"/>
              <a:t>Debemos seguir una metodología para minimizar el riesgo de que el proyecto falle.</a:t>
            </a:r>
          </a:p>
          <a:p>
            <a:r>
              <a:rPr lang="es-ES" dirty="0" smtClean="0"/>
              <a:t>El orden y el planeamiento son pasos indispensables a la hora de empezar un proyecto.</a:t>
            </a:r>
          </a:p>
          <a:p>
            <a:r>
              <a:rPr lang="es-ES" dirty="0" smtClean="0"/>
              <a:t>Existen muchos tipos de metodologías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tradicionales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metodologías tradicionales fueron creadas en un momento donde la complejidad de las aplicaciones era mucha y se requería de muchos documentos que respaldaran al proyecto.</a:t>
            </a:r>
          </a:p>
          <a:p>
            <a:r>
              <a:rPr lang="es-ES" dirty="0" smtClean="0"/>
              <a:t>Son metodologías muy cerradas y que no aceptan cambios a lo largo del proyecto o si aceptan cambios, son difíciles de implementar.</a:t>
            </a:r>
          </a:p>
          <a:p>
            <a:r>
              <a:rPr lang="es-ES" dirty="0" smtClean="0"/>
              <a:t>Todavía se usan en proyectos muy estrictos, como por ejemplo aplicaciones bancarias.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tradicionales</a:t>
            </a:r>
            <a:r>
              <a:rPr lang="en-US" dirty="0" smtClean="0"/>
              <a:t> - </a:t>
            </a:r>
            <a:r>
              <a:rPr lang="en-US" dirty="0" err="1" smtClean="0"/>
              <a:t>Cascada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más usada se llama Cascada o “</a:t>
            </a:r>
            <a:r>
              <a:rPr lang="es-ES" dirty="0" err="1" smtClean="0"/>
              <a:t>Waterfall</a:t>
            </a:r>
            <a:r>
              <a:rPr lang="es-ES" dirty="0" smtClean="0"/>
              <a:t>”.</a:t>
            </a:r>
          </a:p>
          <a:p>
            <a:r>
              <a:rPr lang="es-ES" dirty="0" smtClean="0"/>
              <a:t>Es una metodología rigurosamente estructurada en etapas, donde el inicio de cada etapa debe esperar a la finalización de la etapa anterior.</a:t>
            </a:r>
            <a:endParaRPr lang="es-ES" dirty="0" smtClean="0"/>
          </a:p>
          <a:p>
            <a:r>
              <a:rPr lang="es-ES" dirty="0" smtClean="0"/>
              <a:t>Ha sido muy criticada en los últimos años debido a su poca tolerancia al cambio y sus altos costos de operación.</a:t>
            </a:r>
          </a:p>
          <a:p>
            <a:r>
              <a:rPr lang="es-ES" dirty="0" smtClean="0"/>
              <a:t>Esta metodología requiere una gran cantidad de documentos técnicos que requieren mucho tiempo y trabajo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Cascada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result for metodologia de casc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8862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Cascada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endParaRPr lang="en-US" dirty="0" smtClean="0"/>
          </a:p>
          <a:p>
            <a:pPr lvl="1"/>
            <a:r>
              <a:rPr lang="es-ES" dirty="0"/>
              <a:t>Realiza un buen funcionamiento en equipos débiles y productos maduros, por lo que se requiere de menos capital y herramientas para hacerlo funcionar de manera óptima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 </a:t>
            </a:r>
            <a:r>
              <a:rPr lang="es-ES" dirty="0"/>
              <a:t>un modelo fácil de implementar y entender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Está </a:t>
            </a:r>
            <a:r>
              <a:rPr lang="es-ES" dirty="0"/>
              <a:t>orientado a documentos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 </a:t>
            </a:r>
            <a:r>
              <a:rPr lang="es-ES" dirty="0"/>
              <a:t>un modelo conocido y utilizado con frecuencia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Promueve </a:t>
            </a:r>
            <a:r>
              <a:rPr lang="es-ES" dirty="0"/>
              <a:t>una metodología de trabajo efectiva: Definir antes que diseñar, diseñar antes que codificar.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Cascada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Desventajas</a:t>
            </a:r>
            <a:endParaRPr lang="en-US" dirty="0" smtClean="0"/>
          </a:p>
          <a:p>
            <a:pPr lvl="1"/>
            <a:r>
              <a:rPr lang="es-ES" dirty="0"/>
              <a:t>En la vida real, un proyecto rara vez sigue una secuencia lineal, esto crea una mala implementación del modelo, lo cual hace que lo lleve al fracaso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proceso de creación del </a:t>
            </a:r>
            <a:r>
              <a:rPr lang="es-ES" i="1" dirty="0"/>
              <a:t>software</a:t>
            </a:r>
            <a:r>
              <a:rPr lang="es-ES" dirty="0"/>
              <a:t> tarda mucho tiempo ya que debe pasar por el proceso de prueba y hasta que el </a:t>
            </a:r>
            <a:r>
              <a:rPr lang="es-ES" i="1" dirty="0"/>
              <a:t>software</a:t>
            </a:r>
            <a:r>
              <a:rPr lang="es-ES" dirty="0"/>
              <a:t> no esté completo no se opera. </a:t>
            </a:r>
            <a:r>
              <a:rPr lang="es-ES" dirty="0" smtClean="0"/>
              <a:t>Esto </a:t>
            </a:r>
            <a:r>
              <a:rPr lang="es-ES" dirty="0"/>
              <a:t>es la base para que funcione bien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Cualquier </a:t>
            </a:r>
            <a:r>
              <a:rPr lang="es-ES" dirty="0"/>
              <a:t>error de diseño detectado en la etapa de prueba conduce necesariamente al rediseño y nueva programación del código afectado, aumentando los costos del desarrollo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etapa determinada del proyecto no se puede llevar a cabo a menos de que se haya culminado la etapa anterior.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Metodologías</a:t>
            </a:r>
            <a:r>
              <a:rPr lang="en-US" dirty="0"/>
              <a:t> </a:t>
            </a:r>
            <a:r>
              <a:rPr lang="en-US" dirty="0" err="1" smtClean="0"/>
              <a:t>Ágiles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concepto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se </a:t>
            </a:r>
            <a:r>
              <a:rPr lang="en-US" dirty="0" err="1" smtClean="0"/>
              <a:t>crea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1990 en </a:t>
            </a:r>
            <a:r>
              <a:rPr lang="en-US" dirty="0" err="1" smtClean="0"/>
              <a:t>reacción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tradicionales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estrictas</a:t>
            </a:r>
            <a:r>
              <a:rPr lang="en-US" dirty="0" smtClean="0"/>
              <a:t> y </a:t>
            </a:r>
            <a:r>
              <a:rPr lang="en-US" dirty="0" err="1" smtClean="0"/>
              <a:t>burocráticas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el 2001 17 </a:t>
            </a:r>
            <a:r>
              <a:rPr lang="en-US" dirty="0" err="1" smtClean="0"/>
              <a:t>programadores</a:t>
            </a:r>
            <a:r>
              <a:rPr lang="en-US" dirty="0" smtClean="0"/>
              <a:t> se </a:t>
            </a:r>
            <a:r>
              <a:rPr lang="en-US" dirty="0" err="1" smtClean="0"/>
              <a:t>reunieron</a:t>
            </a:r>
            <a:r>
              <a:rPr lang="en-US" dirty="0" smtClean="0"/>
              <a:t> y </a:t>
            </a:r>
            <a:r>
              <a:rPr lang="en-US" dirty="0" err="1" smtClean="0"/>
              <a:t>crearon</a:t>
            </a:r>
            <a:r>
              <a:rPr lang="en-US" dirty="0" smtClean="0"/>
              <a:t> el </a:t>
            </a:r>
            <a:r>
              <a:rPr lang="en-US" dirty="0" err="1" smtClean="0"/>
              <a:t>manifiesto</a:t>
            </a:r>
            <a:r>
              <a:rPr lang="en-US" dirty="0" smtClean="0"/>
              <a:t> </a:t>
            </a:r>
            <a:r>
              <a:rPr lang="en-US" dirty="0" err="1" smtClean="0"/>
              <a:t>ágil</a:t>
            </a:r>
            <a:endParaRPr lang="en-US" dirty="0" smtClean="0"/>
          </a:p>
          <a:p>
            <a:r>
              <a:rPr lang="es-ES" dirty="0"/>
              <a:t>E</a:t>
            </a:r>
            <a:r>
              <a:rPr lang="es-ES" dirty="0" smtClean="0"/>
              <a:t>nfocada en </a:t>
            </a:r>
            <a:r>
              <a:rPr lang="es-ES" dirty="0"/>
              <a:t>minimizar las tareas innecesarias en el desarrollo de </a:t>
            </a:r>
            <a:r>
              <a:rPr lang="es-ES" dirty="0" smtClean="0"/>
              <a:t>software.</a:t>
            </a:r>
          </a:p>
          <a:p>
            <a:r>
              <a:rPr lang="es-ES" dirty="0" smtClean="0"/>
              <a:t>Usa </a:t>
            </a:r>
            <a:r>
              <a:rPr lang="en-US" dirty="0" err="1"/>
              <a:t>equipos</a:t>
            </a:r>
            <a:r>
              <a:rPr lang="en-US" dirty="0"/>
              <a:t> auto-</a:t>
            </a:r>
            <a:r>
              <a:rPr lang="en-US" dirty="0" err="1"/>
              <a:t>organizados</a:t>
            </a:r>
            <a:r>
              <a:rPr lang="en-US" dirty="0"/>
              <a:t> y </a:t>
            </a:r>
            <a:r>
              <a:rPr lang="en-US" dirty="0" err="1"/>
              <a:t>multidisciplinarios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</TotalTime>
  <Words>452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Semana 1</vt:lpstr>
      <vt:lpstr>Agenda</vt:lpstr>
      <vt:lpstr>¿Como se empieza a desarrollar un proyecto?</vt:lpstr>
      <vt:lpstr>Metodologías tradicionales</vt:lpstr>
      <vt:lpstr>Metodologías tradicionales - Cascada</vt:lpstr>
      <vt:lpstr>Cascada</vt:lpstr>
      <vt:lpstr>Cascada</vt:lpstr>
      <vt:lpstr>Cascada</vt:lpstr>
      <vt:lpstr>Metodologías Ágiles</vt:lpstr>
      <vt:lpstr>Manifiesto Ágil - Valores</vt:lpstr>
      <vt:lpstr>Manifiesto Ágil - Principios</vt:lpstr>
      <vt:lpstr>Manifiesto Ágil - Principios</vt:lpstr>
      <vt:lpstr>Manifiesto Ágil - Principios</vt:lpstr>
      <vt:lpstr>Manifiesto Ágil - Principios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16</cp:revision>
  <dcterms:created xsi:type="dcterms:W3CDTF">2016-09-09T19:42:04Z</dcterms:created>
  <dcterms:modified xsi:type="dcterms:W3CDTF">2017-05-09T21:37:31Z</dcterms:modified>
</cp:coreProperties>
</file>