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OpenSans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penSans-italic.fntdata"/><Relationship Id="rId6" Type="http://schemas.openxmlformats.org/officeDocument/2006/relationships/slide" Target="slides/slide2.xml"/><Relationship Id="rId18" Type="http://schemas.openxmlformats.org/officeDocument/2006/relationships/font" Target="fonts/Open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加上 real python code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解釋y’(vector) and train_x(matrix)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youtu.be/yKKNr-QKz2Q?list=PLJV_el3uVTsPy9oCRY30oBPNLCo89yu49&amp;t=705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gif"/><Relationship Id="rId4" Type="http://schemas.openxmlformats.org/officeDocument/2006/relationships/image" Target="../media/image5.gif"/><Relationship Id="rId5" Type="http://schemas.openxmlformats.org/officeDocument/2006/relationships/image" Target="../media/image8.gif"/><Relationship Id="rId6" Type="http://schemas.openxmlformats.org/officeDocument/2006/relationships/image" Target="../media/image3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gif"/><Relationship Id="rId4" Type="http://schemas.openxmlformats.org/officeDocument/2006/relationships/image" Target="../media/image6.gif"/><Relationship Id="rId5" Type="http://schemas.openxmlformats.org/officeDocument/2006/relationships/image" Target="../media/image4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1004150" y="158031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60000"/>
                </a:solidFill>
              </a:rPr>
              <a:t>HW1 </a:t>
            </a:r>
            <a:r>
              <a:rPr lang="zh-TW"/>
              <a:t>TA hours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C343D"/>
                </a:solidFill>
              </a:rPr>
              <a:t>TAs</a:t>
            </a:r>
            <a:endParaRPr>
              <a:solidFill>
                <a:srgbClr val="0C343D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C343D"/>
                </a:solidFill>
              </a:rPr>
              <a:t>ntu.mlta@gmail.com</a:t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實做linear regression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152425"/>
            <a:ext cx="6182400" cy="36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>
                <a:solidFill>
                  <a:srgbClr val="B7B7B7"/>
                </a:solidFill>
              </a:rPr>
              <a:t>(Pseudo code)</a:t>
            </a:r>
            <a:br>
              <a:rPr lang="zh-TW">
                <a:solidFill>
                  <a:srgbClr val="B7B7B7"/>
                </a:solidFill>
              </a:rPr>
            </a:br>
            <a:r>
              <a:rPr lang="zh-TW">
                <a:solidFill>
                  <a:srgbClr val="B7B7B7"/>
                </a:solidFill>
              </a:rPr>
              <a:t>1. 宣告weight vector、初始learning rate、# of iteration</a:t>
            </a:r>
            <a:br>
              <a:rPr lang="zh-TW">
                <a:solidFill>
                  <a:srgbClr val="B7B7B7"/>
                </a:solidFill>
              </a:rPr>
            </a:br>
            <a:r>
              <a:rPr lang="zh-TW">
                <a:solidFill>
                  <a:srgbClr val="B7B7B7"/>
                </a:solidFill>
              </a:rPr>
              <a:t>    </a:t>
            </a:r>
            <a:r>
              <a:rPr lang="zh-TW"/>
              <a:t>宣告prev_gra儲存每個iteration的gradient</a:t>
            </a:r>
            <a:br>
              <a:rPr lang="zh-TW">
                <a:solidFill>
                  <a:srgbClr val="B7B7B7"/>
                </a:solidFill>
              </a:rPr>
            </a:br>
            <a:r>
              <a:rPr lang="zh-TW">
                <a:solidFill>
                  <a:srgbClr val="B7B7B7"/>
                </a:solidFill>
              </a:rPr>
              <a:t>2. for i_th iteration :</a:t>
            </a:r>
            <a:br>
              <a:rPr lang="zh-TW">
                <a:solidFill>
                  <a:srgbClr val="B7B7B7"/>
                </a:solidFill>
              </a:rPr>
            </a:br>
            <a:r>
              <a:rPr lang="zh-TW">
                <a:solidFill>
                  <a:srgbClr val="B7B7B7"/>
                </a:solidFill>
              </a:rPr>
              <a:t>3. 	 y’ = train_x 和 weight vector 的 內積</a:t>
            </a:r>
            <a:br>
              <a:rPr lang="zh-TW">
                <a:solidFill>
                  <a:srgbClr val="B7B7B7"/>
                </a:solidFill>
              </a:rPr>
            </a:br>
            <a:r>
              <a:rPr lang="zh-TW">
                <a:solidFill>
                  <a:srgbClr val="B7B7B7"/>
                </a:solidFill>
              </a:rPr>
              <a:t>4. 	 L = y’ - train_y</a:t>
            </a:r>
            <a:br>
              <a:rPr lang="zh-TW">
                <a:solidFill>
                  <a:srgbClr val="B7B7B7"/>
                </a:solidFill>
              </a:rPr>
            </a:br>
            <a:r>
              <a:rPr lang="zh-TW">
                <a:solidFill>
                  <a:srgbClr val="B7B7B7"/>
                </a:solidFill>
              </a:rPr>
              <a:t>5. 	 gra = 2*np.dot( (train_x)’ , L )</a:t>
            </a:r>
            <a:br>
              <a:rPr lang="zh-TW">
                <a:solidFill>
                  <a:srgbClr val="B7B7B7"/>
                </a:solidFill>
              </a:rPr>
            </a:br>
            <a:r>
              <a:rPr lang="zh-TW">
                <a:solidFill>
                  <a:srgbClr val="B7B7B7"/>
                </a:solidFill>
              </a:rPr>
              <a:t>	 </a:t>
            </a:r>
            <a:r>
              <a:rPr lang="zh-TW"/>
              <a:t>prev_gra += gra**2</a:t>
            </a:r>
            <a:br>
              <a:rPr lang="zh-TW"/>
            </a:br>
            <a:r>
              <a:rPr lang="zh-TW"/>
              <a:t>	 ada = np.sqrt(prev_gra)</a:t>
            </a:r>
            <a:br>
              <a:rPr lang="zh-TW">
                <a:solidFill>
                  <a:srgbClr val="B7B7B7"/>
                </a:solidFill>
              </a:rPr>
            </a:br>
            <a:r>
              <a:rPr lang="zh-TW">
                <a:solidFill>
                  <a:srgbClr val="B7B7B7"/>
                </a:solidFill>
              </a:rPr>
              <a:t>6. 	 weight vector -= learning rate * gra</a:t>
            </a:r>
            <a:r>
              <a:rPr lang="zh-TW"/>
              <a:t> / ada</a:t>
            </a:r>
            <a:br>
              <a:rPr lang="zh-TW" u="sng"/>
            </a:br>
            <a:r>
              <a:rPr lang="zh-TW"/>
              <a:t>    </a:t>
            </a:r>
            <a:br>
              <a:rPr lang="zh-TW"/>
            </a:b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預測 PM 2.5</a:t>
            </a:r>
            <a:endParaRPr/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(Pseudo code)</a:t>
            </a:r>
            <a:br>
              <a:rPr lang="zh-TW"/>
            </a:br>
            <a:r>
              <a:rPr lang="zh-TW"/>
              <a:t>1. read test_x.csv</a:t>
            </a:r>
            <a:br>
              <a:rPr lang="zh-TW"/>
            </a:br>
            <a:r>
              <a:rPr lang="zh-TW"/>
              <a:t>2. every 18 rows : </a:t>
            </a:r>
            <a:br>
              <a:rPr lang="zh-TW"/>
            </a:br>
            <a:r>
              <a:rPr lang="zh-TW"/>
              <a:t>3. 	 test_x.append([1])</a:t>
            </a:r>
            <a:br>
              <a:rPr lang="zh-TW"/>
            </a:br>
            <a:r>
              <a:rPr lang="zh-TW"/>
              <a:t>4</a:t>
            </a:r>
            <a:r>
              <a:rPr lang="zh-TW"/>
              <a:t>. 	 test_x.append(</a:t>
            </a:r>
            <a:r>
              <a:rPr lang="zh-TW"/>
              <a:t>這9小時的data</a:t>
            </a:r>
            <a:r>
              <a:rPr lang="zh-TW"/>
              <a:t>)</a:t>
            </a:r>
            <a:br>
              <a:rPr lang="zh-TW"/>
            </a:br>
            <a:r>
              <a:rPr lang="zh-TW"/>
              <a:t>5</a:t>
            </a:r>
            <a:r>
              <a:rPr lang="zh-TW"/>
              <a:t>. 	 test_y = np.dot( </a:t>
            </a:r>
            <a:r>
              <a:rPr lang="zh-TW">
                <a:solidFill>
                  <a:srgbClr val="FF9900"/>
                </a:solidFill>
              </a:rPr>
              <a:t>weight vector</a:t>
            </a:r>
            <a:r>
              <a:rPr lang="zh-TW"/>
              <a:t>, test_x)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Reference</a:t>
            </a:r>
            <a:endParaRPr/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Adagrad : </a:t>
            </a:r>
            <a:br>
              <a:rPr lang="zh-TW"/>
            </a:br>
            <a:r>
              <a:rPr lang="zh-TW" u="sng">
                <a:solidFill>
                  <a:schemeClr val="hlink"/>
                </a:solidFill>
                <a:hlinkClick r:id="rId3"/>
              </a:rPr>
              <a:t>https://youtu.be/yKKNr-QKz2Q?list=PLJV_el3uVTsPy9oCRY30oBPNLCo89yu49&amp;t=705</a:t>
            </a:r>
            <a:r>
              <a:rPr lang="zh-TW"/>
              <a:t> </a:t>
            </a:r>
            <a:endParaRPr>
              <a:solidFill>
                <a:srgbClr val="695D4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Simple linear regression using gradient descent (with adagrad)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如何抽取feature</a:t>
            </a:r>
            <a:b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實做linear regression</a:t>
            </a:r>
            <a:b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使用步驟(2)的model預測pm2.5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.png"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925" y="1631975"/>
            <a:ext cx="1418100" cy="934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.png" id="67" name="Shape 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2925" y="2570150"/>
            <a:ext cx="1418100" cy="934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.png"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1025" y="1635950"/>
            <a:ext cx="1418100" cy="9342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/>
          <p:nvPr/>
        </p:nvSpPr>
        <p:spPr>
          <a:xfrm>
            <a:off x="832875" y="1373100"/>
            <a:ext cx="1767000" cy="3612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如何抽取feature</a:t>
            </a: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1012925" y="1631975"/>
            <a:ext cx="1418100" cy="9342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/>
        </p:nvSpPr>
        <p:spPr>
          <a:xfrm>
            <a:off x="1485575" y="1213250"/>
            <a:ext cx="4728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24</a:t>
            </a:r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540125" y="1976475"/>
            <a:ext cx="4728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18</a:t>
            </a: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1012925" y="2566175"/>
            <a:ext cx="1418100" cy="9342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/>
        </p:nvSpPr>
        <p:spPr>
          <a:xfrm>
            <a:off x="540125" y="2910675"/>
            <a:ext cx="4728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18</a:t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1012925" y="3500375"/>
            <a:ext cx="1418100" cy="9342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x="540125" y="3844875"/>
            <a:ext cx="4728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18</a:t>
            </a:r>
            <a:endParaRPr/>
          </a:p>
        </p:txBody>
      </p:sp>
      <p:sp>
        <p:nvSpPr>
          <p:cNvPr id="78" name="Shape 78"/>
          <p:cNvSpPr txBox="1"/>
          <p:nvPr/>
        </p:nvSpPr>
        <p:spPr>
          <a:xfrm>
            <a:off x="1327925" y="1976463"/>
            <a:ext cx="11031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2014/1/1</a:t>
            </a:r>
            <a:endParaRPr/>
          </a:p>
        </p:txBody>
      </p:sp>
      <p:sp>
        <p:nvSpPr>
          <p:cNvPr id="79" name="Shape 79"/>
          <p:cNvSpPr txBox="1"/>
          <p:nvPr/>
        </p:nvSpPr>
        <p:spPr>
          <a:xfrm>
            <a:off x="1327925" y="2910663"/>
            <a:ext cx="11031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2014/1/2</a:t>
            </a:r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1327925" y="3844863"/>
            <a:ext cx="11031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2014/1/3</a:t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2431025" y="1631975"/>
            <a:ext cx="1418100" cy="9342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3849125" y="1631975"/>
            <a:ext cx="1418100" cy="9342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" name="Shape 83"/>
          <p:cNvCxnSpPr>
            <a:stCxn id="80" idx="3"/>
            <a:endCxn id="82" idx="2"/>
          </p:cNvCxnSpPr>
          <p:nvPr/>
        </p:nvCxnSpPr>
        <p:spPr>
          <a:xfrm flipH="1" rot="10800000">
            <a:off x="2431025" y="2566113"/>
            <a:ext cx="2127300" cy="1457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4" name="Shape 84"/>
          <p:cNvCxnSpPr>
            <a:stCxn id="79" idx="3"/>
            <a:endCxn id="81" idx="2"/>
          </p:cNvCxnSpPr>
          <p:nvPr/>
        </p:nvCxnSpPr>
        <p:spPr>
          <a:xfrm flipH="1" rot="10800000">
            <a:off x="2431025" y="2566113"/>
            <a:ext cx="709200" cy="5235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Shape 85"/>
          <p:cNvSpPr txBox="1"/>
          <p:nvPr/>
        </p:nvSpPr>
        <p:spPr>
          <a:xfrm>
            <a:off x="1589925" y="4434575"/>
            <a:ext cx="2529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...</a:t>
            </a:r>
            <a:endParaRPr/>
          </a:p>
        </p:txBody>
      </p:sp>
      <p:sp>
        <p:nvSpPr>
          <p:cNvPr id="86" name="Shape 86"/>
          <p:cNvSpPr txBox="1"/>
          <p:nvPr/>
        </p:nvSpPr>
        <p:spPr>
          <a:xfrm>
            <a:off x="5504475" y="1920125"/>
            <a:ext cx="4728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...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如何抽取feature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66325"/>
            <a:ext cx="8520600" cy="3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(Pseudo code)</a:t>
            </a:r>
            <a:br>
              <a:rPr lang="zh-TW"/>
            </a:br>
            <a:r>
              <a:rPr lang="zh-TW"/>
              <a:t>1. </a:t>
            </a:r>
            <a:r>
              <a:rPr lang="zh-TW"/>
              <a:t>宣告一個18維vector (Data)</a:t>
            </a:r>
            <a:br>
              <a:rPr lang="zh-TW"/>
            </a:br>
            <a:r>
              <a:rPr lang="zh-TW"/>
              <a:t>2. for </a:t>
            </a:r>
            <a:r>
              <a:rPr lang="zh-TW">
                <a:solidFill>
                  <a:srgbClr val="FF9900"/>
                </a:solidFill>
              </a:rPr>
              <a:t>i_th row</a:t>
            </a:r>
            <a:r>
              <a:rPr lang="zh-TW"/>
              <a:t> in </a:t>
            </a:r>
            <a:r>
              <a:rPr lang="zh-TW">
                <a:solidFill>
                  <a:srgbClr val="FF0000"/>
                </a:solidFill>
              </a:rPr>
              <a:t>training data</a:t>
            </a:r>
            <a:r>
              <a:rPr lang="zh-TW"/>
              <a:t> : </a:t>
            </a:r>
            <a:br>
              <a:rPr lang="zh-TW"/>
            </a:br>
            <a:r>
              <a:rPr lang="zh-TW"/>
              <a:t>3. 	Data[</a:t>
            </a:r>
            <a:r>
              <a:rPr lang="zh-TW">
                <a:solidFill>
                  <a:srgbClr val="FF9900"/>
                </a:solidFill>
              </a:rPr>
              <a:t>i_th row</a:t>
            </a:r>
            <a:r>
              <a:rPr lang="zh-TW">
                <a:solidFill>
                  <a:srgbClr val="0000FF"/>
                </a:solidFill>
              </a:rPr>
              <a:t>%18</a:t>
            </a:r>
            <a:r>
              <a:rPr lang="zh-TW"/>
              <a:t>].append(every element in </a:t>
            </a:r>
            <a:r>
              <a:rPr lang="zh-TW">
                <a:solidFill>
                  <a:srgbClr val="FF9900"/>
                </a:solidFill>
              </a:rPr>
              <a:t>i_th row</a:t>
            </a:r>
            <a:r>
              <a:rPr lang="zh-TW"/>
              <a:t>)</a:t>
            </a:r>
            <a:br>
              <a:rPr lang="zh-TW"/>
            </a:br>
            <a:r>
              <a:rPr lang="zh-TW"/>
              <a:t>4. 	(</a:t>
            </a:r>
            <a:r>
              <a:rPr lang="zh-TW"/>
              <a:t>可以順便處理rainfall的NR-&gt;設成0</a:t>
            </a:r>
            <a:r>
              <a:rPr lang="zh-TW"/>
              <a:t>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br>
              <a:rPr lang="zh-TW"/>
            </a:br>
            <a:r>
              <a:rPr lang="zh-TW"/>
              <a:t>Data</a:t>
            </a:r>
            <a:r>
              <a:rPr lang="zh-TW"/>
              <a:t>會變成一個                                                                            的vector</a:t>
            </a:r>
            <a:br>
              <a:rPr lang="zh-TW"/>
            </a:b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2341950" y="3208550"/>
            <a:ext cx="1115400" cy="707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3457311" y="3208550"/>
            <a:ext cx="1115400" cy="7074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4572672" y="3208550"/>
            <a:ext cx="1115400" cy="7074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/>
        </p:nvSpPr>
        <p:spPr>
          <a:xfrm>
            <a:off x="5874634" y="3426745"/>
            <a:ext cx="372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...</a:t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2348100" y="3383238"/>
            <a:ext cx="11031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2014/1/1</a:t>
            </a:r>
            <a:endParaRPr/>
          </a:p>
        </p:txBody>
      </p:sp>
      <p:sp>
        <p:nvSpPr>
          <p:cNvPr id="98" name="Shape 98"/>
          <p:cNvSpPr txBox="1"/>
          <p:nvPr/>
        </p:nvSpPr>
        <p:spPr>
          <a:xfrm>
            <a:off x="3463450" y="3383288"/>
            <a:ext cx="11031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2014/1/2</a:t>
            </a:r>
            <a:endParaRPr/>
          </a:p>
        </p:txBody>
      </p:sp>
      <p:sp>
        <p:nvSpPr>
          <p:cNvPr id="99" name="Shape 99"/>
          <p:cNvSpPr txBox="1"/>
          <p:nvPr/>
        </p:nvSpPr>
        <p:spPr>
          <a:xfrm>
            <a:off x="4572650" y="3383288"/>
            <a:ext cx="11031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2014/1/3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如何抽取feature</a:t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874425" y="1644125"/>
            <a:ext cx="2097000" cy="707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x="1371375" y="1818863"/>
            <a:ext cx="11031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一月份data</a:t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3123825" y="1644075"/>
            <a:ext cx="2097000" cy="707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373225" y="1644125"/>
            <a:ext cx="2097000" cy="707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/>
        </p:nvSpPr>
        <p:spPr>
          <a:xfrm>
            <a:off x="3620775" y="1818863"/>
            <a:ext cx="11031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二</a:t>
            </a:r>
            <a:r>
              <a:rPr lang="zh-TW"/>
              <a:t>月份data</a:t>
            </a:r>
            <a:endParaRPr/>
          </a:p>
        </p:txBody>
      </p:sp>
      <p:sp>
        <p:nvSpPr>
          <p:cNvPr id="110" name="Shape 110"/>
          <p:cNvSpPr txBox="1"/>
          <p:nvPr/>
        </p:nvSpPr>
        <p:spPr>
          <a:xfrm>
            <a:off x="5870175" y="1818863"/>
            <a:ext cx="11031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三</a:t>
            </a:r>
            <a:r>
              <a:rPr lang="zh-TW"/>
              <a:t>月份data</a:t>
            </a:r>
            <a:endParaRPr/>
          </a:p>
        </p:txBody>
      </p:sp>
      <p:sp>
        <p:nvSpPr>
          <p:cNvPr id="111" name="Shape 111"/>
          <p:cNvSpPr txBox="1"/>
          <p:nvPr/>
        </p:nvSpPr>
        <p:spPr>
          <a:xfrm>
            <a:off x="1643150" y="1306700"/>
            <a:ext cx="6642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480</a:t>
            </a:r>
            <a:endParaRPr/>
          </a:p>
        </p:txBody>
      </p:sp>
      <p:sp>
        <p:nvSpPr>
          <p:cNvPr id="112" name="Shape 112"/>
          <p:cNvSpPr txBox="1"/>
          <p:nvPr/>
        </p:nvSpPr>
        <p:spPr>
          <a:xfrm>
            <a:off x="3840225" y="1306700"/>
            <a:ext cx="6642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480</a:t>
            </a:r>
            <a:endParaRPr/>
          </a:p>
        </p:txBody>
      </p:sp>
      <p:sp>
        <p:nvSpPr>
          <p:cNvPr id="113" name="Shape 113"/>
          <p:cNvSpPr txBox="1"/>
          <p:nvPr/>
        </p:nvSpPr>
        <p:spPr>
          <a:xfrm>
            <a:off x="6089625" y="1306700"/>
            <a:ext cx="6642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480</a:t>
            </a:r>
            <a:endParaRPr/>
          </a:p>
        </p:txBody>
      </p:sp>
      <p:sp>
        <p:nvSpPr>
          <p:cNvPr id="114" name="Shape 114"/>
          <p:cNvSpPr txBox="1"/>
          <p:nvPr/>
        </p:nvSpPr>
        <p:spPr>
          <a:xfrm>
            <a:off x="401625" y="1818825"/>
            <a:ext cx="4728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18</a:t>
            </a:r>
            <a:endParaRPr/>
          </a:p>
        </p:txBody>
      </p:sp>
      <p:sp>
        <p:nvSpPr>
          <p:cNvPr id="115" name="Shape 115"/>
          <p:cNvSpPr txBox="1"/>
          <p:nvPr/>
        </p:nvSpPr>
        <p:spPr>
          <a:xfrm>
            <a:off x="7422950" y="1818825"/>
            <a:ext cx="7482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…...</a:t>
            </a: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791700" y="3117625"/>
            <a:ext cx="6738000" cy="17220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" name="Shape 117"/>
          <p:cNvCxnSpPr>
            <a:stCxn id="105" idx="2"/>
          </p:cNvCxnSpPr>
          <p:nvPr/>
        </p:nvCxnSpPr>
        <p:spPr>
          <a:xfrm flipH="1">
            <a:off x="776625" y="2351525"/>
            <a:ext cx="1146300" cy="7887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Shape 118"/>
          <p:cNvCxnSpPr>
            <a:stCxn id="105" idx="2"/>
          </p:cNvCxnSpPr>
          <p:nvPr/>
        </p:nvCxnSpPr>
        <p:spPr>
          <a:xfrm>
            <a:off x="1922925" y="2351525"/>
            <a:ext cx="5595600" cy="7773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Shape 119"/>
          <p:cNvSpPr txBox="1"/>
          <p:nvPr/>
        </p:nvSpPr>
        <p:spPr>
          <a:xfrm>
            <a:off x="311700" y="3889700"/>
            <a:ext cx="4728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18</a:t>
            </a: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791700" y="3117625"/>
            <a:ext cx="934200" cy="1722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886613" y="3117625"/>
            <a:ext cx="934200" cy="1722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988725" y="3117625"/>
            <a:ext cx="934200" cy="1722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x="2364300" y="3889700"/>
            <a:ext cx="7482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…...</a:t>
            </a:r>
            <a:endParaRPr/>
          </a:p>
        </p:txBody>
      </p:sp>
      <p:sp>
        <p:nvSpPr>
          <p:cNvPr id="124" name="Shape 124"/>
          <p:cNvSpPr txBox="1"/>
          <p:nvPr/>
        </p:nvSpPr>
        <p:spPr>
          <a:xfrm>
            <a:off x="1113375" y="2759725"/>
            <a:ext cx="19992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每10</a:t>
            </a:r>
            <a:r>
              <a:rPr lang="zh-TW">
                <a:solidFill>
                  <a:srgbClr val="FF0000"/>
                </a:solidFill>
              </a:rPr>
              <a:t>小時為一筆資料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如何抽取feature</a:t>
            </a:r>
            <a:endParaRPr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(Pseudo code)</a:t>
            </a:r>
            <a:br>
              <a:rPr lang="zh-TW"/>
            </a:br>
            <a:r>
              <a:rPr lang="zh-TW"/>
              <a:t>1. </a:t>
            </a:r>
            <a:r>
              <a:rPr lang="zh-TW"/>
              <a:t>宣告train_x儲存前9小時data，以及train_y紀錄第十小時pm2.5值</a:t>
            </a:r>
            <a:br>
              <a:rPr lang="zh-TW"/>
            </a:br>
            <a:r>
              <a:rPr lang="zh-TW"/>
              <a:t>2. for i =1月、2月......</a:t>
            </a:r>
            <a:br>
              <a:rPr lang="zh-TW"/>
            </a:br>
            <a:r>
              <a:rPr lang="zh-TW"/>
              <a:t>3. 	取樣每連續10個小時：</a:t>
            </a:r>
            <a:br>
              <a:rPr lang="zh-TW"/>
            </a:br>
            <a:r>
              <a:rPr lang="zh-TW"/>
              <a:t>4. 		train_x.append(前9小時所有data)</a:t>
            </a:r>
            <a:br>
              <a:rPr lang="zh-TW"/>
            </a:br>
            <a:r>
              <a:rPr lang="zh-TW"/>
              <a:t>5. 		train_y.append(第10小時pm2.5值)</a:t>
            </a:r>
            <a:br>
              <a:rPr lang="zh-TW"/>
            </a:br>
            <a:r>
              <a:rPr lang="zh-TW"/>
              <a:t>6. 在train_x每筆data中加入bias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6336525" y="877875"/>
            <a:ext cx="2712300" cy="3691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實做linear regression</a:t>
            </a:r>
            <a:endParaRPr/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266325"/>
            <a:ext cx="6182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(Pseudo code)</a:t>
            </a:r>
            <a:br>
              <a:rPr lang="zh-TW"/>
            </a:br>
            <a:r>
              <a:rPr lang="zh-TW"/>
              <a:t>1. </a:t>
            </a:r>
            <a:r>
              <a:rPr lang="zh-TW"/>
              <a:t>宣告weight vector、初始learning rate、# of iteration</a:t>
            </a:r>
            <a:br>
              <a:rPr lang="zh-TW"/>
            </a:br>
            <a:r>
              <a:rPr lang="zh-TW"/>
              <a:t>2. for i_th iteration :</a:t>
            </a:r>
            <a:br>
              <a:rPr lang="zh-TW"/>
            </a:br>
            <a:r>
              <a:rPr lang="zh-TW"/>
              <a:t>3. 	 y’ = train_x 和 weight vector 的 內積</a:t>
            </a:r>
            <a:br>
              <a:rPr lang="zh-TW"/>
            </a:br>
            <a:r>
              <a:rPr lang="zh-TW"/>
              <a:t>4. 	 L = y’ - train_y	</a:t>
            </a:r>
            <a:br>
              <a:rPr lang="zh-TW"/>
            </a:br>
            <a:r>
              <a:rPr lang="zh-TW"/>
              <a:t>5. 	 gra = 2*np.dot( (train_x)’ , L )</a:t>
            </a:r>
            <a:br>
              <a:rPr lang="zh-TW"/>
            </a:br>
            <a:r>
              <a:rPr lang="zh-TW"/>
              <a:t>6. 	 weight vector -= learning rate * gra</a:t>
            </a:r>
            <a:br>
              <a:rPr lang="zh-TW" u="sng"/>
            </a:br>
            <a:r>
              <a:rPr lang="zh-TW"/>
              <a:t>    </a:t>
            </a:r>
            <a:br>
              <a:rPr lang="zh-TW"/>
            </a:br>
            <a:endParaRPr/>
          </a:p>
        </p:txBody>
      </p:sp>
      <p:pic>
        <p:nvPicPr>
          <p:cNvPr descr="gif.latex"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3675" y="2395800"/>
            <a:ext cx="23622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if.latex"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3675" y="1367100"/>
            <a:ext cx="7620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if.latex" id="140" name="Shape 1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3675" y="3424500"/>
            <a:ext cx="1714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if.latex" id="141" name="Shape 1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43675" y="1138500"/>
            <a:ext cx="942975" cy="1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>
            <a:off x="4792550" y="286950"/>
            <a:ext cx="3691500" cy="4569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 txBox="1"/>
          <p:nvPr/>
        </p:nvSpPr>
        <p:spPr>
          <a:xfrm>
            <a:off x="180075" y="405175"/>
            <a:ext cx="4704600" cy="23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2. for i_th iteration :</a:t>
            </a:r>
            <a:b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3. 	 y’ = train_x 和 weight vector 的 內積</a:t>
            </a:r>
            <a:b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4. 	 L = y’ - train_y	</a:t>
            </a:r>
            <a:b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5. 	 gra = 2*np.dot( (train_x)</a:t>
            </a:r>
            <a:r>
              <a:rPr baseline="30000"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, L )</a:t>
            </a:r>
            <a:b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6. 	 weight vector -= learning rate * gra</a:t>
            </a:r>
            <a:endParaRPr/>
          </a:p>
        </p:txBody>
      </p:sp>
      <p:sp>
        <p:nvSpPr>
          <p:cNvPr id="148" name="Shape 148"/>
          <p:cNvSpPr txBox="1"/>
          <p:nvPr/>
        </p:nvSpPr>
        <p:spPr>
          <a:xfrm>
            <a:off x="5173839" y="2265738"/>
            <a:ext cx="680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 =</a:t>
            </a:r>
            <a:endParaRPr/>
          </a:p>
        </p:txBody>
      </p:sp>
      <p:sp>
        <p:nvSpPr>
          <p:cNvPr id="149" name="Shape 149"/>
          <p:cNvSpPr txBox="1"/>
          <p:nvPr/>
        </p:nvSpPr>
        <p:spPr>
          <a:xfrm>
            <a:off x="5022498" y="3401325"/>
            <a:ext cx="12882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gra = 2 *</a:t>
            </a:r>
            <a:endParaRPr/>
          </a:p>
        </p:txBody>
      </p:sp>
      <p:sp>
        <p:nvSpPr>
          <p:cNvPr id="150" name="Shape 150"/>
          <p:cNvSpPr txBox="1"/>
          <p:nvPr/>
        </p:nvSpPr>
        <p:spPr>
          <a:xfrm>
            <a:off x="4964860" y="4170100"/>
            <a:ext cx="12882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p-dim vector</a:t>
            </a:r>
            <a:endParaRPr/>
          </a:p>
        </p:txBody>
      </p:sp>
      <p:cxnSp>
        <p:nvCxnSpPr>
          <p:cNvPr id="151" name="Shape 151"/>
          <p:cNvCxnSpPr/>
          <p:nvPr/>
        </p:nvCxnSpPr>
        <p:spPr>
          <a:xfrm>
            <a:off x="5237050" y="3714125"/>
            <a:ext cx="90000" cy="4953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Shape 152"/>
          <p:cNvSpPr txBox="1"/>
          <p:nvPr/>
        </p:nvSpPr>
        <p:spPr>
          <a:xfrm>
            <a:off x="4854963" y="554450"/>
            <a:ext cx="3378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3.</a:t>
            </a:r>
            <a:endParaRPr/>
          </a:p>
        </p:txBody>
      </p:sp>
      <p:sp>
        <p:nvSpPr>
          <p:cNvPr id="153" name="Shape 153"/>
          <p:cNvSpPr txBox="1"/>
          <p:nvPr/>
        </p:nvSpPr>
        <p:spPr>
          <a:xfrm>
            <a:off x="4854963" y="1893400"/>
            <a:ext cx="3378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r>
              <a:rPr lang="zh-TW"/>
              <a:t>.</a:t>
            </a:r>
            <a:endParaRPr/>
          </a:p>
        </p:txBody>
      </p:sp>
      <p:sp>
        <p:nvSpPr>
          <p:cNvPr id="154" name="Shape 154"/>
          <p:cNvSpPr txBox="1"/>
          <p:nvPr/>
        </p:nvSpPr>
        <p:spPr>
          <a:xfrm>
            <a:off x="4854963" y="2902250"/>
            <a:ext cx="3378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r>
              <a:rPr lang="zh-TW"/>
              <a:t>.</a:t>
            </a:r>
            <a:endParaRPr/>
          </a:p>
        </p:txBody>
      </p:sp>
      <p:pic>
        <p:nvPicPr>
          <p:cNvPr descr="gif.latex"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2763" y="752925"/>
            <a:ext cx="2581275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if.latex" id="156" name="Shape 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1100" y="1995313"/>
            <a:ext cx="11049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if.latex" id="157" name="Shape 1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7400" y="3141350"/>
            <a:ext cx="249555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154125" y="2194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Adagrad</a:t>
            </a:r>
            <a:endParaRPr/>
          </a:p>
        </p:txBody>
      </p:sp>
      <p:pic>
        <p:nvPicPr>
          <p:cNvPr descr="adagrad.png" id="163" name="Shape 163"/>
          <p:cNvPicPr preferRelativeResize="0"/>
          <p:nvPr/>
        </p:nvPicPr>
        <p:blipFill rotWithShape="1">
          <a:blip r:embed="rId3">
            <a:alphaModFix/>
          </a:blip>
          <a:srcRect b="16396" l="32986" r="7929" t="13111"/>
          <a:stretch/>
        </p:blipFill>
        <p:spPr>
          <a:xfrm>
            <a:off x="1935125" y="219475"/>
            <a:ext cx="7013000" cy="470454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/>
          <p:nvPr/>
        </p:nvSpPr>
        <p:spPr>
          <a:xfrm>
            <a:off x="1845800" y="202600"/>
            <a:ext cx="7102200" cy="4783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