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notesMasterIdLst>
    <p:notesMasterId r:id="rId28"/>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70"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02"/>
    <p:restoredTop sz="79342"/>
  </p:normalViewPr>
  <p:slideViewPr>
    <p:cSldViewPr snapToGrid="0" snapToObjects="1">
      <p:cViewPr>
        <p:scale>
          <a:sx n="122" d="100"/>
          <a:sy n="122" d="100"/>
        </p:scale>
        <p:origin x="-472"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3BDF57-679A-B940-A26D-87D9F35BD095}" type="datetimeFigureOut">
              <a:rPr lang="en-IL" smtClean="0"/>
              <a:t>03/07/2022</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C3AB73-F74D-584A-AE45-5685E03537B7}" type="slidenum">
              <a:rPr lang="en-IL" smtClean="0"/>
              <a:t>‹#›</a:t>
            </a:fld>
            <a:endParaRPr lang="en-IL"/>
          </a:p>
        </p:txBody>
      </p:sp>
    </p:spTree>
    <p:extLst>
      <p:ext uri="{BB962C8B-B14F-4D97-AF65-F5344CB8AC3E}">
        <p14:creationId xmlns:p14="http://schemas.microsoft.com/office/powerpoint/2010/main" val="1030335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Precision psychiatry is a branch of medicine that uses precision medicine to tailor mental health treatments to the individual. This approach takes into account the person's genetic makeup, lifestyle, and environment to tailor treatments that are most likely to be effective for that individual.</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the future, precision psychiatry may be used to develop personalized mental health treatments, based on an individual's specific genetic makeup and brain structure. This approach has the potential to greatly improve the effectiveness of mental health treatments and reduce the side effects of medications.</a:t>
            </a:r>
          </a:p>
          <a:p>
            <a:endParaRPr lang="en-IL" dirty="0"/>
          </a:p>
        </p:txBody>
      </p:sp>
      <p:sp>
        <p:nvSpPr>
          <p:cNvPr id="4" name="Slide Number Placeholder 3"/>
          <p:cNvSpPr>
            <a:spLocks noGrp="1"/>
          </p:cNvSpPr>
          <p:nvPr>
            <p:ph type="sldNum" sz="quarter" idx="5"/>
          </p:nvPr>
        </p:nvSpPr>
        <p:spPr/>
        <p:txBody>
          <a:bodyPr/>
          <a:lstStyle/>
          <a:p>
            <a:fld id="{35C3AB73-F74D-584A-AE45-5685E03537B7}" type="slidenum">
              <a:rPr lang="en-IL" smtClean="0"/>
              <a:t>2</a:t>
            </a:fld>
            <a:endParaRPr lang="en-IL"/>
          </a:p>
        </p:txBody>
      </p:sp>
    </p:spTree>
    <p:extLst>
      <p:ext uri="{BB962C8B-B14F-4D97-AF65-F5344CB8AC3E}">
        <p14:creationId xmlns:p14="http://schemas.microsoft.com/office/powerpoint/2010/main" val="186289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 recommender system is a type of artificial intelligence that is used to predict what a user might want to buy or watch. It is commonly used in online stores and streaming services to recommend items to users based on their past behaviour.</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psychiatric treatments, recommender systems can be used to suggest different types of therapy or medication for patients based on their symptoms and past response to treatment. For example, a recommender system could suggest cognitive behavioural therapy for a patient with depression who has not responded well to medication in the past.</a:t>
            </a:r>
          </a:p>
          <a:p>
            <a:endParaRPr lang="en-IL" dirty="0"/>
          </a:p>
        </p:txBody>
      </p:sp>
      <p:sp>
        <p:nvSpPr>
          <p:cNvPr id="4" name="Slide Number Placeholder 3"/>
          <p:cNvSpPr>
            <a:spLocks noGrp="1"/>
          </p:cNvSpPr>
          <p:nvPr>
            <p:ph type="sldNum" sz="quarter" idx="5"/>
          </p:nvPr>
        </p:nvSpPr>
        <p:spPr/>
        <p:txBody>
          <a:bodyPr/>
          <a:lstStyle/>
          <a:p>
            <a:fld id="{35C3AB73-F74D-584A-AE45-5685E03537B7}" type="slidenum">
              <a:rPr lang="en-IL" smtClean="0"/>
              <a:t>21</a:t>
            </a:fld>
            <a:endParaRPr lang="en-IL"/>
          </a:p>
        </p:txBody>
      </p:sp>
    </p:spTree>
    <p:extLst>
      <p:ext uri="{BB962C8B-B14F-4D97-AF65-F5344CB8AC3E}">
        <p14:creationId xmlns:p14="http://schemas.microsoft.com/office/powerpoint/2010/main" val="491801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 Circuits </a:t>
            </a: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Refers to measurements of particular circuits as studied by neuroimaging techniques, and/or other measures validated by animal models or functional neuroimaging (e.g., emotion-modulated startle, event-related potentials with established source localization)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 Physiology</a:t>
            </a: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Refers to measures that are well-established indices of certain constructs, but that do necessarily not tap circuits directly (e.g., heart rate, cortisol).</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 Behaviors</a:t>
            </a: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Refers to behavioural tasks (e.g., a working memory task) or to systematic behavioural observations (e.g., a toddler behavioural assessment).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 Self-Reports</a:t>
            </a: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Refers to interview-based scales, self-report questionnaires, or other instruments that may encompass normal-range and/or abnormal aspects of the dimension of interest.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 Molecules</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Refers to specific neurotransmitters or neuromodulators and their expected patterns associated to a disease .</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 Paradigms</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 paradigm is a model or framework that is used to guide research and understanding in a particular field. In mental health research, paradigms are used to help explain and predict patterns of behaviors, thoughts, and emotions. They can also be used to develop new treatments and interventions.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example, actigraphy is a tool used to study mental problems associated with disruptions in circadian rhythms. This method uses a wearable device to track an individual's movement and sleep patterns.</a:t>
            </a:r>
          </a:p>
          <a:p>
            <a:endParaRPr lang="en-IL" dirty="0"/>
          </a:p>
        </p:txBody>
      </p:sp>
      <p:sp>
        <p:nvSpPr>
          <p:cNvPr id="4" name="Slide Number Placeholder 3"/>
          <p:cNvSpPr>
            <a:spLocks noGrp="1"/>
          </p:cNvSpPr>
          <p:nvPr>
            <p:ph type="sldNum" sz="quarter" idx="5"/>
          </p:nvPr>
        </p:nvSpPr>
        <p:spPr/>
        <p:txBody>
          <a:bodyPr/>
          <a:lstStyle/>
          <a:p>
            <a:fld id="{35C3AB73-F74D-584A-AE45-5685E03537B7}" type="slidenum">
              <a:rPr lang="en-IL" smtClean="0"/>
              <a:t>24</a:t>
            </a:fld>
            <a:endParaRPr lang="en-IL"/>
          </a:p>
        </p:txBody>
      </p:sp>
    </p:spTree>
    <p:extLst>
      <p:ext uri="{BB962C8B-B14F-4D97-AF65-F5344CB8AC3E}">
        <p14:creationId xmlns:p14="http://schemas.microsoft.com/office/powerpoint/2010/main" val="522187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Translational psychiatric predictive models</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Unbiased models : The need for the model to be validated in different populations,</a:t>
            </a:r>
          </a:p>
          <a:p>
            <a:r>
              <a:rPr lang="en-US" sz="1200" b="0" kern="1200" dirty="0">
                <a:solidFill>
                  <a:schemeClr val="tx1"/>
                </a:solidFill>
                <a:effectLst/>
                <a:latin typeface="+mn-lt"/>
                <a:ea typeface="+mn-ea"/>
                <a:cs typeface="+mn-cs"/>
              </a:rPr>
              <a:t>- Robust models : The need for the model to be generalizable to different settings,</a:t>
            </a:r>
          </a:p>
          <a:p>
            <a:r>
              <a:rPr lang="en-US" sz="1200" b="0" kern="1200" dirty="0">
                <a:solidFill>
                  <a:schemeClr val="tx1"/>
                </a:solidFill>
                <a:effectLst/>
                <a:latin typeface="+mn-lt"/>
                <a:ea typeface="+mn-ea"/>
                <a:cs typeface="+mn-cs"/>
              </a:rPr>
              <a:t>- Sensor agnostic : The need for the model to be independent from a measuring device</a:t>
            </a:r>
          </a:p>
          <a:p>
            <a:r>
              <a:rPr lang="en-US" sz="1200" b="0" kern="1200" dirty="0">
                <a:solidFill>
                  <a:schemeClr val="tx1"/>
                </a:solidFill>
                <a:effectLst/>
                <a:latin typeface="+mn-lt"/>
                <a:ea typeface="+mn-ea"/>
                <a:cs typeface="+mn-cs"/>
              </a:rPr>
              <a:t>- Multi-model : The need for the prediction to be internally corroborated on multiple information sources</a:t>
            </a:r>
          </a:p>
          <a:p>
            <a:r>
              <a:rPr lang="en-US" sz="1200" b="0" kern="1200" dirty="0">
                <a:solidFill>
                  <a:schemeClr val="tx1"/>
                </a:solidFill>
                <a:effectLst/>
                <a:latin typeface="+mn-lt"/>
                <a:ea typeface="+mn-ea"/>
                <a:cs typeface="+mn-cs"/>
              </a:rPr>
              <a:t>- Explainable : The degree of to which a model can be explained by its creators</a:t>
            </a:r>
          </a:p>
          <a:p>
            <a:r>
              <a:rPr lang="en-US" sz="1200" b="0" kern="1200" dirty="0">
                <a:solidFill>
                  <a:schemeClr val="tx1"/>
                </a:solidFill>
                <a:effectLst/>
                <a:latin typeface="+mn-lt"/>
                <a:ea typeface="+mn-ea"/>
                <a:cs typeface="+mn-cs"/>
              </a:rPr>
              <a:t>- Interpretable : The degree to which a model can be interpreted by its users.</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IL" dirty="0"/>
          </a:p>
        </p:txBody>
      </p:sp>
      <p:sp>
        <p:nvSpPr>
          <p:cNvPr id="4" name="Slide Number Placeholder 3"/>
          <p:cNvSpPr>
            <a:spLocks noGrp="1"/>
          </p:cNvSpPr>
          <p:nvPr>
            <p:ph type="sldNum" sz="quarter" idx="5"/>
          </p:nvPr>
        </p:nvSpPr>
        <p:spPr/>
        <p:txBody>
          <a:bodyPr/>
          <a:lstStyle/>
          <a:p>
            <a:fld id="{35C3AB73-F74D-584A-AE45-5685E03537B7}" type="slidenum">
              <a:rPr lang="en-IL" smtClean="0"/>
              <a:t>26</a:t>
            </a:fld>
            <a:endParaRPr lang="en-IL"/>
          </a:p>
        </p:txBody>
      </p:sp>
    </p:spTree>
    <p:extLst>
      <p:ext uri="{BB962C8B-B14F-4D97-AF65-F5344CB8AC3E}">
        <p14:creationId xmlns:p14="http://schemas.microsoft.com/office/powerpoint/2010/main" val="3806705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Precision psychiatry is a branch of medicine that uses precision medicine to tailor mental health treatments to the individual. This approach takes into account the person's genetic makeup, lifestyle, and environment to tailor treatments that are most likely to be effective for that individual.</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the future, precision psychiatry may be used to develop personalized mental health treatments, based on an individual's specific genetic makeup and brain structure. This approach has the potential to greatly improve the effectiveness of mental health treatments and reduce the side effects of medications.</a:t>
            </a:r>
          </a:p>
          <a:p>
            <a:endParaRPr lang="en-IL" dirty="0"/>
          </a:p>
        </p:txBody>
      </p:sp>
      <p:sp>
        <p:nvSpPr>
          <p:cNvPr id="4" name="Slide Number Placeholder 3"/>
          <p:cNvSpPr>
            <a:spLocks noGrp="1"/>
          </p:cNvSpPr>
          <p:nvPr>
            <p:ph type="sldNum" sz="quarter" idx="5"/>
          </p:nvPr>
        </p:nvSpPr>
        <p:spPr/>
        <p:txBody>
          <a:bodyPr/>
          <a:lstStyle/>
          <a:p>
            <a:fld id="{35C3AB73-F74D-584A-AE45-5685E03537B7}" type="slidenum">
              <a:rPr lang="en-IL" smtClean="0"/>
              <a:t>3</a:t>
            </a:fld>
            <a:endParaRPr lang="en-IL"/>
          </a:p>
        </p:txBody>
      </p:sp>
    </p:spTree>
    <p:extLst>
      <p:ext uri="{BB962C8B-B14F-4D97-AF65-F5344CB8AC3E}">
        <p14:creationId xmlns:p14="http://schemas.microsoft.com/office/powerpoint/2010/main" val="114510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 How are psychiatric patients diagnosed using the DSM?</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DSM is a classification system for mental disorders that is used by mental health professionals to diagnose and treat patients. The DSM is divided into different categories, or "axes," that each contain a different set of disorders. The five axes are: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1. Clinical Disorders</a:t>
            </a:r>
          </a:p>
          <a:p>
            <a:r>
              <a:rPr lang="en-US" sz="1200" b="0" kern="1200" dirty="0">
                <a:solidFill>
                  <a:schemeClr val="tx1"/>
                </a:solidFill>
                <a:effectLst/>
                <a:latin typeface="+mn-lt"/>
                <a:ea typeface="+mn-ea"/>
                <a:cs typeface="+mn-cs"/>
              </a:rPr>
              <a:t>2. Personality Disorders</a:t>
            </a:r>
          </a:p>
          <a:p>
            <a:r>
              <a:rPr lang="en-US" sz="1200" b="0" kern="1200" dirty="0">
                <a:solidFill>
                  <a:schemeClr val="tx1"/>
                </a:solidFill>
                <a:effectLst/>
                <a:latin typeface="+mn-lt"/>
                <a:ea typeface="+mn-ea"/>
                <a:cs typeface="+mn-cs"/>
              </a:rPr>
              <a:t>3. Substance-Related Disorders</a:t>
            </a:r>
          </a:p>
          <a:p>
            <a:r>
              <a:rPr lang="en-US" sz="1200" b="0" kern="1200" dirty="0">
                <a:solidFill>
                  <a:schemeClr val="tx1"/>
                </a:solidFill>
                <a:effectLst/>
                <a:latin typeface="+mn-lt"/>
                <a:ea typeface="+mn-ea"/>
                <a:cs typeface="+mn-cs"/>
              </a:rPr>
              <a:t>4. Intellectual Disability</a:t>
            </a:r>
          </a:p>
          <a:p>
            <a:r>
              <a:rPr lang="en-US" sz="1200" b="0" kern="1200" dirty="0">
                <a:solidFill>
                  <a:schemeClr val="tx1"/>
                </a:solidFill>
                <a:effectLst/>
                <a:latin typeface="+mn-lt"/>
                <a:ea typeface="+mn-ea"/>
                <a:cs typeface="+mn-cs"/>
              </a:rPr>
              <a:t>5. Medical Conditions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diagnose a patient, a mental health professional will assess the patient's symptoms and compare them to the criteria for each disorder in the DSM. If the patient meets the criteria for a specific disorder, they will be given a diagnosis.</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IL" dirty="0"/>
          </a:p>
        </p:txBody>
      </p:sp>
      <p:sp>
        <p:nvSpPr>
          <p:cNvPr id="4" name="Slide Number Placeholder 3"/>
          <p:cNvSpPr>
            <a:spLocks noGrp="1"/>
          </p:cNvSpPr>
          <p:nvPr>
            <p:ph type="sldNum" sz="quarter" idx="5"/>
          </p:nvPr>
        </p:nvSpPr>
        <p:spPr/>
        <p:txBody>
          <a:bodyPr/>
          <a:lstStyle/>
          <a:p>
            <a:fld id="{35C3AB73-F74D-584A-AE45-5685E03537B7}" type="slidenum">
              <a:rPr lang="en-IL" smtClean="0"/>
              <a:t>4</a:t>
            </a:fld>
            <a:endParaRPr lang="en-IL"/>
          </a:p>
        </p:txBody>
      </p:sp>
    </p:spTree>
    <p:extLst>
      <p:ext uri="{BB962C8B-B14F-4D97-AF65-F5344CB8AC3E}">
        <p14:creationId xmlns:p14="http://schemas.microsoft.com/office/powerpoint/2010/main" val="2739094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 ADHD is rarely caused by a single genetic or environmental risk factor but most cases of ADHD are caused by the combined effects of many genetic and environmental risks each having a very small effect.</a:t>
            </a:r>
          </a:p>
          <a:p>
            <a:r>
              <a:rPr lang="en-US" sz="1200" b="0" kern="1200" dirty="0">
                <a:solidFill>
                  <a:schemeClr val="tx1"/>
                </a:solidFill>
                <a:effectLst/>
                <a:latin typeface="+mn-lt"/>
                <a:ea typeface="+mn-ea"/>
                <a:cs typeface="+mn-cs"/>
              </a:rPr>
              <a:t>- People with ADHD often show impaired performance on psychological tests of brain functioning, but these tests cannot be used to diagnose ADHD.</a:t>
            </a:r>
          </a:p>
          <a:p>
            <a:r>
              <a:rPr lang="en-US" sz="1200" b="0" kern="1200" dirty="0">
                <a:solidFill>
                  <a:schemeClr val="tx1"/>
                </a:solidFill>
                <a:effectLst/>
                <a:latin typeface="+mn-lt"/>
                <a:ea typeface="+mn-ea"/>
                <a:cs typeface="+mn-cs"/>
              </a:rPr>
              <a:t>- Neuroimaging studies find small differences in the structure and functioning of the brain between people with and without ADHD. These differences cannot be used to diagnose ADHD.</a:t>
            </a:r>
          </a:p>
          <a:p>
            <a:r>
              <a:rPr lang="en-US" sz="1200" b="0" kern="1200" dirty="0">
                <a:solidFill>
                  <a:schemeClr val="tx1"/>
                </a:solidFill>
                <a:effectLst/>
                <a:latin typeface="+mn-lt"/>
                <a:ea typeface="+mn-ea"/>
                <a:cs typeface="+mn-cs"/>
              </a:rPr>
              <a:t>- Regulatory agencies around the world have determined that several medications are safe and effective for reducing the symptoms of ADHD as shown by randomized controlled clinical trials.</a:t>
            </a:r>
          </a:p>
          <a:p>
            <a:endParaRPr lang="en-IL" dirty="0"/>
          </a:p>
        </p:txBody>
      </p:sp>
      <p:sp>
        <p:nvSpPr>
          <p:cNvPr id="4" name="Slide Number Placeholder 3"/>
          <p:cNvSpPr>
            <a:spLocks noGrp="1"/>
          </p:cNvSpPr>
          <p:nvPr>
            <p:ph type="sldNum" sz="quarter" idx="5"/>
          </p:nvPr>
        </p:nvSpPr>
        <p:spPr/>
        <p:txBody>
          <a:bodyPr/>
          <a:lstStyle/>
          <a:p>
            <a:fld id="{35C3AB73-F74D-584A-AE45-5685E03537B7}" type="slidenum">
              <a:rPr lang="en-IL" smtClean="0"/>
              <a:t>11</a:t>
            </a:fld>
            <a:endParaRPr lang="en-IL"/>
          </a:p>
        </p:txBody>
      </p:sp>
    </p:spTree>
    <p:extLst>
      <p:ext uri="{BB962C8B-B14F-4D97-AF65-F5344CB8AC3E}">
        <p14:creationId xmlns:p14="http://schemas.microsoft.com/office/powerpoint/2010/main" val="4186188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MRI  the disorder has been associated with abnormalities in several brain regions, including the prefrontal cortex, anterior cingulate cortex, and basal ganglia.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EEG Reduced alpha (attention and focus) and increased theta and beta (impulsivity and hyperactivity) power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effectLst/>
              </a:rPr>
              <a:t>Questionnaires/rating scales- </a:t>
            </a:r>
            <a:r>
              <a:rPr lang="en-US" dirty="0">
                <a:effectLst/>
              </a:rPr>
              <a:t>CAARS (social impact of ADHD), DIVA (DSM structured interview) and more…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IL" dirty="0"/>
          </a:p>
        </p:txBody>
      </p:sp>
      <p:sp>
        <p:nvSpPr>
          <p:cNvPr id="4" name="Slide Number Placeholder 3"/>
          <p:cNvSpPr>
            <a:spLocks noGrp="1"/>
          </p:cNvSpPr>
          <p:nvPr>
            <p:ph type="sldNum" sz="quarter" idx="5"/>
          </p:nvPr>
        </p:nvSpPr>
        <p:spPr/>
        <p:txBody>
          <a:bodyPr/>
          <a:lstStyle/>
          <a:p>
            <a:fld id="{35C3AB73-F74D-584A-AE45-5685E03537B7}" type="slidenum">
              <a:rPr lang="en-IL" smtClean="0"/>
              <a:t>12</a:t>
            </a:fld>
            <a:endParaRPr lang="en-IL"/>
          </a:p>
        </p:txBody>
      </p:sp>
    </p:spTree>
    <p:extLst>
      <p:ext uri="{BB962C8B-B14F-4D97-AF65-F5344CB8AC3E}">
        <p14:creationId xmlns:p14="http://schemas.microsoft.com/office/powerpoint/2010/main" val="852196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 Early detection in precision psychiatry refers to the identification of risk factors or early signs of mental illness in order to intervene early and prevent the development of more serious symptoms. </a:t>
            </a:r>
          </a:p>
          <a:p>
            <a:r>
              <a:rPr lang="en-US" sz="1200" b="0" kern="1200" dirty="0">
                <a:solidFill>
                  <a:schemeClr val="tx1"/>
                </a:solidFill>
                <a:effectLst/>
                <a:latin typeface="+mn-lt"/>
                <a:ea typeface="+mn-ea"/>
                <a:cs typeface="+mn-cs"/>
              </a:rPr>
              <a:t>- Diagnosis in precision psychiatry is the use of specific and sensitive tests to identify the presence of a mental illness. </a:t>
            </a:r>
          </a:p>
          <a:p>
            <a:r>
              <a:rPr lang="en-US" sz="1200" b="0" kern="1200" dirty="0">
                <a:solidFill>
                  <a:schemeClr val="tx1"/>
                </a:solidFill>
                <a:effectLst/>
                <a:latin typeface="+mn-lt"/>
                <a:ea typeface="+mn-ea"/>
                <a:cs typeface="+mn-cs"/>
              </a:rPr>
              <a:t>- Prognosis in precision psychiatry is the use of predictive modelling to identify the likely course and outcome of a mental illness.</a:t>
            </a:r>
          </a:p>
          <a:p>
            <a:endParaRPr lang="en-IL" dirty="0"/>
          </a:p>
        </p:txBody>
      </p:sp>
      <p:sp>
        <p:nvSpPr>
          <p:cNvPr id="4" name="Slide Number Placeholder 3"/>
          <p:cNvSpPr>
            <a:spLocks noGrp="1"/>
          </p:cNvSpPr>
          <p:nvPr>
            <p:ph type="sldNum" sz="quarter" idx="5"/>
          </p:nvPr>
        </p:nvSpPr>
        <p:spPr/>
        <p:txBody>
          <a:bodyPr/>
          <a:lstStyle/>
          <a:p>
            <a:fld id="{35C3AB73-F74D-584A-AE45-5685E03537B7}" type="slidenum">
              <a:rPr lang="en-IL" smtClean="0"/>
              <a:t>14</a:t>
            </a:fld>
            <a:endParaRPr lang="en-IL"/>
          </a:p>
        </p:txBody>
      </p:sp>
    </p:spTree>
    <p:extLst>
      <p:ext uri="{BB962C8B-B14F-4D97-AF65-F5344CB8AC3E}">
        <p14:creationId xmlns:p14="http://schemas.microsoft.com/office/powerpoint/2010/main" val="2797895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importance of sensitivity and specificity can be seen when we consider the consequences of a false positive or false negative result. A false positive result (test says you have the disease when you don't) can lead to unnecessary anxiety and further testing. A false negative result (test says you don't have the disease when you do) can delay treatment and lead to worsening of symptoms.</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5C3AB73-F74D-584A-AE45-5685E03537B7}" type="slidenum">
              <a:rPr lang="en-IL" smtClean="0"/>
              <a:t>17</a:t>
            </a:fld>
            <a:endParaRPr lang="en-IL"/>
          </a:p>
        </p:txBody>
      </p:sp>
    </p:spTree>
    <p:extLst>
      <p:ext uri="{BB962C8B-B14F-4D97-AF65-F5344CB8AC3E}">
        <p14:creationId xmlns:p14="http://schemas.microsoft.com/office/powerpoint/2010/main" val="4273360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 psychoeducational, </a:t>
            </a:r>
          </a:p>
          <a:p>
            <a:br>
              <a:rPr lang="en-US" dirty="0">
                <a:effectLst/>
              </a:rPr>
            </a:br>
            <a:r>
              <a:rPr lang="en-US" dirty="0">
                <a:effectLst/>
              </a:rPr>
              <a:t>Psychoeducational interventions are designed to educate and support people with mental health conditions, and their families. These interventions can help people to understand their condition, to manage their symptoms, and to cope with the challenges of living with a mental health condition. Psychoeducational interventions can take many different forms, but all share the goal of providing education and support to people with mental health conditions.</a:t>
            </a:r>
          </a:p>
          <a:p>
            <a:br>
              <a:rPr lang="en-US" dirty="0">
                <a:effectLst/>
              </a:rPr>
            </a:br>
            <a:r>
              <a:rPr lang="en-US" dirty="0">
                <a:effectLst/>
              </a:rPr>
              <a:t>- cognitive behavioural therapy, </a:t>
            </a:r>
          </a:p>
          <a:p>
            <a:br>
              <a:rPr lang="en-US" dirty="0">
                <a:effectLst/>
              </a:rPr>
            </a:br>
            <a:r>
              <a:rPr lang="en-US" dirty="0">
                <a:effectLst/>
              </a:rPr>
              <a:t>Cognitive behavioural therapy (CBT) is a type of psychotherapy that focuses on changing negative thoughts, emotions, and behaviors. CBT is considered an intervention because it is a short-term, goal-oriented approach that can be used to treat a variety of mental health conditions. CBT has been shown to be effective in treating conditions such as anxiety, depression, eating disorders, and substance abuse.</a:t>
            </a:r>
          </a:p>
          <a:p>
            <a:br>
              <a:rPr lang="en-US" dirty="0">
                <a:effectLst/>
              </a:rPr>
            </a:br>
            <a:r>
              <a:rPr lang="en-US" dirty="0">
                <a:effectLst/>
              </a:rPr>
              <a:t>- community support programs. </a:t>
            </a:r>
          </a:p>
          <a:p>
            <a:r>
              <a:rPr lang="en-US" dirty="0">
                <a:effectLst/>
              </a:rPr>
              <a:t>Community support programs provide a range of services and supports to people with mental illness. These programs can include case management, housing assistance, job training and placement, and other support services. While community support programs are not considered a treatment for mental illness, they can be an important part of a person’s overall care plan.</a:t>
            </a:r>
          </a:p>
          <a:p>
            <a:endParaRPr lang="en-IL" dirty="0"/>
          </a:p>
        </p:txBody>
      </p:sp>
      <p:sp>
        <p:nvSpPr>
          <p:cNvPr id="4" name="Slide Number Placeholder 3"/>
          <p:cNvSpPr>
            <a:spLocks noGrp="1"/>
          </p:cNvSpPr>
          <p:nvPr>
            <p:ph type="sldNum" sz="quarter" idx="5"/>
          </p:nvPr>
        </p:nvSpPr>
        <p:spPr/>
        <p:txBody>
          <a:bodyPr/>
          <a:lstStyle/>
          <a:p>
            <a:fld id="{35C3AB73-F74D-584A-AE45-5685E03537B7}" type="slidenum">
              <a:rPr lang="en-IL" smtClean="0"/>
              <a:t>19</a:t>
            </a:fld>
            <a:endParaRPr lang="en-IL"/>
          </a:p>
        </p:txBody>
      </p:sp>
    </p:spTree>
    <p:extLst>
      <p:ext uri="{BB962C8B-B14F-4D97-AF65-F5344CB8AC3E}">
        <p14:creationId xmlns:p14="http://schemas.microsoft.com/office/powerpoint/2010/main" val="1530369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Treatment for psychiatric disorders can vary depending on the specific disorder and its severity. In general, however, treatment may involve a combination of medication, therapy, and lifestyle changes.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Medication: Medication can be used to help stabilize mood, manage symptoms, and reduce the risk of relapse. Commonly prescribed medications for psychiatric disorders include antidepressants, anti-anxiety medications, and antipsychotics.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Therapy: Therapy can provide support, guidance, and coping strategies for dealing with mental illness. It can be conducted individually, in groups, or in family sessions. Common types of therapy used to treat psychiatric disorders include cognitive-behavioural therapy (CBT), interpersonal therapy (IPT), and psychodynamic therapy.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Lifestyle changes: Making positive lifestyle changes can help improve overall mental health and well-being. This may include getting regular exercise, eating a balanced diet, getting enough sleep, and avoiding substance abuse.</a:t>
            </a:r>
          </a:p>
          <a:p>
            <a:endParaRPr lang="en-IL" dirty="0"/>
          </a:p>
        </p:txBody>
      </p:sp>
      <p:sp>
        <p:nvSpPr>
          <p:cNvPr id="4" name="Slide Number Placeholder 3"/>
          <p:cNvSpPr>
            <a:spLocks noGrp="1"/>
          </p:cNvSpPr>
          <p:nvPr>
            <p:ph type="sldNum" sz="quarter" idx="5"/>
          </p:nvPr>
        </p:nvSpPr>
        <p:spPr/>
        <p:txBody>
          <a:bodyPr/>
          <a:lstStyle/>
          <a:p>
            <a:fld id="{35C3AB73-F74D-584A-AE45-5685E03537B7}" type="slidenum">
              <a:rPr lang="en-IL" smtClean="0"/>
              <a:t>20</a:t>
            </a:fld>
            <a:endParaRPr lang="en-IL"/>
          </a:p>
        </p:txBody>
      </p:sp>
    </p:spTree>
    <p:extLst>
      <p:ext uri="{BB962C8B-B14F-4D97-AF65-F5344CB8AC3E}">
        <p14:creationId xmlns:p14="http://schemas.microsoft.com/office/powerpoint/2010/main" val="1015712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86933D-915D-A443-91D8-36C9EC7C2B09}" type="datetimeFigureOut">
              <a:rPr lang="en-IL" smtClean="0"/>
              <a:t>03/07/2022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6F53A0E5-EF2C-5F43-B1FF-88AA7220791C}" type="slidenum">
              <a:rPr lang="en-IL" smtClean="0"/>
              <a:t>‹#›</a:t>
            </a:fld>
            <a:endParaRPr lang="en-IL"/>
          </a:p>
        </p:txBody>
      </p:sp>
    </p:spTree>
    <p:extLst>
      <p:ext uri="{BB962C8B-B14F-4D97-AF65-F5344CB8AC3E}">
        <p14:creationId xmlns:p14="http://schemas.microsoft.com/office/powerpoint/2010/main" val="2731827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1886933D-915D-A443-91D8-36C9EC7C2B09}" type="datetimeFigureOut">
              <a:rPr lang="en-IL" smtClean="0"/>
              <a:t>03/07/2022</a:t>
            </a:fld>
            <a:endParaRPr lang="en-IL"/>
          </a:p>
        </p:txBody>
      </p:sp>
      <p:sp>
        <p:nvSpPr>
          <p:cNvPr id="6" name="Footer Placeholder 5"/>
          <p:cNvSpPr>
            <a:spLocks noGrp="1"/>
          </p:cNvSpPr>
          <p:nvPr>
            <p:ph type="ftr" sz="quarter" idx="11"/>
          </p:nvPr>
        </p:nvSpPr>
        <p:spPr>
          <a:xfrm>
            <a:off x="1141412" y="5883275"/>
            <a:ext cx="5105400" cy="365125"/>
          </a:xfrm>
        </p:spPr>
        <p:txBody>
          <a:bodyPr/>
          <a:lstStyle/>
          <a:p>
            <a:endParaRPr lang="en-IL"/>
          </a:p>
        </p:txBody>
      </p:sp>
      <p:sp>
        <p:nvSpPr>
          <p:cNvPr id="7" name="Slide Number Placeholder 6"/>
          <p:cNvSpPr>
            <a:spLocks noGrp="1"/>
          </p:cNvSpPr>
          <p:nvPr>
            <p:ph type="sldNum" sz="quarter" idx="12"/>
          </p:nvPr>
        </p:nvSpPr>
        <p:spPr>
          <a:xfrm>
            <a:off x="10742612" y="5883275"/>
            <a:ext cx="322567" cy="365125"/>
          </a:xfrm>
        </p:spPr>
        <p:txBody>
          <a:bodyPr/>
          <a:lstStyle/>
          <a:p>
            <a:fld id="{6F53A0E5-EF2C-5F43-B1FF-88AA7220791C}" type="slidenum">
              <a:rPr lang="en-IL" smtClean="0"/>
              <a:t>‹#›</a:t>
            </a:fld>
            <a:endParaRPr lang="en-IL"/>
          </a:p>
        </p:txBody>
      </p:sp>
    </p:spTree>
    <p:extLst>
      <p:ext uri="{BB962C8B-B14F-4D97-AF65-F5344CB8AC3E}">
        <p14:creationId xmlns:p14="http://schemas.microsoft.com/office/powerpoint/2010/main" val="4238244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6933D-915D-A443-91D8-36C9EC7C2B09}" type="datetimeFigureOut">
              <a:rPr lang="en-IL" smtClean="0"/>
              <a:t>03/07/2022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6F53A0E5-EF2C-5F43-B1FF-88AA7220791C}" type="slidenum">
              <a:rPr lang="en-IL" smtClean="0"/>
              <a:t>‹#›</a:t>
            </a:fld>
            <a:endParaRPr lang="en-IL"/>
          </a:p>
        </p:txBody>
      </p:sp>
    </p:spTree>
    <p:extLst>
      <p:ext uri="{BB962C8B-B14F-4D97-AF65-F5344CB8AC3E}">
        <p14:creationId xmlns:p14="http://schemas.microsoft.com/office/powerpoint/2010/main" val="2479914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6933D-915D-A443-91D8-36C9EC7C2B09}" type="datetimeFigureOut">
              <a:rPr lang="en-IL" smtClean="0"/>
              <a:t>03/07/2022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6F53A0E5-EF2C-5F43-B1FF-88AA7220791C}" type="slidenum">
              <a:rPr lang="en-IL" smtClean="0"/>
              <a:t>‹#›</a:t>
            </a:fld>
            <a:endParaRPr lang="en-IL"/>
          </a:p>
        </p:txBody>
      </p:sp>
    </p:spTree>
    <p:extLst>
      <p:ext uri="{BB962C8B-B14F-4D97-AF65-F5344CB8AC3E}">
        <p14:creationId xmlns:p14="http://schemas.microsoft.com/office/powerpoint/2010/main" val="2864463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1886933D-915D-A443-91D8-36C9EC7C2B09}" type="datetimeFigureOut">
              <a:rPr lang="en-IL" smtClean="0"/>
              <a:t>03/07/2022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6F53A0E5-EF2C-5F43-B1FF-88AA7220791C}" type="slidenum">
              <a:rPr lang="en-IL" smtClean="0"/>
              <a:t>‹#›</a:t>
            </a:fld>
            <a:endParaRPr lang="en-IL"/>
          </a:p>
        </p:txBody>
      </p:sp>
    </p:spTree>
    <p:extLst>
      <p:ext uri="{BB962C8B-B14F-4D97-AF65-F5344CB8AC3E}">
        <p14:creationId xmlns:p14="http://schemas.microsoft.com/office/powerpoint/2010/main" val="94358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1886933D-915D-A443-91D8-36C9EC7C2B09}" type="datetimeFigureOut">
              <a:rPr lang="en-IL" smtClean="0"/>
              <a:t>03/07/2022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6F53A0E5-EF2C-5F43-B1FF-88AA7220791C}" type="slidenum">
              <a:rPr lang="en-IL" smtClean="0"/>
              <a:t>‹#›</a:t>
            </a:fld>
            <a:endParaRPr lang="en-IL"/>
          </a:p>
        </p:txBody>
      </p:sp>
    </p:spTree>
    <p:extLst>
      <p:ext uri="{BB962C8B-B14F-4D97-AF65-F5344CB8AC3E}">
        <p14:creationId xmlns:p14="http://schemas.microsoft.com/office/powerpoint/2010/main" val="3276482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6933D-915D-A443-91D8-36C9EC7C2B09}" type="datetimeFigureOut">
              <a:rPr lang="en-IL" smtClean="0"/>
              <a:t>03/07/2022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6F53A0E5-EF2C-5F43-B1FF-88AA7220791C}" type="slidenum">
              <a:rPr lang="en-IL" smtClean="0"/>
              <a:t>‹#›</a:t>
            </a:fld>
            <a:endParaRPr lang="en-IL"/>
          </a:p>
        </p:txBody>
      </p:sp>
    </p:spTree>
    <p:extLst>
      <p:ext uri="{BB962C8B-B14F-4D97-AF65-F5344CB8AC3E}">
        <p14:creationId xmlns:p14="http://schemas.microsoft.com/office/powerpoint/2010/main" val="1916001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6933D-915D-A443-91D8-36C9EC7C2B09}" type="datetimeFigureOut">
              <a:rPr lang="en-IL" smtClean="0"/>
              <a:t>03/07/2022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6F53A0E5-EF2C-5F43-B1FF-88AA7220791C}" type="slidenum">
              <a:rPr lang="en-IL" smtClean="0"/>
              <a:t>‹#›</a:t>
            </a:fld>
            <a:endParaRPr lang="en-IL"/>
          </a:p>
        </p:txBody>
      </p:sp>
    </p:spTree>
    <p:extLst>
      <p:ext uri="{BB962C8B-B14F-4D97-AF65-F5344CB8AC3E}">
        <p14:creationId xmlns:p14="http://schemas.microsoft.com/office/powerpoint/2010/main" val="4281790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6933D-915D-A443-91D8-36C9EC7C2B09}" type="datetimeFigureOut">
              <a:rPr lang="en-IL" smtClean="0"/>
              <a:t>03/07/2022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6F53A0E5-EF2C-5F43-B1FF-88AA7220791C}" type="slidenum">
              <a:rPr lang="en-IL" smtClean="0"/>
              <a:t>‹#›</a:t>
            </a:fld>
            <a:endParaRPr lang="en-IL"/>
          </a:p>
        </p:txBody>
      </p:sp>
    </p:spTree>
    <p:extLst>
      <p:ext uri="{BB962C8B-B14F-4D97-AF65-F5344CB8AC3E}">
        <p14:creationId xmlns:p14="http://schemas.microsoft.com/office/powerpoint/2010/main" val="29697136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6933D-915D-A443-91D8-36C9EC7C2B09}" type="datetimeFigureOut">
              <a:rPr lang="en-IL" smtClean="0"/>
              <a:t>03/07/2022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6F53A0E5-EF2C-5F43-B1FF-88AA7220791C}" type="slidenum">
              <a:rPr lang="en-IL" smtClean="0"/>
              <a:t>‹#›</a:t>
            </a:fld>
            <a:endParaRPr lang="en-IL"/>
          </a:p>
        </p:txBody>
      </p:sp>
    </p:spTree>
    <p:extLst>
      <p:ext uri="{BB962C8B-B14F-4D97-AF65-F5344CB8AC3E}">
        <p14:creationId xmlns:p14="http://schemas.microsoft.com/office/powerpoint/2010/main" val="1499166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973873"/>
          </a:xfrm>
        </p:spPr>
        <p:txBody>
          <a:bodyPr/>
          <a:lstStyle/>
          <a:p>
            <a:r>
              <a:rPr lang="en-US" dirty="0"/>
              <a:t>Click to edit Master title style</a:t>
            </a:r>
          </a:p>
        </p:txBody>
      </p:sp>
      <p:sp>
        <p:nvSpPr>
          <p:cNvPr id="3" name="Content Placeholder 2"/>
          <p:cNvSpPr>
            <a:spLocks noGrp="1"/>
          </p:cNvSpPr>
          <p:nvPr>
            <p:ph idx="1"/>
          </p:nvPr>
        </p:nvSpPr>
        <p:spPr>
          <a:xfrm>
            <a:off x="1141413" y="1728439"/>
            <a:ext cx="9905998" cy="4062761"/>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886933D-915D-A443-91D8-36C9EC7C2B09}" type="datetimeFigureOut">
              <a:rPr lang="en-IL" smtClean="0"/>
              <a:t>03/07/2022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6F53A0E5-EF2C-5F43-B1FF-88AA7220791C}" type="slidenum">
              <a:rPr lang="en-IL" smtClean="0"/>
              <a:t>‹#›</a:t>
            </a:fld>
            <a:endParaRPr lang="en-IL"/>
          </a:p>
        </p:txBody>
      </p:sp>
    </p:spTree>
    <p:extLst>
      <p:ext uri="{BB962C8B-B14F-4D97-AF65-F5344CB8AC3E}">
        <p14:creationId xmlns:p14="http://schemas.microsoft.com/office/powerpoint/2010/main" val="344403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973873"/>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1141413" y="1728439"/>
            <a:ext cx="9905998" cy="4062761"/>
          </a:xfr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886933D-915D-A443-91D8-36C9EC7C2B09}" type="datetimeFigureOut">
              <a:rPr lang="en-IL" smtClean="0"/>
              <a:t>03/07/2022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6F53A0E5-EF2C-5F43-B1FF-88AA7220791C}" type="slidenum">
              <a:rPr lang="en-IL" smtClean="0"/>
              <a:t>‹#›</a:t>
            </a:fld>
            <a:endParaRPr lang="en-IL"/>
          </a:p>
        </p:txBody>
      </p:sp>
    </p:spTree>
    <p:extLst>
      <p:ext uri="{BB962C8B-B14F-4D97-AF65-F5344CB8AC3E}">
        <p14:creationId xmlns:p14="http://schemas.microsoft.com/office/powerpoint/2010/main" val="212673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6933D-915D-A443-91D8-36C9EC7C2B09}" type="datetimeFigureOut">
              <a:rPr lang="en-IL" smtClean="0"/>
              <a:t>03/07/2022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6F53A0E5-EF2C-5F43-B1FF-88AA7220791C}" type="slidenum">
              <a:rPr lang="en-IL" smtClean="0"/>
              <a:t>‹#›</a:t>
            </a:fld>
            <a:endParaRPr lang="en-IL"/>
          </a:p>
        </p:txBody>
      </p:sp>
    </p:spTree>
    <p:extLst>
      <p:ext uri="{BB962C8B-B14F-4D97-AF65-F5344CB8AC3E}">
        <p14:creationId xmlns:p14="http://schemas.microsoft.com/office/powerpoint/2010/main" val="1824443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86933D-915D-A443-91D8-36C9EC7C2B09}" type="datetimeFigureOut">
              <a:rPr lang="en-IL" smtClean="0"/>
              <a:t>03/07/2022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6F53A0E5-EF2C-5F43-B1FF-88AA7220791C}" type="slidenum">
              <a:rPr lang="en-IL" smtClean="0"/>
              <a:t>‹#›</a:t>
            </a:fld>
            <a:endParaRPr lang="en-IL"/>
          </a:p>
        </p:txBody>
      </p:sp>
    </p:spTree>
    <p:extLst>
      <p:ext uri="{BB962C8B-B14F-4D97-AF65-F5344CB8AC3E}">
        <p14:creationId xmlns:p14="http://schemas.microsoft.com/office/powerpoint/2010/main" val="1982960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86933D-915D-A443-91D8-36C9EC7C2B09}" type="datetimeFigureOut">
              <a:rPr lang="en-IL" smtClean="0"/>
              <a:t>03/07/2022</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6F53A0E5-EF2C-5F43-B1FF-88AA7220791C}" type="slidenum">
              <a:rPr lang="en-IL" smtClean="0"/>
              <a:t>‹#›</a:t>
            </a:fld>
            <a:endParaRPr lang="en-IL"/>
          </a:p>
        </p:txBody>
      </p:sp>
    </p:spTree>
    <p:extLst>
      <p:ext uri="{BB962C8B-B14F-4D97-AF65-F5344CB8AC3E}">
        <p14:creationId xmlns:p14="http://schemas.microsoft.com/office/powerpoint/2010/main" val="3623908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86933D-915D-A443-91D8-36C9EC7C2B09}" type="datetimeFigureOut">
              <a:rPr lang="en-IL" smtClean="0"/>
              <a:t>03/07/2022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6F53A0E5-EF2C-5F43-B1FF-88AA7220791C}" type="slidenum">
              <a:rPr lang="en-IL" smtClean="0"/>
              <a:t>‹#›</a:t>
            </a:fld>
            <a:endParaRPr lang="en-IL"/>
          </a:p>
        </p:txBody>
      </p:sp>
    </p:spTree>
    <p:extLst>
      <p:ext uri="{BB962C8B-B14F-4D97-AF65-F5344CB8AC3E}">
        <p14:creationId xmlns:p14="http://schemas.microsoft.com/office/powerpoint/2010/main" val="3430156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6933D-915D-A443-91D8-36C9EC7C2B09}" type="datetimeFigureOut">
              <a:rPr lang="en-IL" smtClean="0"/>
              <a:t>03/07/2022</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6F53A0E5-EF2C-5F43-B1FF-88AA7220791C}" type="slidenum">
              <a:rPr lang="en-IL" smtClean="0"/>
              <a:t>‹#›</a:t>
            </a:fld>
            <a:endParaRPr lang="en-IL"/>
          </a:p>
        </p:txBody>
      </p:sp>
    </p:spTree>
    <p:extLst>
      <p:ext uri="{BB962C8B-B14F-4D97-AF65-F5344CB8AC3E}">
        <p14:creationId xmlns:p14="http://schemas.microsoft.com/office/powerpoint/2010/main" val="3663660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6933D-915D-A443-91D8-36C9EC7C2B09}" type="datetimeFigureOut">
              <a:rPr lang="en-IL" smtClean="0"/>
              <a:t>03/07/2022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6F53A0E5-EF2C-5F43-B1FF-88AA7220791C}" type="slidenum">
              <a:rPr lang="en-IL" smtClean="0"/>
              <a:t>‹#›</a:t>
            </a:fld>
            <a:endParaRPr lang="en-IL"/>
          </a:p>
        </p:txBody>
      </p:sp>
    </p:spTree>
    <p:extLst>
      <p:ext uri="{BB962C8B-B14F-4D97-AF65-F5344CB8AC3E}">
        <p14:creationId xmlns:p14="http://schemas.microsoft.com/office/powerpoint/2010/main" val="2930061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886933D-915D-A443-91D8-36C9EC7C2B09}" type="datetimeFigureOut">
              <a:rPr lang="en-IL" smtClean="0"/>
              <a:t>03/07/2022</a:t>
            </a:fld>
            <a:endParaRPr lang="en-IL"/>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L"/>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F53A0E5-EF2C-5F43-B1FF-88AA7220791C}" type="slidenum">
              <a:rPr lang="en-IL" smtClean="0"/>
              <a:t>‹#›</a:t>
            </a:fld>
            <a:endParaRPr lang="en-IL"/>
          </a:p>
        </p:txBody>
      </p:sp>
    </p:spTree>
    <p:extLst>
      <p:ext uri="{BB962C8B-B14F-4D97-AF65-F5344CB8AC3E}">
        <p14:creationId xmlns:p14="http://schemas.microsoft.com/office/powerpoint/2010/main" val="498358884"/>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67"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Lst>
  <p:txStyles>
    <p:titleStyle>
      <a:lvl1pPr algn="l" defTabSz="457200" rtl="0" eaLnBrk="1" latinLnBrk="0" hangingPunct="1">
        <a:spcBef>
          <a:spcPct val="0"/>
        </a:spcBef>
        <a:buNone/>
        <a:defRPr sz="3200" b="0" i="0" kern="1200" cap="none" baseline="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Helvetica Neue" panose="02000503000000020004" pitchFamily="2" charset="0"/>
          <a:ea typeface="Helvetica Neue" panose="02000503000000020004" pitchFamily="2" charset="0"/>
          <a:cs typeface="Helvetica Neue" panose="02000503000000020004" pitchFamily="2"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b="0" i="0" kern="1200" cap="none" baseline="0">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Helvetica Neue" panose="02000503000000020004" pitchFamily="2" charset="0"/>
          <a:ea typeface="Helvetica Neue" panose="02000503000000020004" pitchFamily="2" charset="0"/>
          <a:cs typeface="Helvetica Neue" panose="02000503000000020004" pitchFamily="2" charset="0"/>
        </a:defRPr>
      </a:lvl1pPr>
      <a:lvl2pPr marL="742950" indent="-285750" algn="l" defTabSz="457200" rtl="0" eaLnBrk="1" latinLnBrk="0" hangingPunct="1">
        <a:spcBef>
          <a:spcPct val="20000"/>
        </a:spcBef>
        <a:spcAft>
          <a:spcPts val="600"/>
        </a:spcAft>
        <a:buClr>
          <a:schemeClr val="tx1"/>
        </a:buClr>
        <a:buSzPct val="100000"/>
        <a:buFont typeface="Arial"/>
        <a:buChar char="•"/>
        <a:defRPr sz="1800" b="0" i="0" kern="1200" cap="none" baseline="0">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Helvetica Neue" panose="02000503000000020004" pitchFamily="2" charset="0"/>
          <a:ea typeface="Helvetica Neue" panose="02000503000000020004" pitchFamily="2" charset="0"/>
          <a:cs typeface="Helvetica Neue" panose="02000503000000020004" pitchFamily="2" charset="0"/>
        </a:defRPr>
      </a:lvl2pPr>
      <a:lvl3pPr marL="1200150" indent="-285750" algn="l" defTabSz="457200" rtl="0" eaLnBrk="1" latinLnBrk="0" hangingPunct="1">
        <a:spcBef>
          <a:spcPct val="20000"/>
        </a:spcBef>
        <a:spcAft>
          <a:spcPts val="600"/>
        </a:spcAft>
        <a:buClr>
          <a:schemeClr val="tx1"/>
        </a:buClr>
        <a:buSzPct val="100000"/>
        <a:buFont typeface="Arial"/>
        <a:buChar char="•"/>
        <a:defRPr sz="1600" b="0" i="0" kern="1200" cap="none" baseline="0">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Helvetica Neue" panose="02000503000000020004" pitchFamily="2" charset="0"/>
          <a:ea typeface="Helvetica Neue" panose="02000503000000020004" pitchFamily="2" charset="0"/>
          <a:cs typeface="Helvetica Neue" panose="02000503000000020004" pitchFamily="2" charset="0"/>
        </a:defRPr>
      </a:lvl3pPr>
      <a:lvl4pPr marL="1543050" indent="-171450" algn="l" defTabSz="457200" rtl="0" eaLnBrk="1" latinLnBrk="0" hangingPunct="1">
        <a:spcBef>
          <a:spcPct val="20000"/>
        </a:spcBef>
        <a:spcAft>
          <a:spcPts val="600"/>
        </a:spcAft>
        <a:buClr>
          <a:schemeClr val="tx1"/>
        </a:buClr>
        <a:buSzPct val="100000"/>
        <a:buFont typeface="Arial"/>
        <a:buChar char="•"/>
        <a:defRPr sz="1400" b="0" i="0" kern="1200" cap="none" baseline="0">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Helvetica Neue" panose="02000503000000020004" pitchFamily="2" charset="0"/>
          <a:ea typeface="Helvetica Neue" panose="02000503000000020004" pitchFamily="2" charset="0"/>
          <a:cs typeface="Helvetica Neue" panose="02000503000000020004" pitchFamily="2" charset="0"/>
        </a:defRPr>
      </a:lvl4pPr>
      <a:lvl5pPr marL="2000250" indent="-171450" algn="l" defTabSz="457200" rtl="0" eaLnBrk="1" latinLnBrk="0" hangingPunct="1">
        <a:spcBef>
          <a:spcPct val="20000"/>
        </a:spcBef>
        <a:spcAft>
          <a:spcPts val="600"/>
        </a:spcAft>
        <a:buClr>
          <a:schemeClr val="tx1"/>
        </a:buClr>
        <a:buSzPct val="100000"/>
        <a:buFont typeface="Arial"/>
        <a:buChar char="•"/>
        <a:defRPr sz="1400" b="0" i="0" kern="1200" cap="none" baseline="0">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Helvetica Neue" panose="02000503000000020004" pitchFamily="2" charset="0"/>
          <a:ea typeface="Helvetica Neue" panose="02000503000000020004" pitchFamily="2" charset="0"/>
          <a:cs typeface="Helvetica Neue" panose="02000503000000020004" pitchFamily="2" charset="0"/>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ACA9F-5E0A-4B3C-46B3-2753F9F6A896}"/>
              </a:ext>
            </a:extLst>
          </p:cNvPr>
          <p:cNvSpPr>
            <a:spLocks noGrp="1"/>
          </p:cNvSpPr>
          <p:nvPr>
            <p:ph type="ctrTitle"/>
          </p:nvPr>
        </p:nvSpPr>
        <p:spPr/>
        <p:txBody>
          <a:bodyPr>
            <a:normAutofit/>
          </a:bodyPr>
          <a:lstStyle/>
          <a:p>
            <a:r>
              <a:rPr lang="en-US" b="1" dirty="0">
                <a:effectLst/>
              </a:rPr>
              <a:t>Machine Learning for Precision Psychiatry : Opportunities and Challenge</a:t>
            </a:r>
            <a:endParaRPr lang="en-IL" dirty="0"/>
          </a:p>
        </p:txBody>
      </p:sp>
      <p:sp>
        <p:nvSpPr>
          <p:cNvPr id="3" name="Subtitle 2">
            <a:extLst>
              <a:ext uri="{FF2B5EF4-FFF2-40B4-BE49-F238E27FC236}">
                <a16:creationId xmlns:a16="http://schemas.microsoft.com/office/drawing/2014/main" id="{E555048F-0016-8138-2F59-4667FEE0DF1A}"/>
              </a:ext>
            </a:extLst>
          </p:cNvPr>
          <p:cNvSpPr>
            <a:spLocks noGrp="1"/>
          </p:cNvSpPr>
          <p:nvPr>
            <p:ph type="subTitle" idx="1"/>
          </p:nvPr>
        </p:nvSpPr>
        <p:spPr/>
        <p:txBody>
          <a:bodyPr/>
          <a:lstStyle/>
          <a:p>
            <a:endParaRPr lang="en-IL" dirty="0"/>
          </a:p>
        </p:txBody>
      </p:sp>
    </p:spTree>
    <p:extLst>
      <p:ext uri="{BB962C8B-B14F-4D97-AF65-F5344CB8AC3E}">
        <p14:creationId xmlns:p14="http://schemas.microsoft.com/office/powerpoint/2010/main" val="1082431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FD7E-BFD1-A29A-364D-2733F5B2C5AE}"/>
              </a:ext>
            </a:extLst>
          </p:cNvPr>
          <p:cNvSpPr>
            <a:spLocks noGrp="1"/>
          </p:cNvSpPr>
          <p:nvPr>
            <p:ph type="title"/>
          </p:nvPr>
        </p:nvSpPr>
        <p:spPr/>
        <p:txBody>
          <a:bodyPr>
            <a:normAutofit fontScale="90000"/>
          </a:bodyPr>
          <a:lstStyle/>
          <a:p>
            <a:r>
              <a:rPr lang="en-US" b="1" dirty="0">
                <a:effectLst/>
              </a:rPr>
              <a:t>The main features of the diagnosis of ADHD</a:t>
            </a:r>
            <a:br>
              <a:rPr lang="en-US" dirty="0">
                <a:effectLst/>
              </a:rPr>
            </a:br>
            <a:endParaRPr lang="en-IL" dirty="0"/>
          </a:p>
        </p:txBody>
      </p:sp>
      <p:sp>
        <p:nvSpPr>
          <p:cNvPr id="3" name="Content Placeholder 2">
            <a:extLst>
              <a:ext uri="{FF2B5EF4-FFF2-40B4-BE49-F238E27FC236}">
                <a16:creationId xmlns:a16="http://schemas.microsoft.com/office/drawing/2014/main" id="{25FC1D05-FF4B-A387-54ED-C4255B495D83}"/>
              </a:ext>
            </a:extLst>
          </p:cNvPr>
          <p:cNvSpPr>
            <a:spLocks noGrp="1"/>
          </p:cNvSpPr>
          <p:nvPr>
            <p:ph idx="1"/>
          </p:nvPr>
        </p:nvSpPr>
        <p:spPr>
          <a:xfrm>
            <a:off x="1141412" y="1728439"/>
            <a:ext cx="10184313" cy="4062761"/>
          </a:xfrm>
        </p:spPr>
        <p:txBody>
          <a:bodyPr>
            <a:normAutofit/>
          </a:bodyPr>
          <a:lstStyle/>
          <a:p>
            <a:r>
              <a:rPr lang="en-US" sz="2400" dirty="0">
                <a:effectLst/>
              </a:rPr>
              <a:t>The presence of developmentally inappropriate levels of hyperactive-impulsive and/or inattentive symptoms for at least 6 months; </a:t>
            </a:r>
          </a:p>
          <a:p>
            <a:r>
              <a:rPr lang="en-US" sz="2400" dirty="0">
                <a:effectLst/>
              </a:rPr>
              <a:t>Symptoms occurring in different settings (e.g., home and school); </a:t>
            </a:r>
          </a:p>
          <a:p>
            <a:r>
              <a:rPr lang="en-US" sz="2400" dirty="0">
                <a:effectLst/>
              </a:rPr>
              <a:t>Symptoms that cause impairments in living </a:t>
            </a:r>
          </a:p>
          <a:p>
            <a:r>
              <a:rPr lang="en-US" sz="2400" dirty="0">
                <a:effectLst/>
              </a:rPr>
              <a:t>Some of the symptoms and impairments first occurred in early to mid-childhood; and </a:t>
            </a:r>
          </a:p>
          <a:p>
            <a:r>
              <a:rPr lang="en-US" sz="2400" dirty="0">
                <a:effectLst/>
              </a:rPr>
              <a:t>No other disorder better explains the symptoms</a:t>
            </a:r>
          </a:p>
          <a:p>
            <a:endParaRPr lang="en-IL" sz="2400" dirty="0"/>
          </a:p>
        </p:txBody>
      </p:sp>
    </p:spTree>
    <p:extLst>
      <p:ext uri="{BB962C8B-B14F-4D97-AF65-F5344CB8AC3E}">
        <p14:creationId xmlns:p14="http://schemas.microsoft.com/office/powerpoint/2010/main" val="2600519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8ECFE-F468-6B7B-85DB-CB865158048B}"/>
              </a:ext>
            </a:extLst>
          </p:cNvPr>
          <p:cNvSpPr>
            <a:spLocks noGrp="1"/>
          </p:cNvSpPr>
          <p:nvPr>
            <p:ph type="title"/>
          </p:nvPr>
        </p:nvSpPr>
        <p:spPr/>
        <p:txBody>
          <a:bodyPr>
            <a:normAutofit/>
          </a:bodyPr>
          <a:lstStyle/>
          <a:p>
            <a:r>
              <a:rPr lang="en-US" b="1" dirty="0">
                <a:effectLst/>
              </a:rPr>
              <a:t>Importantly</a:t>
            </a:r>
            <a:endParaRPr lang="en-US" dirty="0">
              <a:effectLst/>
            </a:endParaRPr>
          </a:p>
        </p:txBody>
      </p:sp>
      <p:sp>
        <p:nvSpPr>
          <p:cNvPr id="3" name="Content Placeholder 2">
            <a:extLst>
              <a:ext uri="{FF2B5EF4-FFF2-40B4-BE49-F238E27FC236}">
                <a16:creationId xmlns:a16="http://schemas.microsoft.com/office/drawing/2014/main" id="{7BE02401-A5E4-487A-6078-79B781435AC5}"/>
              </a:ext>
            </a:extLst>
          </p:cNvPr>
          <p:cNvSpPr>
            <a:spLocks noGrp="1"/>
          </p:cNvSpPr>
          <p:nvPr>
            <p:ph idx="1"/>
          </p:nvPr>
        </p:nvSpPr>
        <p:spPr/>
        <p:txBody>
          <a:bodyPr anchor="t">
            <a:normAutofit/>
          </a:bodyPr>
          <a:lstStyle/>
          <a:p>
            <a:r>
              <a:rPr lang="en-IL" sz="3200" dirty="0"/>
              <a:t>Many weak </a:t>
            </a:r>
            <a:r>
              <a:rPr lang="en-US" sz="3200" dirty="0">
                <a:effectLst/>
              </a:rPr>
              <a:t>genetic or environmental risk factors</a:t>
            </a:r>
            <a:endParaRPr lang="en-IL" sz="3200" dirty="0"/>
          </a:p>
          <a:p>
            <a:r>
              <a:rPr lang="en-IL" sz="3200" dirty="0"/>
              <a:t>Several cognitive paradigms in which people with ADHD </a:t>
            </a:r>
            <a:r>
              <a:rPr lang="en-US" sz="3200" dirty="0">
                <a:effectLst/>
              </a:rPr>
              <a:t>show impaired performance</a:t>
            </a:r>
          </a:p>
          <a:p>
            <a:r>
              <a:rPr lang="en-US" sz="3200" dirty="0">
                <a:effectLst/>
              </a:rPr>
              <a:t>Small differences in the structure and functioning of the brain between people with and without ADHD. </a:t>
            </a:r>
          </a:p>
          <a:p>
            <a:r>
              <a:rPr lang="en-US" sz="3200" dirty="0">
                <a:effectLst/>
              </a:rPr>
              <a:t>Known effective pharmacological treatment </a:t>
            </a:r>
            <a:endParaRPr lang="en-IL" sz="3200" dirty="0"/>
          </a:p>
          <a:p>
            <a:endParaRPr lang="en-IL" sz="3200" dirty="0"/>
          </a:p>
        </p:txBody>
      </p:sp>
    </p:spTree>
    <p:extLst>
      <p:ext uri="{BB962C8B-B14F-4D97-AF65-F5344CB8AC3E}">
        <p14:creationId xmlns:p14="http://schemas.microsoft.com/office/powerpoint/2010/main" val="2380034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18776-FC81-3F7B-C830-4F906C6D5375}"/>
              </a:ext>
            </a:extLst>
          </p:cNvPr>
          <p:cNvSpPr>
            <a:spLocks noGrp="1"/>
          </p:cNvSpPr>
          <p:nvPr>
            <p:ph type="title"/>
          </p:nvPr>
        </p:nvSpPr>
        <p:spPr/>
        <p:txBody>
          <a:bodyPr>
            <a:normAutofit/>
          </a:bodyPr>
          <a:lstStyle/>
          <a:p>
            <a:r>
              <a:rPr lang="en-US" b="1" dirty="0">
                <a:effectLst/>
              </a:rPr>
              <a:t>What are the different common measures?</a:t>
            </a:r>
            <a:endParaRPr lang="en-IL" dirty="0"/>
          </a:p>
        </p:txBody>
      </p:sp>
      <p:sp>
        <p:nvSpPr>
          <p:cNvPr id="3" name="Content Placeholder 2">
            <a:extLst>
              <a:ext uri="{FF2B5EF4-FFF2-40B4-BE49-F238E27FC236}">
                <a16:creationId xmlns:a16="http://schemas.microsoft.com/office/drawing/2014/main" id="{FB1D0CB3-BE95-5945-4760-FB90439122DB}"/>
              </a:ext>
            </a:extLst>
          </p:cNvPr>
          <p:cNvSpPr>
            <a:spLocks noGrp="1"/>
          </p:cNvSpPr>
          <p:nvPr>
            <p:ph idx="1"/>
          </p:nvPr>
        </p:nvSpPr>
        <p:spPr>
          <a:xfrm>
            <a:off x="1141413" y="1728439"/>
            <a:ext cx="4232692" cy="4062761"/>
          </a:xfrm>
        </p:spPr>
        <p:txBody>
          <a:bodyPr anchor="t"/>
          <a:lstStyle/>
          <a:p>
            <a:r>
              <a:rPr lang="en-US" b="1" dirty="0">
                <a:effectLst/>
              </a:rPr>
              <a:t>MRI</a:t>
            </a:r>
            <a:endParaRPr lang="en-US" dirty="0">
              <a:effectLst/>
            </a:endParaRPr>
          </a:p>
          <a:p>
            <a:r>
              <a:rPr lang="en-US" b="1" dirty="0">
                <a:effectLst/>
              </a:rPr>
              <a:t>EEG</a:t>
            </a:r>
            <a:endParaRPr lang="en-US" dirty="0">
              <a:effectLst/>
            </a:endParaRPr>
          </a:p>
          <a:p>
            <a:r>
              <a:rPr lang="en-US" b="1" dirty="0">
                <a:effectLst/>
              </a:rPr>
              <a:t>Questionnaires/rating scales</a:t>
            </a:r>
          </a:p>
          <a:p>
            <a:r>
              <a:rPr lang="en-US" b="1" dirty="0">
                <a:effectLst/>
              </a:rPr>
              <a:t>Neuropsychological tests</a:t>
            </a:r>
          </a:p>
          <a:p>
            <a:endParaRPr lang="en-US" dirty="0">
              <a:effectLst/>
            </a:endParaRPr>
          </a:p>
          <a:p>
            <a:endParaRPr lang="en-US" dirty="0">
              <a:effectLst/>
            </a:endParaRPr>
          </a:p>
          <a:p>
            <a:endParaRPr lang="en-US" dirty="0">
              <a:effectLst/>
            </a:endParaRPr>
          </a:p>
          <a:p>
            <a:pPr lvl="1"/>
            <a:endParaRPr lang="en-US" dirty="0">
              <a:effectLst/>
            </a:endParaRPr>
          </a:p>
          <a:p>
            <a:pPr lvl="1"/>
            <a:endParaRPr lang="en-IL" dirty="0"/>
          </a:p>
        </p:txBody>
      </p:sp>
      <p:sp>
        <p:nvSpPr>
          <p:cNvPr id="6" name="Content Placeholder 2">
            <a:extLst>
              <a:ext uri="{FF2B5EF4-FFF2-40B4-BE49-F238E27FC236}">
                <a16:creationId xmlns:a16="http://schemas.microsoft.com/office/drawing/2014/main" id="{49B1C81A-D449-8C9A-D53D-E2C4BD9827FC}"/>
              </a:ext>
            </a:extLst>
          </p:cNvPr>
          <p:cNvSpPr txBox="1">
            <a:spLocks/>
          </p:cNvSpPr>
          <p:nvPr/>
        </p:nvSpPr>
        <p:spPr>
          <a:xfrm>
            <a:off x="5550568" y="1728439"/>
            <a:ext cx="5673306" cy="4062761"/>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b="0" i="0" kern="1200" cap="none" baseline="0">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Helvetica Neue" panose="02000503000000020004" pitchFamily="2" charset="0"/>
                <a:ea typeface="Helvetica Neue" panose="02000503000000020004" pitchFamily="2" charset="0"/>
                <a:cs typeface="Helvetica Neue" panose="02000503000000020004" pitchFamily="2" charset="0"/>
              </a:defRPr>
            </a:lvl1pPr>
            <a:lvl2pPr marL="742950" indent="-285750" algn="l" defTabSz="457200" rtl="0" eaLnBrk="1" latinLnBrk="0" hangingPunct="1">
              <a:spcBef>
                <a:spcPct val="20000"/>
              </a:spcBef>
              <a:spcAft>
                <a:spcPts val="600"/>
              </a:spcAft>
              <a:buClr>
                <a:schemeClr val="tx1"/>
              </a:buClr>
              <a:buSzPct val="100000"/>
              <a:buFont typeface="Arial"/>
              <a:buChar char="•"/>
              <a:defRPr sz="1800" b="0" i="0" kern="1200" cap="none" baseline="0">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Helvetica Neue" panose="02000503000000020004" pitchFamily="2" charset="0"/>
                <a:ea typeface="Helvetica Neue" panose="02000503000000020004" pitchFamily="2" charset="0"/>
                <a:cs typeface="Helvetica Neue" panose="02000503000000020004" pitchFamily="2" charset="0"/>
              </a:defRPr>
            </a:lvl2pPr>
            <a:lvl3pPr marL="1200150" indent="-285750" algn="l" defTabSz="457200" rtl="0" eaLnBrk="1" latinLnBrk="0" hangingPunct="1">
              <a:spcBef>
                <a:spcPct val="20000"/>
              </a:spcBef>
              <a:spcAft>
                <a:spcPts val="600"/>
              </a:spcAft>
              <a:buClr>
                <a:schemeClr val="tx1"/>
              </a:buClr>
              <a:buSzPct val="100000"/>
              <a:buFont typeface="Arial"/>
              <a:buChar char="•"/>
              <a:defRPr sz="1600" b="0" i="0" kern="1200" cap="none" baseline="0">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Helvetica Neue" panose="02000503000000020004" pitchFamily="2" charset="0"/>
                <a:ea typeface="Helvetica Neue" panose="02000503000000020004" pitchFamily="2" charset="0"/>
                <a:cs typeface="Helvetica Neue" panose="02000503000000020004" pitchFamily="2" charset="0"/>
              </a:defRPr>
            </a:lvl3pPr>
            <a:lvl4pPr marL="1543050" indent="-171450" algn="l" defTabSz="457200" rtl="0" eaLnBrk="1" latinLnBrk="0" hangingPunct="1">
              <a:spcBef>
                <a:spcPct val="20000"/>
              </a:spcBef>
              <a:spcAft>
                <a:spcPts val="600"/>
              </a:spcAft>
              <a:buClr>
                <a:schemeClr val="tx1"/>
              </a:buClr>
              <a:buSzPct val="100000"/>
              <a:buFont typeface="Arial"/>
              <a:buChar char="•"/>
              <a:defRPr sz="1400" b="0" i="0" kern="1200" cap="none" baseline="0">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Helvetica Neue" panose="02000503000000020004" pitchFamily="2" charset="0"/>
                <a:ea typeface="Helvetica Neue" panose="02000503000000020004" pitchFamily="2" charset="0"/>
                <a:cs typeface="Helvetica Neue" panose="02000503000000020004" pitchFamily="2" charset="0"/>
              </a:defRPr>
            </a:lvl4pPr>
            <a:lvl5pPr marL="2000250" indent="-171450" algn="l" defTabSz="457200" rtl="0" eaLnBrk="1" latinLnBrk="0" hangingPunct="1">
              <a:spcBef>
                <a:spcPct val="20000"/>
              </a:spcBef>
              <a:spcAft>
                <a:spcPts val="600"/>
              </a:spcAft>
              <a:buClr>
                <a:schemeClr val="tx1"/>
              </a:buClr>
              <a:buSzPct val="100000"/>
              <a:buFont typeface="Arial"/>
              <a:buChar char="•"/>
              <a:defRPr sz="1400" b="0" i="0" kern="1200" cap="none" baseline="0">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Helvetica Neue" panose="02000503000000020004" pitchFamily="2" charset="0"/>
                <a:ea typeface="Helvetica Neue" panose="02000503000000020004" pitchFamily="2" charset="0"/>
                <a:cs typeface="Helvetica Neue" panose="02000503000000020004" pitchFamily="2" charset="0"/>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b="1" dirty="0">
                <a:effectLst/>
              </a:rPr>
              <a:t>Motion data (i.e. accelerometer)</a:t>
            </a:r>
          </a:p>
          <a:p>
            <a:r>
              <a:rPr lang="en-US" b="1" dirty="0">
                <a:effectLst/>
              </a:rPr>
              <a:t>Pupillometry</a:t>
            </a:r>
          </a:p>
          <a:p>
            <a:r>
              <a:rPr lang="en-US" dirty="0">
                <a:effectLst/>
              </a:rPr>
              <a:t>Genetics</a:t>
            </a:r>
          </a:p>
          <a:p>
            <a:r>
              <a:rPr lang="en-US" dirty="0">
                <a:effectLst/>
              </a:rPr>
              <a:t>Microbiome </a:t>
            </a:r>
          </a:p>
          <a:p>
            <a:endParaRPr lang="en-US" dirty="0">
              <a:effectLst/>
            </a:endParaRPr>
          </a:p>
          <a:p>
            <a:endParaRPr lang="en-US" dirty="0">
              <a:effectLst/>
            </a:endParaRPr>
          </a:p>
          <a:p>
            <a:pPr lvl="1"/>
            <a:endParaRPr lang="en-US" dirty="0">
              <a:effectLst/>
            </a:endParaRPr>
          </a:p>
          <a:p>
            <a:pPr lvl="1"/>
            <a:endParaRPr lang="en-IL" dirty="0"/>
          </a:p>
        </p:txBody>
      </p:sp>
    </p:spTree>
    <p:extLst>
      <p:ext uri="{BB962C8B-B14F-4D97-AF65-F5344CB8AC3E}">
        <p14:creationId xmlns:p14="http://schemas.microsoft.com/office/powerpoint/2010/main" val="691253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02760F-AD5B-D793-581A-BEDE646372BB}"/>
              </a:ext>
            </a:extLst>
          </p:cNvPr>
          <p:cNvSpPr>
            <a:spLocks noGrp="1"/>
          </p:cNvSpPr>
          <p:nvPr>
            <p:ph type="title"/>
          </p:nvPr>
        </p:nvSpPr>
        <p:spPr/>
        <p:txBody>
          <a:bodyPr/>
          <a:lstStyle/>
          <a:p>
            <a:r>
              <a:rPr lang="en-IL" dirty="0"/>
              <a:t>Multiple weak markers</a:t>
            </a:r>
          </a:p>
        </p:txBody>
      </p:sp>
      <p:sp>
        <p:nvSpPr>
          <p:cNvPr id="5" name="Content Placeholder 4">
            <a:extLst>
              <a:ext uri="{FF2B5EF4-FFF2-40B4-BE49-F238E27FC236}">
                <a16:creationId xmlns:a16="http://schemas.microsoft.com/office/drawing/2014/main" id="{04457F2F-46F4-B3DA-E2D4-DF3C73729B9D}"/>
              </a:ext>
            </a:extLst>
          </p:cNvPr>
          <p:cNvSpPr>
            <a:spLocks noGrp="1"/>
          </p:cNvSpPr>
          <p:nvPr>
            <p:ph idx="1"/>
          </p:nvPr>
        </p:nvSpPr>
        <p:spPr/>
        <p:txBody>
          <a:bodyPr anchor="t">
            <a:normAutofit/>
          </a:bodyPr>
          <a:lstStyle/>
          <a:p>
            <a:r>
              <a:rPr lang="en-IL" sz="3200" dirty="0"/>
              <a:t>None of these measures are sufficent on th</a:t>
            </a:r>
            <a:r>
              <a:rPr lang="en-US" sz="3200" dirty="0" err="1"/>
              <a:t>ei</a:t>
            </a:r>
            <a:r>
              <a:rPr lang="en-IL" sz="3200" dirty="0"/>
              <a:t>r own </a:t>
            </a:r>
          </a:p>
          <a:p>
            <a:r>
              <a:rPr lang="en-IL" sz="3200" dirty="0"/>
              <a:t>The idea is to accumelate enough weak observational evidence to pass the bar to </a:t>
            </a:r>
            <a:r>
              <a:rPr lang="en-IL" sz="3200" b="1" dirty="0"/>
              <a:t>classify </a:t>
            </a:r>
            <a:r>
              <a:rPr lang="en-IL" sz="3200" dirty="0"/>
              <a:t>a person as suffering from ADHD </a:t>
            </a:r>
          </a:p>
        </p:txBody>
      </p:sp>
    </p:spTree>
    <p:extLst>
      <p:ext uri="{BB962C8B-B14F-4D97-AF65-F5344CB8AC3E}">
        <p14:creationId xmlns:p14="http://schemas.microsoft.com/office/powerpoint/2010/main" val="4155178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C5CA-AF17-EB44-C95F-1ACF7183AB09}"/>
              </a:ext>
            </a:extLst>
          </p:cNvPr>
          <p:cNvSpPr>
            <a:spLocks noGrp="1"/>
          </p:cNvSpPr>
          <p:nvPr>
            <p:ph type="title"/>
          </p:nvPr>
        </p:nvSpPr>
        <p:spPr/>
        <p:txBody>
          <a:bodyPr>
            <a:normAutofit/>
          </a:bodyPr>
          <a:lstStyle/>
          <a:p>
            <a:r>
              <a:rPr lang="en-US" b="1" dirty="0">
                <a:effectLst/>
              </a:rPr>
              <a:t>Targets</a:t>
            </a:r>
            <a:endParaRPr lang="en-IL" dirty="0"/>
          </a:p>
        </p:txBody>
      </p:sp>
      <p:sp>
        <p:nvSpPr>
          <p:cNvPr id="3" name="Content Placeholder 2">
            <a:extLst>
              <a:ext uri="{FF2B5EF4-FFF2-40B4-BE49-F238E27FC236}">
                <a16:creationId xmlns:a16="http://schemas.microsoft.com/office/drawing/2014/main" id="{0A1B620E-AB81-1E12-71A5-EA84EED81DAA}"/>
              </a:ext>
            </a:extLst>
          </p:cNvPr>
          <p:cNvSpPr>
            <a:spLocks noGrp="1"/>
          </p:cNvSpPr>
          <p:nvPr>
            <p:ph idx="1"/>
          </p:nvPr>
        </p:nvSpPr>
        <p:spPr/>
        <p:txBody>
          <a:bodyPr>
            <a:normAutofit/>
          </a:bodyPr>
          <a:lstStyle/>
          <a:p>
            <a:r>
              <a:rPr lang="en-US" sz="4000" b="1" dirty="0">
                <a:effectLst/>
              </a:rPr>
              <a:t>Early detection</a:t>
            </a:r>
          </a:p>
          <a:p>
            <a:r>
              <a:rPr lang="en-US" sz="4000" b="1" dirty="0">
                <a:effectLst/>
              </a:rPr>
              <a:t>Diagnosis</a:t>
            </a:r>
          </a:p>
          <a:p>
            <a:r>
              <a:rPr lang="en-US" sz="4000" b="1" dirty="0">
                <a:effectLst/>
              </a:rPr>
              <a:t>and Prognosis</a:t>
            </a:r>
            <a:endParaRPr lang="en-US" sz="4000" dirty="0">
              <a:effectLst/>
            </a:endParaRPr>
          </a:p>
          <a:p>
            <a:endParaRPr lang="en-IL" sz="4000" dirty="0"/>
          </a:p>
        </p:txBody>
      </p:sp>
    </p:spTree>
    <p:extLst>
      <p:ext uri="{BB962C8B-B14F-4D97-AF65-F5344CB8AC3E}">
        <p14:creationId xmlns:p14="http://schemas.microsoft.com/office/powerpoint/2010/main" val="978937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C820A-22A2-2F65-F1B0-7EE6F3BB6106}"/>
              </a:ext>
            </a:extLst>
          </p:cNvPr>
          <p:cNvSpPr>
            <a:spLocks noGrp="1"/>
          </p:cNvSpPr>
          <p:nvPr>
            <p:ph type="title"/>
          </p:nvPr>
        </p:nvSpPr>
        <p:spPr/>
        <p:txBody>
          <a:bodyPr>
            <a:normAutofit/>
          </a:bodyPr>
          <a:lstStyle/>
          <a:p>
            <a:r>
              <a:rPr lang="en-US" b="1" dirty="0">
                <a:effectLst/>
              </a:rPr>
              <a:t>Early detection</a:t>
            </a:r>
            <a:endParaRPr lang="en-IL" dirty="0"/>
          </a:p>
        </p:txBody>
      </p:sp>
      <p:sp>
        <p:nvSpPr>
          <p:cNvPr id="3" name="Content Placeholder 2">
            <a:extLst>
              <a:ext uri="{FF2B5EF4-FFF2-40B4-BE49-F238E27FC236}">
                <a16:creationId xmlns:a16="http://schemas.microsoft.com/office/drawing/2014/main" id="{EF36795B-AD10-B06A-B618-02B98895BF11}"/>
              </a:ext>
            </a:extLst>
          </p:cNvPr>
          <p:cNvSpPr>
            <a:spLocks noGrp="1"/>
          </p:cNvSpPr>
          <p:nvPr>
            <p:ph idx="1"/>
          </p:nvPr>
        </p:nvSpPr>
        <p:spPr/>
        <p:txBody>
          <a:bodyPr>
            <a:normAutofit/>
          </a:bodyPr>
          <a:lstStyle/>
          <a:p>
            <a:r>
              <a:rPr lang="en-US" sz="2800" dirty="0">
                <a:effectLst/>
              </a:rPr>
              <a:t>improves our understanding of the disease</a:t>
            </a:r>
          </a:p>
          <a:p>
            <a:r>
              <a:rPr lang="en-US" sz="2800" dirty="0">
                <a:effectLst/>
              </a:rPr>
              <a:t>enables the development of preventive treatments </a:t>
            </a:r>
          </a:p>
          <a:p>
            <a:r>
              <a:rPr lang="en-US" sz="2800" dirty="0">
                <a:effectLst/>
              </a:rPr>
              <a:t>Change lifestyle to reduce the effect of disease modifying risk factors</a:t>
            </a:r>
          </a:p>
          <a:p>
            <a:r>
              <a:rPr lang="en-US" sz="2800" dirty="0">
                <a:effectLst/>
              </a:rPr>
              <a:t>It provides a larger treatment window</a:t>
            </a:r>
          </a:p>
          <a:p>
            <a:endParaRPr lang="en-IL" sz="2800" dirty="0"/>
          </a:p>
        </p:txBody>
      </p:sp>
    </p:spTree>
    <p:extLst>
      <p:ext uri="{BB962C8B-B14F-4D97-AF65-F5344CB8AC3E}">
        <p14:creationId xmlns:p14="http://schemas.microsoft.com/office/powerpoint/2010/main" val="3970002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0A0C-243A-673C-2B8C-1FD5137E2607}"/>
              </a:ext>
            </a:extLst>
          </p:cNvPr>
          <p:cNvSpPr>
            <a:spLocks noGrp="1"/>
          </p:cNvSpPr>
          <p:nvPr>
            <p:ph type="title"/>
          </p:nvPr>
        </p:nvSpPr>
        <p:spPr/>
        <p:txBody>
          <a:bodyPr/>
          <a:lstStyle/>
          <a:p>
            <a:r>
              <a:rPr lang="en-US" b="1" dirty="0">
                <a:effectLst/>
              </a:rPr>
              <a:t>Early detection potential benefits </a:t>
            </a:r>
            <a:endParaRPr lang="en-IL" dirty="0"/>
          </a:p>
        </p:txBody>
      </p:sp>
      <p:sp>
        <p:nvSpPr>
          <p:cNvPr id="3" name="Content Placeholder 2">
            <a:extLst>
              <a:ext uri="{FF2B5EF4-FFF2-40B4-BE49-F238E27FC236}">
                <a16:creationId xmlns:a16="http://schemas.microsoft.com/office/drawing/2014/main" id="{5CB98D58-2E6F-66D9-A7FE-C5B3FD5AD647}"/>
              </a:ext>
            </a:extLst>
          </p:cNvPr>
          <p:cNvSpPr>
            <a:spLocks noGrp="1"/>
          </p:cNvSpPr>
          <p:nvPr>
            <p:ph idx="1"/>
          </p:nvPr>
        </p:nvSpPr>
        <p:spPr/>
        <p:txBody>
          <a:bodyPr>
            <a:normAutofit/>
          </a:bodyPr>
          <a:lstStyle/>
          <a:p>
            <a:pPr marL="0" indent="0">
              <a:buNone/>
            </a:pPr>
            <a:r>
              <a:rPr lang="en-US" sz="3200" dirty="0">
                <a:effectLst/>
              </a:rPr>
              <a:t>1. Earlier diagnosis</a:t>
            </a:r>
          </a:p>
          <a:p>
            <a:pPr marL="0" indent="0">
              <a:buNone/>
            </a:pPr>
            <a:r>
              <a:rPr lang="en-US" sz="3200" dirty="0">
                <a:effectLst/>
              </a:rPr>
              <a:t>2. Earlier treatment</a:t>
            </a:r>
          </a:p>
          <a:p>
            <a:pPr marL="0" indent="0">
              <a:buNone/>
            </a:pPr>
            <a:r>
              <a:rPr lang="en-US" sz="3200" dirty="0">
                <a:effectLst/>
              </a:rPr>
              <a:t>3. Improved treatment response</a:t>
            </a:r>
          </a:p>
          <a:p>
            <a:pPr marL="0" indent="0">
              <a:buNone/>
            </a:pPr>
            <a:r>
              <a:rPr lang="en-US" sz="3200" dirty="0">
                <a:effectLst/>
              </a:rPr>
              <a:t>4. Fewer hospitalizations</a:t>
            </a:r>
          </a:p>
          <a:p>
            <a:pPr marL="0" indent="0">
              <a:buNone/>
            </a:pPr>
            <a:r>
              <a:rPr lang="en-US" sz="3200" dirty="0">
                <a:effectLst/>
              </a:rPr>
              <a:t>5. Improved quality of life</a:t>
            </a:r>
          </a:p>
          <a:p>
            <a:pPr marL="0" indent="0">
              <a:buNone/>
            </a:pPr>
            <a:endParaRPr lang="en-IL" sz="3200" dirty="0"/>
          </a:p>
        </p:txBody>
      </p:sp>
    </p:spTree>
    <p:extLst>
      <p:ext uri="{BB962C8B-B14F-4D97-AF65-F5344CB8AC3E}">
        <p14:creationId xmlns:p14="http://schemas.microsoft.com/office/powerpoint/2010/main" val="307062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D9CE0-1C7D-B666-882C-87CDDF377097}"/>
              </a:ext>
            </a:extLst>
          </p:cNvPr>
          <p:cNvSpPr>
            <a:spLocks noGrp="1"/>
          </p:cNvSpPr>
          <p:nvPr>
            <p:ph type="title"/>
          </p:nvPr>
        </p:nvSpPr>
        <p:spPr>
          <a:xfrm>
            <a:off x="1141413" y="609600"/>
            <a:ext cx="3766918" cy="973873"/>
          </a:xfrm>
        </p:spPr>
        <p:txBody>
          <a:bodyPr>
            <a:normAutofit fontScale="90000"/>
          </a:bodyPr>
          <a:lstStyle/>
          <a:p>
            <a:r>
              <a:rPr lang="en-US" b="1" dirty="0">
                <a:effectLst/>
              </a:rPr>
              <a:t>What is sensitivity and specificity?</a:t>
            </a:r>
            <a:endParaRPr lang="en-IL" dirty="0"/>
          </a:p>
        </p:txBody>
      </p:sp>
      <p:graphicFrame>
        <p:nvGraphicFramePr>
          <p:cNvPr id="6" name="Table 6">
            <a:extLst>
              <a:ext uri="{FF2B5EF4-FFF2-40B4-BE49-F238E27FC236}">
                <a16:creationId xmlns:a16="http://schemas.microsoft.com/office/drawing/2014/main" id="{37958C63-52D9-349F-BB81-7172D89322F2}"/>
              </a:ext>
            </a:extLst>
          </p:cNvPr>
          <p:cNvGraphicFramePr>
            <a:graphicFrameLocks noGrp="1"/>
          </p:cNvGraphicFramePr>
          <p:nvPr>
            <p:extLst>
              <p:ext uri="{D42A27DB-BD31-4B8C-83A1-F6EECF244321}">
                <p14:modId xmlns:p14="http://schemas.microsoft.com/office/powerpoint/2010/main" val="1995877834"/>
              </p:ext>
            </p:extLst>
          </p:nvPr>
        </p:nvGraphicFramePr>
        <p:xfrm>
          <a:off x="4729654" y="719665"/>
          <a:ext cx="6878376" cy="5857596"/>
        </p:xfrm>
        <a:graphic>
          <a:graphicData uri="http://schemas.openxmlformats.org/drawingml/2006/table">
            <a:tbl>
              <a:tblPr firstRow="1" bandRow="1">
                <a:tableStyleId>{5C22544A-7EE6-4342-B048-85BDC9FD1C3A}</a:tableStyleId>
              </a:tblPr>
              <a:tblGrid>
                <a:gridCol w="1719594">
                  <a:extLst>
                    <a:ext uri="{9D8B030D-6E8A-4147-A177-3AD203B41FA5}">
                      <a16:colId xmlns:a16="http://schemas.microsoft.com/office/drawing/2014/main" val="169347783"/>
                    </a:ext>
                  </a:extLst>
                </a:gridCol>
                <a:gridCol w="1719594">
                  <a:extLst>
                    <a:ext uri="{9D8B030D-6E8A-4147-A177-3AD203B41FA5}">
                      <a16:colId xmlns:a16="http://schemas.microsoft.com/office/drawing/2014/main" val="263976340"/>
                    </a:ext>
                  </a:extLst>
                </a:gridCol>
                <a:gridCol w="1719594">
                  <a:extLst>
                    <a:ext uri="{9D8B030D-6E8A-4147-A177-3AD203B41FA5}">
                      <a16:colId xmlns:a16="http://schemas.microsoft.com/office/drawing/2014/main" val="2030414044"/>
                    </a:ext>
                  </a:extLst>
                </a:gridCol>
                <a:gridCol w="1719594">
                  <a:extLst>
                    <a:ext uri="{9D8B030D-6E8A-4147-A177-3AD203B41FA5}">
                      <a16:colId xmlns:a16="http://schemas.microsoft.com/office/drawing/2014/main" val="1652752472"/>
                    </a:ext>
                  </a:extLst>
                </a:gridCol>
              </a:tblGrid>
              <a:tr h="1464399">
                <a:tc>
                  <a:txBody>
                    <a:bodyPr/>
                    <a:lstStyle/>
                    <a:p>
                      <a:endParaRPr lang="en-IL" sz="2200" dirty="0"/>
                    </a:p>
                  </a:txBody>
                  <a:tcPr marL="110459" marR="110459" marT="55230" marB="55230">
                    <a:solidFill>
                      <a:schemeClr val="tx1"/>
                    </a:solidFill>
                  </a:tcPr>
                </a:tc>
                <a:tc>
                  <a:txBody>
                    <a:bodyPr/>
                    <a:lstStyle/>
                    <a:p>
                      <a:pPr algn="ctr"/>
                      <a:r>
                        <a:rPr lang="en-IL" sz="2200" dirty="0">
                          <a:solidFill>
                            <a:schemeClr val="bg1"/>
                          </a:solidFill>
                        </a:rPr>
                        <a:t>CP</a:t>
                      </a:r>
                    </a:p>
                  </a:txBody>
                  <a:tcPr marL="110459" marR="110459" marT="55230" marB="55230" anchor="b">
                    <a:lnB w="12700" cap="flat" cmpd="sng" algn="ctr">
                      <a:solidFill>
                        <a:schemeClr val="tx1"/>
                      </a:solidFill>
                      <a:prstDash val="solid"/>
                      <a:round/>
                      <a:headEnd type="none" w="med" len="med"/>
                      <a:tailEnd type="none" w="med" len="med"/>
                    </a:lnB>
                    <a:solidFill>
                      <a:schemeClr val="tx1"/>
                    </a:solidFill>
                  </a:tcPr>
                </a:tc>
                <a:tc>
                  <a:txBody>
                    <a:bodyPr/>
                    <a:lstStyle/>
                    <a:p>
                      <a:pPr algn="ctr"/>
                      <a:r>
                        <a:rPr lang="en-IL" sz="2200" dirty="0">
                          <a:solidFill>
                            <a:schemeClr val="bg1"/>
                          </a:solidFill>
                        </a:rPr>
                        <a:t>CN</a:t>
                      </a:r>
                    </a:p>
                  </a:txBody>
                  <a:tcPr marL="110459" marR="110459" marT="55230" marB="55230" anchor="b">
                    <a:lnB w="12700" cap="flat" cmpd="sng" algn="ctr">
                      <a:solidFill>
                        <a:schemeClr val="tx1"/>
                      </a:solidFill>
                      <a:prstDash val="solid"/>
                      <a:round/>
                      <a:headEnd type="none" w="med" len="med"/>
                      <a:tailEnd type="none" w="med" len="med"/>
                    </a:lnB>
                    <a:solidFill>
                      <a:schemeClr val="tx1"/>
                    </a:solidFill>
                  </a:tcPr>
                </a:tc>
                <a:tc>
                  <a:txBody>
                    <a:bodyPr/>
                    <a:lstStyle/>
                    <a:p>
                      <a:endParaRPr lang="en-IL" sz="2200"/>
                    </a:p>
                  </a:txBody>
                  <a:tcPr marL="110459" marR="110459" marT="55230" marB="55230">
                    <a:solidFill>
                      <a:schemeClr val="tx1"/>
                    </a:solidFill>
                  </a:tcPr>
                </a:tc>
                <a:extLst>
                  <a:ext uri="{0D108BD9-81ED-4DB2-BD59-A6C34878D82A}">
                    <a16:rowId xmlns:a16="http://schemas.microsoft.com/office/drawing/2014/main" val="2238308333"/>
                  </a:ext>
                </a:extLst>
              </a:tr>
              <a:tr h="1464399">
                <a:tc>
                  <a:txBody>
                    <a:bodyPr/>
                    <a:lstStyle/>
                    <a:p>
                      <a:pPr algn="r"/>
                      <a:r>
                        <a:rPr lang="en-IL" sz="2200" b="1" dirty="0"/>
                        <a:t>PP</a:t>
                      </a:r>
                    </a:p>
                  </a:txBody>
                  <a:tcPr marL="110459" marR="110459" marT="55230" marB="55230" anchor="ctr">
                    <a:lnR w="12700" cap="flat" cmpd="sng" algn="ctr">
                      <a:solidFill>
                        <a:schemeClr val="tx1"/>
                      </a:solidFill>
                      <a:prstDash val="solid"/>
                      <a:round/>
                      <a:headEnd type="none" w="med" len="med"/>
                      <a:tailEnd type="none" w="med" len="med"/>
                    </a:lnR>
                    <a:solidFill>
                      <a:schemeClr val="tx1"/>
                    </a:solidFill>
                  </a:tcPr>
                </a:tc>
                <a:tc>
                  <a:txBody>
                    <a:bodyPr/>
                    <a:lstStyle/>
                    <a:p>
                      <a:pPr algn="ctr"/>
                      <a:r>
                        <a:rPr lang="en-IL" sz="4800" dirty="0"/>
                        <a:t>TP</a:t>
                      </a:r>
                    </a:p>
                  </a:txBody>
                  <a:tcPr marL="110459" marR="110459" marT="55230" marB="552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IL" sz="4800" kern="1200" dirty="0">
                          <a:solidFill>
                            <a:schemeClr val="tx1"/>
                          </a:solidFill>
                          <a:latin typeface="+mn-lt"/>
                          <a:ea typeface="+mn-ea"/>
                          <a:cs typeface="+mn-cs"/>
                        </a:rPr>
                        <a:t>FP</a:t>
                      </a:r>
                    </a:p>
                  </a:txBody>
                  <a:tcPr marL="110459" marR="110459" marT="55230" marB="552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lang="en-IL" sz="2200" dirty="0"/>
                        <a:t>Positive</a:t>
                      </a:r>
                    </a:p>
                    <a:p>
                      <a:pPr algn="ctr"/>
                      <a:r>
                        <a:rPr lang="en-IL" sz="2200" dirty="0"/>
                        <a:t>Precision</a:t>
                      </a:r>
                    </a:p>
                    <a:p>
                      <a:pPr algn="ctr"/>
                      <a:r>
                        <a:rPr lang="en-IL" sz="2200" b="1" dirty="0">
                          <a:solidFill>
                            <a:schemeClr val="accent1">
                              <a:lumMod val="50000"/>
                            </a:schemeClr>
                          </a:solidFill>
                        </a:rPr>
                        <a:t>TP</a:t>
                      </a:r>
                      <a:r>
                        <a:rPr lang="en-IL" sz="2200" dirty="0"/>
                        <a:t>/PP</a:t>
                      </a:r>
                    </a:p>
                  </a:txBody>
                  <a:tcPr marL="110459" marR="110459" marT="55230" marB="55230" anchor="ctr">
                    <a:lnL w="12700" cap="flat" cmpd="sng" algn="ctr">
                      <a:solidFill>
                        <a:schemeClr val="tx1"/>
                      </a:solidFill>
                      <a:prstDash val="solid"/>
                      <a:round/>
                      <a:headEnd type="none" w="med" len="med"/>
                      <a:tailEnd type="none" w="med" len="med"/>
                    </a:lnL>
                    <a:solidFill>
                      <a:schemeClr val="tx1"/>
                    </a:solidFill>
                  </a:tcPr>
                </a:tc>
                <a:extLst>
                  <a:ext uri="{0D108BD9-81ED-4DB2-BD59-A6C34878D82A}">
                    <a16:rowId xmlns:a16="http://schemas.microsoft.com/office/drawing/2014/main" val="3829976635"/>
                  </a:ext>
                </a:extLst>
              </a:tr>
              <a:tr h="1464399">
                <a:tc>
                  <a:txBody>
                    <a:bodyPr/>
                    <a:lstStyle/>
                    <a:p>
                      <a:pPr marL="0" algn="r" defTabSz="457200" rtl="0" eaLnBrk="1" latinLnBrk="0" hangingPunct="1"/>
                      <a:r>
                        <a:rPr lang="en-IL" sz="2200" b="1" dirty="0"/>
                        <a:t>PN</a:t>
                      </a:r>
                    </a:p>
                  </a:txBody>
                  <a:tcPr marL="110459" marR="110459" marT="55230" marB="55230" anchor="ctr">
                    <a:lnR w="12700" cap="flat" cmpd="sng" algn="ctr">
                      <a:solidFill>
                        <a:schemeClr val="tx1"/>
                      </a:solidFill>
                      <a:prstDash val="solid"/>
                      <a:round/>
                      <a:headEnd type="none" w="med" len="med"/>
                      <a:tailEnd type="none" w="med" len="med"/>
                    </a:lnR>
                    <a:solidFill>
                      <a:schemeClr val="tx1"/>
                    </a:solidFill>
                  </a:tcPr>
                </a:tc>
                <a:tc>
                  <a:txBody>
                    <a:bodyPr/>
                    <a:lstStyle/>
                    <a:p>
                      <a:pPr algn="ctr"/>
                      <a:r>
                        <a:rPr lang="en-IL" sz="4800" dirty="0">
                          <a:solidFill>
                            <a:schemeClr val="tx1"/>
                          </a:solidFill>
                        </a:rPr>
                        <a:t>FN</a:t>
                      </a:r>
                    </a:p>
                  </a:txBody>
                  <a:tcPr marL="110459" marR="110459" marT="55230" marB="552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lang="en-IL" sz="4800" dirty="0"/>
                        <a:t>T</a:t>
                      </a:r>
                      <a:r>
                        <a:rPr lang="en-IL" sz="4800" kern="1200" dirty="0">
                          <a:solidFill>
                            <a:schemeClr val="dk1"/>
                          </a:solidFill>
                          <a:latin typeface="+mn-lt"/>
                          <a:ea typeface="+mn-ea"/>
                          <a:cs typeface="+mn-cs"/>
                        </a:rPr>
                        <a:t>N</a:t>
                      </a:r>
                    </a:p>
                  </a:txBody>
                  <a:tcPr marL="110459" marR="110459" marT="55230" marB="552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IL" sz="2200" dirty="0"/>
                        <a:t>Negative</a:t>
                      </a:r>
                    </a:p>
                    <a:p>
                      <a:pPr algn="ctr"/>
                      <a:r>
                        <a:rPr lang="en-IL" sz="2200" dirty="0"/>
                        <a:t>Precision</a:t>
                      </a:r>
                    </a:p>
                    <a:p>
                      <a:pPr algn="ctr"/>
                      <a:r>
                        <a:rPr lang="en-IL" sz="2200" b="1" dirty="0">
                          <a:solidFill>
                            <a:schemeClr val="accent1">
                              <a:lumMod val="50000"/>
                            </a:schemeClr>
                          </a:solidFill>
                        </a:rPr>
                        <a:t>TP</a:t>
                      </a:r>
                      <a:r>
                        <a:rPr lang="en-IL" sz="2200" dirty="0"/>
                        <a:t>/PP</a:t>
                      </a:r>
                    </a:p>
                  </a:txBody>
                  <a:tcPr marL="110459" marR="110459" marT="55230" marB="55230" anchor="ctr">
                    <a:lnL w="12700" cap="flat" cmpd="sng" algn="ctr">
                      <a:solidFill>
                        <a:schemeClr val="tx1"/>
                      </a:solidFill>
                      <a:prstDash val="solid"/>
                      <a:round/>
                      <a:headEnd type="none" w="med" len="med"/>
                      <a:tailEnd type="none" w="med" len="med"/>
                    </a:lnL>
                    <a:solidFill>
                      <a:schemeClr val="tx1"/>
                    </a:solidFill>
                  </a:tcPr>
                </a:tc>
                <a:extLst>
                  <a:ext uri="{0D108BD9-81ED-4DB2-BD59-A6C34878D82A}">
                    <a16:rowId xmlns:a16="http://schemas.microsoft.com/office/drawing/2014/main" val="1799670756"/>
                  </a:ext>
                </a:extLst>
              </a:tr>
              <a:tr h="1464399">
                <a:tc>
                  <a:txBody>
                    <a:bodyPr/>
                    <a:lstStyle/>
                    <a:p>
                      <a:endParaRPr lang="en-IL" sz="2200"/>
                    </a:p>
                  </a:txBody>
                  <a:tcPr marL="110459" marR="110459" marT="55230" marB="55230">
                    <a:solidFill>
                      <a:schemeClr val="tx1"/>
                    </a:solidFill>
                  </a:tcPr>
                </a:tc>
                <a:tc>
                  <a:txBody>
                    <a:bodyPr/>
                    <a:lstStyle/>
                    <a:p>
                      <a:pPr algn="ctr"/>
                      <a:r>
                        <a:rPr lang="en-IL" sz="2200" dirty="0"/>
                        <a:t>Sensitivity</a:t>
                      </a:r>
                    </a:p>
                    <a:p>
                      <a:pPr algn="ctr"/>
                      <a:r>
                        <a:rPr lang="en-IL" sz="2200" b="1" dirty="0">
                          <a:solidFill>
                            <a:schemeClr val="accent1">
                              <a:lumMod val="50000"/>
                            </a:schemeClr>
                          </a:solidFill>
                        </a:rPr>
                        <a:t>TP</a:t>
                      </a:r>
                      <a:r>
                        <a:rPr lang="en-IL" sz="2200" dirty="0"/>
                        <a:t>/CP</a:t>
                      </a:r>
                    </a:p>
                  </a:txBody>
                  <a:tcPr marL="110459" marR="110459" marT="55230" marB="55230">
                    <a:lnT w="12700" cap="flat" cmpd="sng" algn="ctr">
                      <a:solidFill>
                        <a:schemeClr val="tx1"/>
                      </a:solidFill>
                      <a:prstDash val="solid"/>
                      <a:round/>
                      <a:headEnd type="none" w="med" len="med"/>
                      <a:tailEnd type="none" w="med" len="med"/>
                    </a:lnT>
                    <a:solidFill>
                      <a:schemeClr val="tx1"/>
                    </a:solidFill>
                  </a:tcPr>
                </a:tc>
                <a:tc>
                  <a:txBody>
                    <a:bodyPr/>
                    <a:lstStyle/>
                    <a:p>
                      <a:pPr algn="ctr"/>
                      <a:r>
                        <a:rPr lang="en-IL" sz="2200" dirty="0"/>
                        <a:t>Specificity</a:t>
                      </a:r>
                    </a:p>
                    <a:p>
                      <a:pPr algn="ctr"/>
                      <a:r>
                        <a:rPr lang="en-IL" sz="2200" b="1" dirty="0">
                          <a:solidFill>
                            <a:schemeClr val="accent1">
                              <a:lumMod val="50000"/>
                            </a:schemeClr>
                          </a:solidFill>
                        </a:rPr>
                        <a:t>TN</a:t>
                      </a:r>
                      <a:r>
                        <a:rPr lang="en-IL" sz="2200" dirty="0"/>
                        <a:t>/CN</a:t>
                      </a:r>
                    </a:p>
                  </a:txBody>
                  <a:tcPr marL="110459" marR="110459" marT="55230" marB="55230">
                    <a:lnT w="12700" cap="flat" cmpd="sng" algn="ctr">
                      <a:solidFill>
                        <a:schemeClr val="tx1"/>
                      </a:solidFill>
                      <a:prstDash val="solid"/>
                      <a:round/>
                      <a:headEnd type="none" w="med" len="med"/>
                      <a:tailEnd type="none" w="med" len="med"/>
                    </a:lnT>
                    <a:solidFill>
                      <a:schemeClr val="tx1"/>
                    </a:solidFill>
                  </a:tcPr>
                </a:tc>
                <a:tc>
                  <a:txBody>
                    <a:bodyPr/>
                    <a:lstStyle/>
                    <a:p>
                      <a:endParaRPr lang="en-IL" sz="2200" dirty="0"/>
                    </a:p>
                  </a:txBody>
                  <a:tcPr marL="110459" marR="110459" marT="55230" marB="55230">
                    <a:solidFill>
                      <a:schemeClr val="tx1"/>
                    </a:solidFill>
                  </a:tcPr>
                </a:tc>
                <a:extLst>
                  <a:ext uri="{0D108BD9-81ED-4DB2-BD59-A6C34878D82A}">
                    <a16:rowId xmlns:a16="http://schemas.microsoft.com/office/drawing/2014/main" val="3515754228"/>
                  </a:ext>
                </a:extLst>
              </a:tr>
            </a:tbl>
          </a:graphicData>
        </a:graphic>
      </p:graphicFrame>
      <p:sp>
        <p:nvSpPr>
          <p:cNvPr id="7" name="TextBox 6">
            <a:extLst>
              <a:ext uri="{FF2B5EF4-FFF2-40B4-BE49-F238E27FC236}">
                <a16:creationId xmlns:a16="http://schemas.microsoft.com/office/drawing/2014/main" id="{3D3EBF99-D0BD-DA71-1D15-B40E5DCF9CFE}"/>
              </a:ext>
            </a:extLst>
          </p:cNvPr>
          <p:cNvSpPr txBox="1"/>
          <p:nvPr/>
        </p:nvSpPr>
        <p:spPr>
          <a:xfrm>
            <a:off x="6914013" y="1099009"/>
            <a:ext cx="2353529" cy="646331"/>
          </a:xfrm>
          <a:prstGeom prst="rect">
            <a:avLst/>
          </a:prstGeom>
          <a:noFill/>
        </p:spPr>
        <p:txBody>
          <a:bodyPr wrap="square" rtlCol="0">
            <a:spAutoFit/>
          </a:bodyPr>
          <a:lstStyle/>
          <a:p>
            <a:r>
              <a:rPr lang="en-IL" sz="3600" b="1" dirty="0">
                <a:solidFill>
                  <a:schemeClr val="bg1"/>
                </a:solidFill>
              </a:rPr>
              <a:t>Condition</a:t>
            </a:r>
          </a:p>
        </p:txBody>
      </p:sp>
      <p:sp>
        <p:nvSpPr>
          <p:cNvPr id="8" name="TextBox 7">
            <a:extLst>
              <a:ext uri="{FF2B5EF4-FFF2-40B4-BE49-F238E27FC236}">
                <a16:creationId xmlns:a16="http://schemas.microsoft.com/office/drawing/2014/main" id="{235D2C77-E7E1-2100-320F-E48DDB491D92}"/>
              </a:ext>
            </a:extLst>
          </p:cNvPr>
          <p:cNvSpPr txBox="1"/>
          <p:nvPr/>
        </p:nvSpPr>
        <p:spPr>
          <a:xfrm rot="16200000">
            <a:off x="4345865" y="3325297"/>
            <a:ext cx="2416046" cy="646331"/>
          </a:xfrm>
          <a:prstGeom prst="rect">
            <a:avLst/>
          </a:prstGeom>
          <a:noFill/>
        </p:spPr>
        <p:txBody>
          <a:bodyPr wrap="square" rtlCol="0">
            <a:spAutoFit/>
          </a:bodyPr>
          <a:lstStyle/>
          <a:p>
            <a:r>
              <a:rPr lang="en-IL" sz="3600" b="1" dirty="0">
                <a:solidFill>
                  <a:schemeClr val="bg1"/>
                </a:solidFill>
              </a:rPr>
              <a:t>Prediction</a:t>
            </a:r>
          </a:p>
        </p:txBody>
      </p:sp>
      <p:sp>
        <p:nvSpPr>
          <p:cNvPr id="9" name="Content Placeholder 8">
            <a:extLst>
              <a:ext uri="{FF2B5EF4-FFF2-40B4-BE49-F238E27FC236}">
                <a16:creationId xmlns:a16="http://schemas.microsoft.com/office/drawing/2014/main" id="{39917870-9BD8-733E-C223-22B33EBB193F}"/>
              </a:ext>
            </a:extLst>
          </p:cNvPr>
          <p:cNvSpPr>
            <a:spLocks noGrp="1"/>
          </p:cNvSpPr>
          <p:nvPr>
            <p:ph idx="1"/>
          </p:nvPr>
        </p:nvSpPr>
        <p:spPr>
          <a:xfrm>
            <a:off x="1141412" y="1728439"/>
            <a:ext cx="4089309" cy="4062761"/>
          </a:xfrm>
        </p:spPr>
        <p:txBody>
          <a:bodyPr anchor="t">
            <a:normAutofit/>
          </a:bodyPr>
          <a:lstStyle/>
          <a:p>
            <a:pPr>
              <a:buClr>
                <a:schemeClr val="bg1"/>
              </a:buClr>
            </a:pPr>
            <a:r>
              <a:rPr lang="en-IL" sz="1600" dirty="0">
                <a:effectLst/>
              </a:rPr>
              <a:t>A test is sensitive if it </a:t>
            </a:r>
            <a:r>
              <a:rPr lang="en-US" sz="1600" dirty="0">
                <a:effectLst/>
              </a:rPr>
              <a:t>correctly identify those with the disease</a:t>
            </a:r>
            <a:r>
              <a:rPr lang="en-IL" sz="1600" dirty="0"/>
              <a:t> (i.e. More TP less FN)</a:t>
            </a:r>
          </a:p>
          <a:p>
            <a:pPr>
              <a:buClr>
                <a:schemeClr val="bg1"/>
              </a:buClr>
            </a:pPr>
            <a:r>
              <a:rPr lang="en-IL" sz="1600" dirty="0">
                <a:effectLst/>
              </a:rPr>
              <a:t>A test is specific when it correctly identifies </a:t>
            </a:r>
            <a:r>
              <a:rPr lang="en-US" sz="1600" dirty="0">
                <a:effectLst/>
              </a:rPr>
              <a:t>those without the disease</a:t>
            </a:r>
            <a:r>
              <a:rPr lang="en-IL" sz="1600" dirty="0"/>
              <a:t> (More TN less FP)</a:t>
            </a:r>
          </a:p>
          <a:p>
            <a:pPr>
              <a:buClr>
                <a:schemeClr val="bg1"/>
              </a:buClr>
            </a:pPr>
            <a:r>
              <a:rPr lang="en-IL" sz="1600" dirty="0">
                <a:effectLst/>
              </a:rPr>
              <a:t>A test that is insensitive </a:t>
            </a:r>
            <a:r>
              <a:rPr lang="en-GB" sz="1600" dirty="0">
                <a:effectLst/>
              </a:rPr>
              <a:t>will miss-classify people as healthy when they are not </a:t>
            </a:r>
            <a:r>
              <a:rPr lang="en-GB" sz="1600" dirty="0"/>
              <a:t>(More FN less TP)</a:t>
            </a:r>
          </a:p>
          <a:p>
            <a:pPr>
              <a:buClr>
                <a:schemeClr val="bg1"/>
              </a:buClr>
            </a:pPr>
            <a:r>
              <a:rPr lang="en-GB" sz="1600" dirty="0">
                <a:effectLst/>
              </a:rPr>
              <a:t>A test that is non-specific will miss-classify people as having the disease when they are healthy </a:t>
            </a:r>
            <a:r>
              <a:rPr lang="en-GB" sz="1600" dirty="0"/>
              <a:t>(More FP less TN)</a:t>
            </a:r>
          </a:p>
          <a:p>
            <a:pPr>
              <a:buClr>
                <a:schemeClr val="bg1"/>
              </a:buClr>
            </a:pPr>
            <a:endParaRPr lang="en-GB" sz="1600" dirty="0">
              <a:effectLst/>
            </a:endParaRPr>
          </a:p>
          <a:p>
            <a:pPr>
              <a:buClr>
                <a:schemeClr val="bg1"/>
              </a:buClr>
            </a:pPr>
            <a:endParaRPr lang="en-IL" sz="1600" dirty="0"/>
          </a:p>
        </p:txBody>
      </p:sp>
      <p:sp>
        <p:nvSpPr>
          <p:cNvPr id="10" name="TextBox 9">
            <a:extLst>
              <a:ext uri="{FF2B5EF4-FFF2-40B4-BE49-F238E27FC236}">
                <a16:creationId xmlns:a16="http://schemas.microsoft.com/office/drawing/2014/main" id="{B87A2111-684F-7082-DC33-EBE6FB5D55CC}"/>
              </a:ext>
            </a:extLst>
          </p:cNvPr>
          <p:cNvSpPr txBox="1"/>
          <p:nvPr/>
        </p:nvSpPr>
        <p:spPr>
          <a:xfrm rot="2587729">
            <a:off x="9411760" y="5386622"/>
            <a:ext cx="2353529" cy="430887"/>
          </a:xfrm>
          <a:prstGeom prst="rect">
            <a:avLst/>
          </a:prstGeom>
          <a:noFill/>
        </p:spPr>
        <p:txBody>
          <a:bodyPr wrap="square" rtlCol="0">
            <a:spAutoFit/>
          </a:bodyPr>
          <a:lstStyle/>
          <a:p>
            <a:pPr algn="ctr"/>
            <a:r>
              <a:rPr lang="en-IL" sz="2200" b="1" dirty="0">
                <a:solidFill>
                  <a:schemeClr val="dk1"/>
                </a:solidFill>
              </a:rPr>
              <a:t>Accuracy</a:t>
            </a:r>
          </a:p>
        </p:txBody>
      </p:sp>
      <p:sp>
        <p:nvSpPr>
          <p:cNvPr id="11" name="TextBox 10">
            <a:extLst>
              <a:ext uri="{FF2B5EF4-FFF2-40B4-BE49-F238E27FC236}">
                <a16:creationId xmlns:a16="http://schemas.microsoft.com/office/drawing/2014/main" id="{3C111A0A-AA06-308A-2B60-677F01243203}"/>
              </a:ext>
            </a:extLst>
          </p:cNvPr>
          <p:cNvSpPr txBox="1"/>
          <p:nvPr/>
        </p:nvSpPr>
        <p:spPr>
          <a:xfrm rot="2587729">
            <a:off x="4778406" y="1465940"/>
            <a:ext cx="2353529" cy="430887"/>
          </a:xfrm>
          <a:prstGeom prst="rect">
            <a:avLst/>
          </a:prstGeom>
          <a:noFill/>
        </p:spPr>
        <p:txBody>
          <a:bodyPr wrap="square" rtlCol="0">
            <a:spAutoFit/>
          </a:bodyPr>
          <a:lstStyle/>
          <a:p>
            <a:pPr algn="ctr"/>
            <a:r>
              <a:rPr lang="en-IL" sz="2200" b="1" dirty="0">
                <a:solidFill>
                  <a:schemeClr val="dk1"/>
                </a:solidFill>
              </a:rPr>
              <a:t>Support</a:t>
            </a:r>
          </a:p>
        </p:txBody>
      </p:sp>
    </p:spTree>
    <p:extLst>
      <p:ext uri="{BB962C8B-B14F-4D97-AF65-F5344CB8AC3E}">
        <p14:creationId xmlns:p14="http://schemas.microsoft.com/office/powerpoint/2010/main" val="3469272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463B41-096D-2183-DAFF-81F9687B07E1}"/>
              </a:ext>
            </a:extLst>
          </p:cNvPr>
          <p:cNvSpPr>
            <a:spLocks noGrp="1"/>
          </p:cNvSpPr>
          <p:nvPr>
            <p:ph type="title"/>
          </p:nvPr>
        </p:nvSpPr>
        <p:spPr/>
        <p:txBody>
          <a:bodyPr>
            <a:normAutofit/>
          </a:bodyPr>
          <a:lstStyle/>
          <a:p>
            <a:r>
              <a:rPr lang="en-US" b="1" dirty="0">
                <a:effectLst/>
              </a:rPr>
              <a:t>Interventions and Treatments</a:t>
            </a:r>
            <a:endParaRPr lang="en-IL" dirty="0"/>
          </a:p>
        </p:txBody>
      </p:sp>
      <p:sp>
        <p:nvSpPr>
          <p:cNvPr id="5" name="Content Placeholder 4">
            <a:extLst>
              <a:ext uri="{FF2B5EF4-FFF2-40B4-BE49-F238E27FC236}">
                <a16:creationId xmlns:a16="http://schemas.microsoft.com/office/drawing/2014/main" id="{BCDE734D-9297-E688-B8A5-458F983C9808}"/>
              </a:ext>
            </a:extLst>
          </p:cNvPr>
          <p:cNvSpPr>
            <a:spLocks noGrp="1"/>
          </p:cNvSpPr>
          <p:nvPr>
            <p:ph idx="1"/>
          </p:nvPr>
        </p:nvSpPr>
        <p:spPr/>
        <p:txBody>
          <a:bodyPr>
            <a:normAutofit/>
          </a:bodyPr>
          <a:lstStyle/>
          <a:p>
            <a:r>
              <a:rPr lang="en-US" sz="2800" dirty="0">
                <a:effectLst/>
              </a:rPr>
              <a:t>Interventions are typically proactive and aim to prevent or reduce the occurrence of psychiatric symptoms or disorders. </a:t>
            </a:r>
          </a:p>
          <a:p>
            <a:endParaRPr lang="en-US" sz="2800" dirty="0">
              <a:effectLst/>
            </a:endParaRPr>
          </a:p>
          <a:p>
            <a:r>
              <a:rPr lang="en-US" sz="2800" dirty="0">
                <a:effectLst/>
              </a:rPr>
              <a:t>Treatment, on the other hand, is typically reactive and focuses on alleviating existing symptoms or disorders. </a:t>
            </a:r>
          </a:p>
          <a:p>
            <a:endParaRPr lang="en-IL" sz="1600" dirty="0"/>
          </a:p>
        </p:txBody>
      </p:sp>
    </p:spTree>
    <p:extLst>
      <p:ext uri="{BB962C8B-B14F-4D97-AF65-F5344CB8AC3E}">
        <p14:creationId xmlns:p14="http://schemas.microsoft.com/office/powerpoint/2010/main" val="2611290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561EC-249E-6FF0-93CE-452DE8237431}"/>
              </a:ext>
            </a:extLst>
          </p:cNvPr>
          <p:cNvSpPr>
            <a:spLocks noGrp="1"/>
          </p:cNvSpPr>
          <p:nvPr>
            <p:ph type="title"/>
          </p:nvPr>
        </p:nvSpPr>
        <p:spPr/>
        <p:txBody>
          <a:bodyPr>
            <a:normAutofit/>
          </a:bodyPr>
          <a:lstStyle/>
          <a:p>
            <a:r>
              <a:rPr lang="en-US" b="1" dirty="0">
                <a:effectLst/>
              </a:rPr>
              <a:t>Examples of interventions </a:t>
            </a:r>
            <a:endParaRPr lang="en-IL" dirty="0"/>
          </a:p>
        </p:txBody>
      </p:sp>
      <p:sp>
        <p:nvSpPr>
          <p:cNvPr id="3" name="Content Placeholder 2">
            <a:extLst>
              <a:ext uri="{FF2B5EF4-FFF2-40B4-BE49-F238E27FC236}">
                <a16:creationId xmlns:a16="http://schemas.microsoft.com/office/drawing/2014/main" id="{2B6395DA-C90B-DE66-2EF3-4CF87CF74914}"/>
              </a:ext>
            </a:extLst>
          </p:cNvPr>
          <p:cNvSpPr>
            <a:spLocks noGrp="1"/>
          </p:cNvSpPr>
          <p:nvPr>
            <p:ph idx="1"/>
          </p:nvPr>
        </p:nvSpPr>
        <p:spPr/>
        <p:txBody>
          <a:bodyPr>
            <a:normAutofit/>
          </a:bodyPr>
          <a:lstStyle/>
          <a:p>
            <a:r>
              <a:rPr lang="en-US" sz="3200" dirty="0">
                <a:effectLst/>
              </a:rPr>
              <a:t>Psychoeducational, </a:t>
            </a:r>
          </a:p>
          <a:p>
            <a:r>
              <a:rPr lang="en-US" sz="3200" dirty="0">
                <a:effectLst/>
              </a:rPr>
              <a:t>Cognitive behavioural therapy, </a:t>
            </a:r>
          </a:p>
          <a:p>
            <a:r>
              <a:rPr lang="en-US" sz="3200" dirty="0">
                <a:effectLst/>
              </a:rPr>
              <a:t>Community support programs. </a:t>
            </a:r>
          </a:p>
        </p:txBody>
      </p:sp>
    </p:spTree>
    <p:extLst>
      <p:ext uri="{BB962C8B-B14F-4D97-AF65-F5344CB8AC3E}">
        <p14:creationId xmlns:p14="http://schemas.microsoft.com/office/powerpoint/2010/main" val="1869076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1958-577E-CF11-501D-CA68ECAADB26}"/>
              </a:ext>
            </a:extLst>
          </p:cNvPr>
          <p:cNvSpPr>
            <a:spLocks noGrp="1"/>
          </p:cNvSpPr>
          <p:nvPr>
            <p:ph type="title"/>
          </p:nvPr>
        </p:nvSpPr>
        <p:spPr/>
        <p:txBody>
          <a:bodyPr>
            <a:normAutofit/>
          </a:bodyPr>
          <a:lstStyle/>
          <a:p>
            <a:r>
              <a:rPr lang="en-US" b="1" dirty="0">
                <a:effectLst/>
              </a:rPr>
              <a:t>What is precision psychiatry? </a:t>
            </a:r>
            <a:endParaRPr lang="en-IL" dirty="0"/>
          </a:p>
        </p:txBody>
      </p:sp>
      <p:sp>
        <p:nvSpPr>
          <p:cNvPr id="4" name="Content Placeholder 3">
            <a:extLst>
              <a:ext uri="{FF2B5EF4-FFF2-40B4-BE49-F238E27FC236}">
                <a16:creationId xmlns:a16="http://schemas.microsoft.com/office/drawing/2014/main" id="{53E4C8BE-E6E1-4DA2-E395-ED5D8AD15D34}"/>
              </a:ext>
            </a:extLst>
          </p:cNvPr>
          <p:cNvSpPr>
            <a:spLocks noGrp="1"/>
          </p:cNvSpPr>
          <p:nvPr>
            <p:ph idx="1"/>
          </p:nvPr>
        </p:nvSpPr>
        <p:spPr/>
        <p:txBody>
          <a:bodyPr/>
          <a:lstStyle/>
          <a:p>
            <a:endParaRPr lang="en-IL"/>
          </a:p>
        </p:txBody>
      </p:sp>
      <p:pic>
        <p:nvPicPr>
          <p:cNvPr id="6" name="Picture 2" descr="PDX and Personalized Medicine">
            <a:extLst>
              <a:ext uri="{FF2B5EF4-FFF2-40B4-BE49-F238E27FC236}">
                <a16:creationId xmlns:a16="http://schemas.microsoft.com/office/drawing/2014/main" id="{2F54FFF3-60FD-C1B4-81AB-4709B8113D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935" b="46320"/>
          <a:stretch/>
        </p:blipFill>
        <p:spPr bwMode="auto">
          <a:xfrm>
            <a:off x="433137" y="1583473"/>
            <a:ext cx="11180534" cy="496490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67A1436-FE9E-9B62-AA11-20DA2B82D224}"/>
              </a:ext>
            </a:extLst>
          </p:cNvPr>
          <p:cNvSpPr/>
          <p:nvPr/>
        </p:nvSpPr>
        <p:spPr>
          <a:xfrm>
            <a:off x="1588168" y="5277853"/>
            <a:ext cx="2101516" cy="513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dirty="0">
                <a:solidFill>
                  <a:schemeClr val="bg1"/>
                </a:solidFill>
              </a:rPr>
              <a:t>Patients</a:t>
            </a:r>
          </a:p>
        </p:txBody>
      </p:sp>
    </p:spTree>
    <p:extLst>
      <p:ext uri="{BB962C8B-B14F-4D97-AF65-F5344CB8AC3E}">
        <p14:creationId xmlns:p14="http://schemas.microsoft.com/office/powerpoint/2010/main" val="1315821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6015-4470-F315-C034-349B0D16BA2D}"/>
              </a:ext>
            </a:extLst>
          </p:cNvPr>
          <p:cNvSpPr>
            <a:spLocks noGrp="1"/>
          </p:cNvSpPr>
          <p:nvPr>
            <p:ph type="title"/>
          </p:nvPr>
        </p:nvSpPr>
        <p:spPr/>
        <p:txBody>
          <a:bodyPr>
            <a:normAutofit/>
          </a:bodyPr>
          <a:lstStyle/>
          <a:p>
            <a:r>
              <a:rPr lang="en-US" b="1" dirty="0">
                <a:effectLst/>
              </a:rPr>
              <a:t>Examples of Treatments</a:t>
            </a:r>
            <a:endParaRPr lang="en-IL" dirty="0"/>
          </a:p>
        </p:txBody>
      </p:sp>
      <p:sp>
        <p:nvSpPr>
          <p:cNvPr id="3" name="Content Placeholder 2">
            <a:extLst>
              <a:ext uri="{FF2B5EF4-FFF2-40B4-BE49-F238E27FC236}">
                <a16:creationId xmlns:a16="http://schemas.microsoft.com/office/drawing/2014/main" id="{61DB0772-D9C3-F494-F749-DAC1CD7EB1A1}"/>
              </a:ext>
            </a:extLst>
          </p:cNvPr>
          <p:cNvSpPr>
            <a:spLocks noGrp="1"/>
          </p:cNvSpPr>
          <p:nvPr>
            <p:ph idx="1"/>
          </p:nvPr>
        </p:nvSpPr>
        <p:spPr/>
        <p:txBody>
          <a:bodyPr>
            <a:normAutofit/>
          </a:bodyPr>
          <a:lstStyle/>
          <a:p>
            <a:r>
              <a:rPr lang="en-US" sz="3200" dirty="0">
                <a:effectLst/>
              </a:rPr>
              <a:t>Medication</a:t>
            </a:r>
          </a:p>
          <a:p>
            <a:r>
              <a:rPr lang="en-US" sz="3200" dirty="0">
                <a:effectLst/>
              </a:rPr>
              <a:t>Therapy</a:t>
            </a:r>
          </a:p>
          <a:p>
            <a:r>
              <a:rPr lang="en-US" sz="3200" dirty="0">
                <a:effectLst/>
              </a:rPr>
              <a:t>Lifestyle changes</a:t>
            </a:r>
            <a:endParaRPr lang="en-IL" sz="3200" dirty="0"/>
          </a:p>
        </p:txBody>
      </p:sp>
    </p:spTree>
    <p:extLst>
      <p:ext uri="{BB962C8B-B14F-4D97-AF65-F5344CB8AC3E}">
        <p14:creationId xmlns:p14="http://schemas.microsoft.com/office/powerpoint/2010/main" val="2348879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AED1-2AAC-97F0-9F29-CE75113775F7}"/>
              </a:ext>
            </a:extLst>
          </p:cNvPr>
          <p:cNvSpPr>
            <a:spLocks noGrp="1"/>
          </p:cNvSpPr>
          <p:nvPr>
            <p:ph type="title"/>
          </p:nvPr>
        </p:nvSpPr>
        <p:spPr/>
        <p:txBody>
          <a:bodyPr>
            <a:normAutofit/>
          </a:bodyPr>
          <a:lstStyle/>
          <a:p>
            <a:r>
              <a:rPr lang="en-US" b="1" dirty="0">
                <a:effectLst/>
              </a:rPr>
              <a:t>ML and precision Psychiatry </a:t>
            </a:r>
            <a:endParaRPr lang="en-IL" dirty="0"/>
          </a:p>
        </p:txBody>
      </p:sp>
      <p:sp>
        <p:nvSpPr>
          <p:cNvPr id="3" name="Content Placeholder 2">
            <a:extLst>
              <a:ext uri="{FF2B5EF4-FFF2-40B4-BE49-F238E27FC236}">
                <a16:creationId xmlns:a16="http://schemas.microsoft.com/office/drawing/2014/main" id="{CAAFE676-E1B7-17E5-302A-C7B404CF7047}"/>
              </a:ext>
            </a:extLst>
          </p:cNvPr>
          <p:cNvSpPr>
            <a:spLocks noGrp="1"/>
          </p:cNvSpPr>
          <p:nvPr>
            <p:ph idx="1"/>
          </p:nvPr>
        </p:nvSpPr>
        <p:spPr>
          <a:xfrm>
            <a:off x="1141413" y="1728439"/>
            <a:ext cx="9905998" cy="4519961"/>
          </a:xfrm>
        </p:spPr>
        <p:txBody>
          <a:bodyPr/>
          <a:lstStyle/>
          <a:p>
            <a:r>
              <a:rPr lang="en-US" b="1" dirty="0">
                <a:effectLst/>
              </a:rPr>
              <a:t>Explainability </a:t>
            </a:r>
          </a:p>
          <a:p>
            <a:r>
              <a:rPr lang="en-US" b="1" dirty="0">
                <a:effectLst/>
              </a:rPr>
              <a:t>Recommender systems</a:t>
            </a:r>
            <a:endParaRPr lang="en-US" dirty="0">
              <a:effectLst/>
            </a:endParaRPr>
          </a:p>
          <a:p>
            <a:r>
              <a:rPr lang="en-US" b="1" dirty="0"/>
              <a:t>A</a:t>
            </a:r>
            <a:r>
              <a:rPr lang="en-IL" b="1" dirty="0"/>
              <a:t>daptive </a:t>
            </a:r>
            <a:r>
              <a:rPr lang="en-US" b="1" dirty="0"/>
              <a:t>Questionnaires</a:t>
            </a:r>
          </a:p>
          <a:p>
            <a:r>
              <a:rPr lang="en-US" b="1" dirty="0">
                <a:effectLst/>
              </a:rPr>
              <a:t>Longitudinal symptom monitoring</a:t>
            </a:r>
            <a:endParaRPr lang="en-US" b="1" dirty="0"/>
          </a:p>
          <a:p>
            <a:r>
              <a:rPr lang="en-US" b="1" dirty="0">
                <a:effectLst/>
              </a:rPr>
              <a:t>Multi-morbidity effects on prognosis</a:t>
            </a:r>
            <a:endParaRPr lang="en-US" dirty="0">
              <a:effectLst/>
            </a:endParaRPr>
          </a:p>
          <a:p>
            <a:r>
              <a:rPr lang="en-US" b="1" dirty="0">
                <a:effectLst/>
              </a:rPr>
              <a:t>Better disease categorization</a:t>
            </a:r>
            <a:endParaRPr lang="en-US" dirty="0">
              <a:effectLst/>
            </a:endParaRPr>
          </a:p>
          <a:p>
            <a:r>
              <a:rPr lang="en-US" b="1" dirty="0">
                <a:effectLst/>
              </a:rPr>
              <a:t>Effective treatment </a:t>
            </a:r>
          </a:p>
          <a:p>
            <a:r>
              <a:rPr lang="en-US" b="1" dirty="0">
                <a:effectLst/>
              </a:rPr>
              <a:t>Dosage control</a:t>
            </a:r>
          </a:p>
          <a:p>
            <a:r>
              <a:rPr lang="en-US" b="1" dirty="0">
                <a:effectLst/>
              </a:rPr>
              <a:t>Better prognosis </a:t>
            </a:r>
            <a:endParaRPr lang="en-US" dirty="0">
              <a:effectLst/>
            </a:endParaRPr>
          </a:p>
          <a:p>
            <a:endParaRPr lang="en-US" dirty="0">
              <a:effectLst/>
            </a:endParaRPr>
          </a:p>
        </p:txBody>
      </p:sp>
    </p:spTree>
    <p:extLst>
      <p:ext uri="{BB962C8B-B14F-4D97-AF65-F5344CB8AC3E}">
        <p14:creationId xmlns:p14="http://schemas.microsoft.com/office/powerpoint/2010/main" val="3966842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769A-67C4-442A-4DD4-F5D9BCB8D922}"/>
              </a:ext>
            </a:extLst>
          </p:cNvPr>
          <p:cNvSpPr>
            <a:spLocks noGrp="1"/>
          </p:cNvSpPr>
          <p:nvPr>
            <p:ph type="title"/>
          </p:nvPr>
        </p:nvSpPr>
        <p:spPr/>
        <p:txBody>
          <a:bodyPr>
            <a:normAutofit/>
          </a:bodyPr>
          <a:lstStyle/>
          <a:p>
            <a:r>
              <a:rPr lang="en-US" b="1" dirty="0">
                <a:effectLst/>
              </a:rPr>
              <a:t>Challenges </a:t>
            </a:r>
            <a:endParaRPr lang="en-IL" dirty="0"/>
          </a:p>
        </p:txBody>
      </p:sp>
      <p:sp>
        <p:nvSpPr>
          <p:cNvPr id="3" name="Content Placeholder 2">
            <a:extLst>
              <a:ext uri="{FF2B5EF4-FFF2-40B4-BE49-F238E27FC236}">
                <a16:creationId xmlns:a16="http://schemas.microsoft.com/office/drawing/2014/main" id="{D2D10BCC-E438-B2C6-A84A-C872C22DD50B}"/>
              </a:ext>
            </a:extLst>
          </p:cNvPr>
          <p:cNvSpPr>
            <a:spLocks noGrp="1"/>
          </p:cNvSpPr>
          <p:nvPr>
            <p:ph idx="1"/>
          </p:nvPr>
        </p:nvSpPr>
        <p:spPr>
          <a:xfrm>
            <a:off x="1141413" y="1728439"/>
            <a:ext cx="7750339" cy="4062761"/>
          </a:xfrm>
        </p:spPr>
        <p:txBody>
          <a:bodyPr>
            <a:normAutofit/>
          </a:bodyPr>
          <a:lstStyle/>
          <a:p>
            <a:r>
              <a:rPr lang="en-US" sz="2800" b="1" dirty="0">
                <a:effectLst/>
              </a:rPr>
              <a:t>Reproducibility problems in evidence based psychiatric disorders</a:t>
            </a:r>
            <a:endParaRPr lang="en-US" sz="2800" dirty="0">
              <a:effectLst/>
            </a:endParaRPr>
          </a:p>
          <a:p>
            <a:r>
              <a:rPr lang="en-US" sz="2800" b="1" dirty="0">
                <a:effectLst/>
              </a:rPr>
              <a:t>The need for more data from multiple heterogenous sites </a:t>
            </a:r>
          </a:p>
          <a:p>
            <a:r>
              <a:rPr lang="en-US" sz="2800" b="1" dirty="0">
                <a:effectLst/>
              </a:rPr>
              <a:t>The need for better research building blocks</a:t>
            </a:r>
            <a:endParaRPr lang="en-US" sz="2800" dirty="0">
              <a:effectLst/>
            </a:endParaRPr>
          </a:p>
          <a:p>
            <a:endParaRPr lang="en-IL" sz="2800" dirty="0"/>
          </a:p>
        </p:txBody>
      </p:sp>
    </p:spTree>
    <p:extLst>
      <p:ext uri="{BB962C8B-B14F-4D97-AF65-F5344CB8AC3E}">
        <p14:creationId xmlns:p14="http://schemas.microsoft.com/office/powerpoint/2010/main" val="1903223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769A-67C4-442A-4DD4-F5D9BCB8D922}"/>
              </a:ext>
            </a:extLst>
          </p:cNvPr>
          <p:cNvSpPr>
            <a:spLocks noGrp="1"/>
          </p:cNvSpPr>
          <p:nvPr>
            <p:ph type="title"/>
          </p:nvPr>
        </p:nvSpPr>
        <p:spPr/>
        <p:txBody>
          <a:bodyPr>
            <a:normAutofit/>
          </a:bodyPr>
          <a:lstStyle/>
          <a:p>
            <a:r>
              <a:rPr lang="en-US" b="1" dirty="0">
                <a:effectLst/>
              </a:rPr>
              <a:t>Research domain criteria matrix - Constructs</a:t>
            </a:r>
            <a:endParaRPr lang="en-IL" dirty="0"/>
          </a:p>
        </p:txBody>
      </p:sp>
      <p:sp>
        <p:nvSpPr>
          <p:cNvPr id="3" name="Content Placeholder 2">
            <a:extLst>
              <a:ext uri="{FF2B5EF4-FFF2-40B4-BE49-F238E27FC236}">
                <a16:creationId xmlns:a16="http://schemas.microsoft.com/office/drawing/2014/main" id="{D2D10BCC-E438-B2C6-A84A-C872C22DD50B}"/>
              </a:ext>
            </a:extLst>
          </p:cNvPr>
          <p:cNvSpPr>
            <a:spLocks noGrp="1"/>
          </p:cNvSpPr>
          <p:nvPr>
            <p:ph idx="1"/>
          </p:nvPr>
        </p:nvSpPr>
        <p:spPr>
          <a:xfrm>
            <a:off x="956441" y="1728439"/>
            <a:ext cx="10090970" cy="4062761"/>
          </a:xfrm>
        </p:spPr>
        <p:txBody>
          <a:bodyPr/>
          <a:lstStyle/>
          <a:p>
            <a:r>
              <a:rPr lang="en-US" b="1" dirty="0">
                <a:effectLst/>
              </a:rPr>
              <a:t>Negative Valence Systems</a:t>
            </a:r>
            <a:r>
              <a:rPr lang="en-US" dirty="0">
                <a:effectLst/>
              </a:rPr>
              <a:t> : Fear, anxiety etc.</a:t>
            </a:r>
          </a:p>
          <a:p>
            <a:r>
              <a:rPr lang="en-US" b="1" dirty="0">
                <a:effectLst/>
              </a:rPr>
              <a:t>Positive Valence Systems </a:t>
            </a:r>
            <a:r>
              <a:rPr lang="en-US" dirty="0">
                <a:effectLst/>
              </a:rPr>
              <a:t>: Reward response , Learning and Valuation</a:t>
            </a:r>
          </a:p>
          <a:p>
            <a:r>
              <a:rPr lang="en-US" b="1" dirty="0">
                <a:effectLst/>
              </a:rPr>
              <a:t>Cognitive Systems </a:t>
            </a:r>
            <a:r>
              <a:rPr lang="en-US" dirty="0">
                <a:effectLst/>
              </a:rPr>
              <a:t>: Attention, Perception, Memory, Language and control</a:t>
            </a:r>
          </a:p>
          <a:p>
            <a:r>
              <a:rPr lang="en-US" b="1" dirty="0">
                <a:effectLst/>
              </a:rPr>
              <a:t>Social Processes </a:t>
            </a:r>
            <a:r>
              <a:rPr lang="en-US" dirty="0">
                <a:effectLst/>
              </a:rPr>
              <a:t>: Attachment, Communication, Self and Others Perception </a:t>
            </a:r>
          </a:p>
          <a:p>
            <a:r>
              <a:rPr lang="en-US" b="1" dirty="0">
                <a:effectLst/>
              </a:rPr>
              <a:t>Arousal and Regulatory Systems </a:t>
            </a:r>
            <a:r>
              <a:rPr lang="en-US" dirty="0">
                <a:effectLst/>
              </a:rPr>
              <a:t>: Arousal, Sleep-Wakefulness, Circadian Rhythms</a:t>
            </a:r>
          </a:p>
          <a:p>
            <a:r>
              <a:rPr lang="en-US" b="1" dirty="0">
                <a:effectLst/>
              </a:rPr>
              <a:t>Sensorimotor Systems </a:t>
            </a:r>
            <a:r>
              <a:rPr lang="en-US" dirty="0">
                <a:effectLst/>
              </a:rPr>
              <a:t>: Motor Actions, Agency, Habit and Innate Motor Patterns</a:t>
            </a:r>
          </a:p>
        </p:txBody>
      </p:sp>
    </p:spTree>
    <p:extLst>
      <p:ext uri="{BB962C8B-B14F-4D97-AF65-F5344CB8AC3E}">
        <p14:creationId xmlns:p14="http://schemas.microsoft.com/office/powerpoint/2010/main" val="1684355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769A-67C4-442A-4DD4-F5D9BCB8D922}"/>
              </a:ext>
            </a:extLst>
          </p:cNvPr>
          <p:cNvSpPr>
            <a:spLocks noGrp="1"/>
          </p:cNvSpPr>
          <p:nvPr>
            <p:ph type="title"/>
          </p:nvPr>
        </p:nvSpPr>
        <p:spPr/>
        <p:txBody>
          <a:bodyPr>
            <a:normAutofit fontScale="90000"/>
          </a:bodyPr>
          <a:lstStyle/>
          <a:p>
            <a:r>
              <a:rPr lang="en-US" b="1" dirty="0">
                <a:effectLst/>
              </a:rPr>
              <a:t>Research domain criteria matrix - Units of Analysis</a:t>
            </a:r>
            <a:br>
              <a:rPr lang="en-US" dirty="0">
                <a:effectLst/>
              </a:rPr>
            </a:br>
            <a:endParaRPr lang="en-IL" dirty="0"/>
          </a:p>
        </p:txBody>
      </p:sp>
      <p:sp>
        <p:nvSpPr>
          <p:cNvPr id="3" name="Content Placeholder 2">
            <a:extLst>
              <a:ext uri="{FF2B5EF4-FFF2-40B4-BE49-F238E27FC236}">
                <a16:creationId xmlns:a16="http://schemas.microsoft.com/office/drawing/2014/main" id="{D2D10BCC-E438-B2C6-A84A-C872C22DD50B}"/>
              </a:ext>
            </a:extLst>
          </p:cNvPr>
          <p:cNvSpPr>
            <a:spLocks noGrp="1"/>
          </p:cNvSpPr>
          <p:nvPr>
            <p:ph idx="1"/>
          </p:nvPr>
        </p:nvSpPr>
        <p:spPr>
          <a:xfrm>
            <a:off x="1141413" y="1728439"/>
            <a:ext cx="3304463" cy="4062761"/>
          </a:xfrm>
        </p:spPr>
        <p:txBody>
          <a:bodyPr>
            <a:normAutofit/>
          </a:bodyPr>
          <a:lstStyle/>
          <a:p>
            <a:r>
              <a:rPr lang="en-US" sz="2800" b="1" dirty="0">
                <a:effectLst/>
              </a:rPr>
              <a:t>Circuits</a:t>
            </a:r>
          </a:p>
          <a:p>
            <a:r>
              <a:rPr lang="en-US" sz="2800" b="1" dirty="0">
                <a:effectLst/>
              </a:rPr>
              <a:t>Physiology</a:t>
            </a:r>
          </a:p>
          <a:p>
            <a:r>
              <a:rPr lang="en-US" sz="2800" b="1" dirty="0">
                <a:effectLst/>
              </a:rPr>
              <a:t>Behaviors</a:t>
            </a:r>
          </a:p>
          <a:p>
            <a:r>
              <a:rPr lang="en-US" sz="2800" b="1" dirty="0">
                <a:effectLst/>
              </a:rPr>
              <a:t>Self-Reports</a:t>
            </a:r>
          </a:p>
          <a:p>
            <a:r>
              <a:rPr lang="en-US" sz="2800" b="1" dirty="0">
                <a:effectLst/>
              </a:rPr>
              <a:t>Molecules</a:t>
            </a:r>
          </a:p>
          <a:p>
            <a:r>
              <a:rPr lang="en-US" sz="2800" b="1" dirty="0">
                <a:effectLst/>
              </a:rPr>
              <a:t>Paradigms</a:t>
            </a:r>
            <a:endParaRPr lang="en-US" sz="2800" dirty="0">
              <a:effectLst/>
            </a:endParaRPr>
          </a:p>
          <a:p>
            <a:endParaRPr lang="en-IL" sz="2800" dirty="0"/>
          </a:p>
        </p:txBody>
      </p:sp>
      <p:sp>
        <p:nvSpPr>
          <p:cNvPr id="4" name="Content Placeholder 2">
            <a:extLst>
              <a:ext uri="{FF2B5EF4-FFF2-40B4-BE49-F238E27FC236}">
                <a16:creationId xmlns:a16="http://schemas.microsoft.com/office/drawing/2014/main" id="{8DF5D9B5-DBDE-7CA2-2EEA-48F9D08DE139}"/>
              </a:ext>
            </a:extLst>
          </p:cNvPr>
          <p:cNvSpPr txBox="1">
            <a:spLocks/>
          </p:cNvSpPr>
          <p:nvPr/>
        </p:nvSpPr>
        <p:spPr>
          <a:xfrm>
            <a:off x="4929352" y="1728439"/>
            <a:ext cx="5927834" cy="406276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b="0" i="0" kern="1200" cap="none" baseline="0">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Helvetica Neue" panose="02000503000000020004" pitchFamily="2" charset="0"/>
                <a:ea typeface="Helvetica Neue" panose="02000503000000020004" pitchFamily="2" charset="0"/>
                <a:cs typeface="Helvetica Neue" panose="02000503000000020004" pitchFamily="2" charset="0"/>
              </a:defRPr>
            </a:lvl1pPr>
            <a:lvl2pPr marL="742950" indent="-285750" algn="l" defTabSz="457200" rtl="0" eaLnBrk="1" latinLnBrk="0" hangingPunct="1">
              <a:spcBef>
                <a:spcPct val="20000"/>
              </a:spcBef>
              <a:spcAft>
                <a:spcPts val="600"/>
              </a:spcAft>
              <a:buClr>
                <a:schemeClr val="tx1"/>
              </a:buClr>
              <a:buSzPct val="100000"/>
              <a:buFont typeface="Arial"/>
              <a:buChar char="•"/>
              <a:defRPr sz="1800" b="0" i="0" kern="1200" cap="none" baseline="0">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Helvetica Neue" panose="02000503000000020004" pitchFamily="2" charset="0"/>
                <a:ea typeface="Helvetica Neue" panose="02000503000000020004" pitchFamily="2" charset="0"/>
                <a:cs typeface="Helvetica Neue" panose="02000503000000020004" pitchFamily="2" charset="0"/>
              </a:defRPr>
            </a:lvl2pPr>
            <a:lvl3pPr marL="1200150" indent="-285750" algn="l" defTabSz="457200" rtl="0" eaLnBrk="1" latinLnBrk="0" hangingPunct="1">
              <a:spcBef>
                <a:spcPct val="20000"/>
              </a:spcBef>
              <a:spcAft>
                <a:spcPts val="600"/>
              </a:spcAft>
              <a:buClr>
                <a:schemeClr val="tx1"/>
              </a:buClr>
              <a:buSzPct val="100000"/>
              <a:buFont typeface="Arial"/>
              <a:buChar char="•"/>
              <a:defRPr sz="1600" b="0" i="0" kern="1200" cap="none" baseline="0">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Helvetica Neue" panose="02000503000000020004" pitchFamily="2" charset="0"/>
                <a:ea typeface="Helvetica Neue" panose="02000503000000020004" pitchFamily="2" charset="0"/>
                <a:cs typeface="Helvetica Neue" panose="02000503000000020004" pitchFamily="2" charset="0"/>
              </a:defRPr>
            </a:lvl3pPr>
            <a:lvl4pPr marL="1543050" indent="-171450" algn="l" defTabSz="457200" rtl="0" eaLnBrk="1" latinLnBrk="0" hangingPunct="1">
              <a:spcBef>
                <a:spcPct val="20000"/>
              </a:spcBef>
              <a:spcAft>
                <a:spcPts val="600"/>
              </a:spcAft>
              <a:buClr>
                <a:schemeClr val="tx1"/>
              </a:buClr>
              <a:buSzPct val="100000"/>
              <a:buFont typeface="Arial"/>
              <a:buChar char="•"/>
              <a:defRPr sz="1400" b="0" i="0" kern="1200" cap="none" baseline="0">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Helvetica Neue" panose="02000503000000020004" pitchFamily="2" charset="0"/>
                <a:ea typeface="Helvetica Neue" panose="02000503000000020004" pitchFamily="2" charset="0"/>
                <a:cs typeface="Helvetica Neue" panose="02000503000000020004" pitchFamily="2" charset="0"/>
              </a:defRPr>
            </a:lvl4pPr>
            <a:lvl5pPr marL="2000250" indent="-171450" algn="l" defTabSz="457200" rtl="0" eaLnBrk="1" latinLnBrk="0" hangingPunct="1">
              <a:spcBef>
                <a:spcPct val="20000"/>
              </a:spcBef>
              <a:spcAft>
                <a:spcPts val="600"/>
              </a:spcAft>
              <a:buClr>
                <a:schemeClr val="tx1"/>
              </a:buClr>
              <a:buSzPct val="100000"/>
              <a:buFont typeface="Arial"/>
              <a:buChar char="•"/>
              <a:defRPr sz="1400" b="0" i="0" kern="1200" cap="none" baseline="0">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Helvetica Neue" panose="02000503000000020004" pitchFamily="2" charset="0"/>
                <a:ea typeface="Helvetica Neue" panose="02000503000000020004" pitchFamily="2" charset="0"/>
                <a:cs typeface="Helvetica Neue" panose="02000503000000020004" pitchFamily="2" charset="0"/>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sz="2800" b="1" dirty="0">
                <a:effectLst/>
              </a:rPr>
              <a:t>Electronic health records (EHR)</a:t>
            </a:r>
          </a:p>
          <a:p>
            <a:r>
              <a:rPr lang="en-US" sz="2800" b="1" dirty="0">
                <a:effectLst/>
              </a:rPr>
              <a:t>Electronic social records (</a:t>
            </a:r>
            <a:r>
              <a:rPr lang="en-US" sz="2800" dirty="0">
                <a:effectLst/>
              </a:rPr>
              <a:t>ESR)</a:t>
            </a:r>
          </a:p>
          <a:p>
            <a:r>
              <a:rPr lang="en-US" sz="2800" b="1" dirty="0">
                <a:effectLst/>
              </a:rPr>
              <a:t>Digital foot print</a:t>
            </a:r>
          </a:p>
          <a:p>
            <a:r>
              <a:rPr lang="en-IL" sz="2800" dirty="0"/>
              <a:t>Language </a:t>
            </a:r>
          </a:p>
          <a:p>
            <a:r>
              <a:rPr lang="en-US" sz="2800" dirty="0"/>
              <a:t>A</a:t>
            </a:r>
            <a:r>
              <a:rPr lang="en-IL" sz="2800"/>
              <a:t>ctivities of daily living ADL </a:t>
            </a:r>
            <a:endParaRPr lang="en-IL" sz="2800" dirty="0"/>
          </a:p>
        </p:txBody>
      </p:sp>
    </p:spTree>
    <p:extLst>
      <p:ext uri="{BB962C8B-B14F-4D97-AF65-F5344CB8AC3E}">
        <p14:creationId xmlns:p14="http://schemas.microsoft.com/office/powerpoint/2010/main" val="4158838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769A-67C4-442A-4DD4-F5D9BCB8D922}"/>
              </a:ext>
            </a:extLst>
          </p:cNvPr>
          <p:cNvSpPr>
            <a:spLocks noGrp="1"/>
          </p:cNvSpPr>
          <p:nvPr>
            <p:ph type="title"/>
          </p:nvPr>
        </p:nvSpPr>
        <p:spPr/>
        <p:txBody>
          <a:bodyPr>
            <a:normAutofit/>
          </a:bodyPr>
          <a:lstStyle/>
          <a:p>
            <a:r>
              <a:rPr lang="en-US" b="1" dirty="0">
                <a:effectLst/>
              </a:rPr>
              <a:t>Data Availability, Management and Quality</a:t>
            </a:r>
            <a:endParaRPr lang="en-IL" dirty="0"/>
          </a:p>
        </p:txBody>
      </p:sp>
      <p:sp>
        <p:nvSpPr>
          <p:cNvPr id="3" name="Content Placeholder 2">
            <a:extLst>
              <a:ext uri="{FF2B5EF4-FFF2-40B4-BE49-F238E27FC236}">
                <a16:creationId xmlns:a16="http://schemas.microsoft.com/office/drawing/2014/main" id="{D2D10BCC-E438-B2C6-A84A-C872C22DD50B}"/>
              </a:ext>
            </a:extLst>
          </p:cNvPr>
          <p:cNvSpPr>
            <a:spLocks noGrp="1"/>
          </p:cNvSpPr>
          <p:nvPr>
            <p:ph idx="1"/>
          </p:nvPr>
        </p:nvSpPr>
        <p:spPr/>
        <p:txBody>
          <a:bodyPr/>
          <a:lstStyle/>
          <a:p>
            <a:r>
              <a:rPr lang="en-US" dirty="0">
                <a:effectLst/>
              </a:rPr>
              <a:t>The size of today’s datasets.</a:t>
            </a:r>
          </a:p>
          <a:p>
            <a:r>
              <a:rPr lang="en-US" dirty="0">
                <a:effectLst/>
              </a:rPr>
              <a:t>The limited units of analysis being collected</a:t>
            </a:r>
          </a:p>
          <a:p>
            <a:r>
              <a:rPr lang="en-US" dirty="0">
                <a:effectLst/>
              </a:rPr>
              <a:t>The limited longitudinal information in most datasets</a:t>
            </a:r>
          </a:p>
          <a:p>
            <a:r>
              <a:rPr lang="en-US" dirty="0">
                <a:effectLst/>
              </a:rPr>
              <a:t>Noisy collection process</a:t>
            </a:r>
          </a:p>
          <a:p>
            <a:r>
              <a:rPr lang="en-US" dirty="0">
                <a:effectLst/>
              </a:rPr>
              <a:t>Inability to retrospectively evaluate fuzzy constructs </a:t>
            </a:r>
          </a:p>
          <a:p>
            <a:r>
              <a:rPr lang="en-US" dirty="0">
                <a:effectLst/>
              </a:rPr>
              <a:t>The need for automated curation and ingestion protocols </a:t>
            </a:r>
          </a:p>
          <a:p>
            <a:r>
              <a:rPr lang="en-US" dirty="0">
                <a:effectLst/>
              </a:rPr>
              <a:t>Transparency selection and exclusion criteria </a:t>
            </a:r>
          </a:p>
          <a:p>
            <a:r>
              <a:rPr lang="en-US" dirty="0">
                <a:effectLst/>
              </a:rPr>
              <a:t>Scalability</a:t>
            </a:r>
          </a:p>
          <a:p>
            <a:endParaRPr lang="en-IL" dirty="0"/>
          </a:p>
        </p:txBody>
      </p:sp>
    </p:spTree>
    <p:extLst>
      <p:ext uri="{BB962C8B-B14F-4D97-AF65-F5344CB8AC3E}">
        <p14:creationId xmlns:p14="http://schemas.microsoft.com/office/powerpoint/2010/main" val="2302480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780D5-5566-A60F-F3F3-0892795D64EB}"/>
              </a:ext>
            </a:extLst>
          </p:cNvPr>
          <p:cNvSpPr>
            <a:spLocks noGrp="1"/>
          </p:cNvSpPr>
          <p:nvPr>
            <p:ph type="title"/>
          </p:nvPr>
        </p:nvSpPr>
        <p:spPr/>
        <p:txBody>
          <a:bodyPr>
            <a:normAutofit/>
          </a:bodyPr>
          <a:lstStyle/>
          <a:p>
            <a:r>
              <a:rPr lang="en-US" b="1" dirty="0">
                <a:effectLst/>
              </a:rPr>
              <a:t>Translational psychiatric predictive models</a:t>
            </a:r>
            <a:endParaRPr lang="en-IL" dirty="0"/>
          </a:p>
        </p:txBody>
      </p:sp>
      <p:sp>
        <p:nvSpPr>
          <p:cNvPr id="3" name="Content Placeholder 2">
            <a:extLst>
              <a:ext uri="{FF2B5EF4-FFF2-40B4-BE49-F238E27FC236}">
                <a16:creationId xmlns:a16="http://schemas.microsoft.com/office/drawing/2014/main" id="{E3E1C781-5C23-1995-8E0B-030E7067A107}"/>
              </a:ext>
            </a:extLst>
          </p:cNvPr>
          <p:cNvSpPr>
            <a:spLocks noGrp="1"/>
          </p:cNvSpPr>
          <p:nvPr>
            <p:ph idx="1"/>
          </p:nvPr>
        </p:nvSpPr>
        <p:spPr/>
        <p:txBody>
          <a:bodyPr>
            <a:normAutofit/>
          </a:bodyPr>
          <a:lstStyle/>
          <a:p>
            <a:r>
              <a:rPr lang="en-US" sz="2800" b="1" dirty="0">
                <a:effectLst/>
              </a:rPr>
              <a:t>Unbiased</a:t>
            </a:r>
          </a:p>
          <a:p>
            <a:r>
              <a:rPr lang="en-US" sz="2800" b="1" dirty="0">
                <a:effectLst/>
              </a:rPr>
              <a:t>Robust</a:t>
            </a:r>
          </a:p>
          <a:p>
            <a:r>
              <a:rPr lang="en-US" sz="2800" b="1" dirty="0">
                <a:effectLst/>
              </a:rPr>
              <a:t>Sensor agnostic</a:t>
            </a:r>
          </a:p>
          <a:p>
            <a:r>
              <a:rPr lang="en-US" sz="2800" b="1" dirty="0">
                <a:effectLst/>
              </a:rPr>
              <a:t>Multi-model</a:t>
            </a:r>
          </a:p>
          <a:p>
            <a:r>
              <a:rPr lang="en-US" sz="2800" b="1" dirty="0">
                <a:effectLst/>
              </a:rPr>
              <a:t>Explainable</a:t>
            </a:r>
          </a:p>
          <a:p>
            <a:r>
              <a:rPr lang="en-US" sz="2800" b="1" dirty="0">
                <a:effectLst/>
              </a:rPr>
              <a:t>Interpretable</a:t>
            </a:r>
          </a:p>
          <a:p>
            <a:endParaRPr lang="en-IL" sz="2800" b="1" dirty="0"/>
          </a:p>
        </p:txBody>
      </p:sp>
    </p:spTree>
    <p:extLst>
      <p:ext uri="{BB962C8B-B14F-4D97-AF65-F5344CB8AC3E}">
        <p14:creationId xmlns:p14="http://schemas.microsoft.com/office/powerpoint/2010/main" val="622926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1958-577E-CF11-501D-CA68ECAADB26}"/>
              </a:ext>
            </a:extLst>
          </p:cNvPr>
          <p:cNvSpPr>
            <a:spLocks noGrp="1"/>
          </p:cNvSpPr>
          <p:nvPr>
            <p:ph type="title"/>
          </p:nvPr>
        </p:nvSpPr>
        <p:spPr/>
        <p:txBody>
          <a:bodyPr>
            <a:normAutofit/>
          </a:bodyPr>
          <a:lstStyle/>
          <a:p>
            <a:r>
              <a:rPr lang="en-US" b="1" dirty="0">
                <a:effectLst/>
              </a:rPr>
              <a:t>What is precision psychiatry? </a:t>
            </a:r>
            <a:endParaRPr lang="en-IL" dirty="0"/>
          </a:p>
        </p:txBody>
      </p:sp>
      <p:pic>
        <p:nvPicPr>
          <p:cNvPr id="4" name="Picture 2" descr="PDX and Personalized Medicine">
            <a:extLst>
              <a:ext uri="{FF2B5EF4-FFF2-40B4-BE49-F238E27FC236}">
                <a16:creationId xmlns:a16="http://schemas.microsoft.com/office/drawing/2014/main" id="{11266CBA-C9D4-3D4D-B190-24B35C43BD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7540"/>
          <a:stretch/>
        </p:blipFill>
        <p:spPr bwMode="auto">
          <a:xfrm>
            <a:off x="340216" y="1951071"/>
            <a:ext cx="11494670" cy="396905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9EC968B-CC90-5023-5EAD-73FB9E6C5C7F}"/>
              </a:ext>
            </a:extLst>
          </p:cNvPr>
          <p:cNvSpPr/>
          <p:nvPr/>
        </p:nvSpPr>
        <p:spPr>
          <a:xfrm>
            <a:off x="737937" y="4572000"/>
            <a:ext cx="2101516" cy="513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dirty="0">
                <a:solidFill>
                  <a:schemeClr val="bg1"/>
                </a:solidFill>
              </a:rPr>
              <a:t>Patients</a:t>
            </a:r>
          </a:p>
        </p:txBody>
      </p:sp>
    </p:spTree>
    <p:extLst>
      <p:ext uri="{BB962C8B-B14F-4D97-AF65-F5344CB8AC3E}">
        <p14:creationId xmlns:p14="http://schemas.microsoft.com/office/powerpoint/2010/main" val="1544807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A011E-AC5B-C311-45D7-3EB9238314A3}"/>
              </a:ext>
            </a:extLst>
          </p:cNvPr>
          <p:cNvSpPr>
            <a:spLocks noGrp="1"/>
          </p:cNvSpPr>
          <p:nvPr>
            <p:ph type="title"/>
          </p:nvPr>
        </p:nvSpPr>
        <p:spPr/>
        <p:txBody>
          <a:bodyPr>
            <a:normAutofit/>
          </a:bodyPr>
          <a:lstStyle/>
          <a:p>
            <a:r>
              <a:rPr lang="en-US" b="1" dirty="0">
                <a:effectLst/>
              </a:rPr>
              <a:t>A fuzzy diagnostic problem</a:t>
            </a:r>
            <a:endParaRPr lang="en-IL" dirty="0"/>
          </a:p>
        </p:txBody>
      </p:sp>
      <p:sp>
        <p:nvSpPr>
          <p:cNvPr id="3" name="Content Placeholder 2">
            <a:extLst>
              <a:ext uri="{FF2B5EF4-FFF2-40B4-BE49-F238E27FC236}">
                <a16:creationId xmlns:a16="http://schemas.microsoft.com/office/drawing/2014/main" id="{3FDCD8FA-099B-4B43-2900-865DD0C4FAE3}"/>
              </a:ext>
            </a:extLst>
          </p:cNvPr>
          <p:cNvSpPr>
            <a:spLocks noGrp="1"/>
          </p:cNvSpPr>
          <p:nvPr>
            <p:ph idx="1"/>
          </p:nvPr>
        </p:nvSpPr>
        <p:spPr/>
        <p:txBody>
          <a:bodyPr anchor="t"/>
          <a:lstStyle/>
          <a:p>
            <a:r>
              <a:rPr lang="en-IL" dirty="0"/>
              <a:t>Current diagnostic procedures rely on clinical observation and symptoms reported by patients and caregivers </a:t>
            </a:r>
          </a:p>
          <a:p>
            <a:endParaRPr lang="en-IL" dirty="0"/>
          </a:p>
          <a:p>
            <a:endParaRPr lang="en-IL" dirty="0"/>
          </a:p>
        </p:txBody>
      </p:sp>
      <p:pic>
        <p:nvPicPr>
          <p:cNvPr id="4098" name="Picture 2" descr="The Warm Fuzzy Project – Camp Korey">
            <a:extLst>
              <a:ext uri="{FF2B5EF4-FFF2-40B4-BE49-F238E27FC236}">
                <a16:creationId xmlns:a16="http://schemas.microsoft.com/office/drawing/2014/main" id="{0C0A3785-8AF0-92A8-40D7-29638D74D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842491"/>
            <a:ext cx="8991599" cy="3405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380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3D247-F650-B9FC-A051-E12336E90FF2}"/>
              </a:ext>
            </a:extLst>
          </p:cNvPr>
          <p:cNvSpPr>
            <a:spLocks noGrp="1"/>
          </p:cNvSpPr>
          <p:nvPr>
            <p:ph type="title"/>
          </p:nvPr>
        </p:nvSpPr>
        <p:spPr/>
        <p:txBody>
          <a:bodyPr/>
          <a:lstStyle/>
          <a:p>
            <a:r>
              <a:rPr lang="en-IL" dirty="0"/>
              <a:t>What about </a:t>
            </a:r>
            <a:r>
              <a:rPr lang="en-US" dirty="0">
                <a:effectLst/>
              </a:rPr>
              <a:t>Pathophysiology?</a:t>
            </a:r>
            <a:endParaRPr lang="en-IL" dirty="0"/>
          </a:p>
        </p:txBody>
      </p:sp>
      <p:sp>
        <p:nvSpPr>
          <p:cNvPr id="3" name="Content Placeholder 2">
            <a:extLst>
              <a:ext uri="{FF2B5EF4-FFF2-40B4-BE49-F238E27FC236}">
                <a16:creationId xmlns:a16="http://schemas.microsoft.com/office/drawing/2014/main" id="{A043887C-CF72-0FDE-4260-C6EC6289BD49}"/>
              </a:ext>
            </a:extLst>
          </p:cNvPr>
          <p:cNvSpPr>
            <a:spLocks noGrp="1"/>
          </p:cNvSpPr>
          <p:nvPr>
            <p:ph idx="1"/>
          </p:nvPr>
        </p:nvSpPr>
        <p:spPr/>
        <p:txBody>
          <a:bodyPr anchor="t">
            <a:normAutofit/>
          </a:bodyPr>
          <a:lstStyle/>
          <a:p>
            <a:r>
              <a:rPr lang="en-US" sz="3200" dirty="0">
                <a:effectLst/>
              </a:rPr>
              <a:t>Definition. Pathophysiology (consisting of the Greek origin words “pathos” = suffering; “physis” = nature, origin; and “logos” = “the study of”) refers to </a:t>
            </a:r>
            <a:r>
              <a:rPr lang="en-US" sz="3200" b="1" dirty="0">
                <a:effectLst/>
              </a:rPr>
              <a:t>the study of abnormal changes in body functions that are the causes, consequences, or concomitants of disease processes</a:t>
            </a:r>
            <a:r>
              <a:rPr lang="en-US" sz="3200" dirty="0">
                <a:effectLst/>
              </a:rPr>
              <a:t>.</a:t>
            </a:r>
            <a:endParaRPr lang="en-IL" sz="3200" dirty="0"/>
          </a:p>
        </p:txBody>
      </p:sp>
    </p:spTree>
    <p:extLst>
      <p:ext uri="{BB962C8B-B14F-4D97-AF65-F5344CB8AC3E}">
        <p14:creationId xmlns:p14="http://schemas.microsoft.com/office/powerpoint/2010/main" val="929709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07174-807D-9A31-2405-7AECBADF6C47}"/>
              </a:ext>
            </a:extLst>
          </p:cNvPr>
          <p:cNvSpPr>
            <a:spLocks noGrp="1"/>
          </p:cNvSpPr>
          <p:nvPr>
            <p:ph type="title"/>
          </p:nvPr>
        </p:nvSpPr>
        <p:spPr/>
        <p:txBody>
          <a:bodyPr/>
          <a:lstStyle/>
          <a:p>
            <a:r>
              <a:rPr lang="en-US" dirty="0">
                <a:effectLst/>
              </a:rPr>
              <a:t>Pathophysiology</a:t>
            </a:r>
            <a:endParaRPr lang="en-IL" dirty="0"/>
          </a:p>
        </p:txBody>
      </p:sp>
      <p:sp>
        <p:nvSpPr>
          <p:cNvPr id="7" name="Content Placeholder 6">
            <a:extLst>
              <a:ext uri="{FF2B5EF4-FFF2-40B4-BE49-F238E27FC236}">
                <a16:creationId xmlns:a16="http://schemas.microsoft.com/office/drawing/2014/main" id="{B7DE9109-2134-0E6E-48CF-EF724CCCEC64}"/>
              </a:ext>
            </a:extLst>
          </p:cNvPr>
          <p:cNvSpPr>
            <a:spLocks noGrp="1"/>
          </p:cNvSpPr>
          <p:nvPr>
            <p:ph idx="1"/>
          </p:nvPr>
        </p:nvSpPr>
        <p:spPr/>
        <p:txBody>
          <a:bodyPr/>
          <a:lstStyle/>
          <a:p>
            <a:endParaRPr lang="en-IL"/>
          </a:p>
        </p:txBody>
      </p:sp>
      <p:pic>
        <p:nvPicPr>
          <p:cNvPr id="5122" name="Picture 2">
            <a:extLst>
              <a:ext uri="{FF2B5EF4-FFF2-40B4-BE49-F238E27FC236}">
                <a16:creationId xmlns:a16="http://schemas.microsoft.com/office/drawing/2014/main" id="{B51DCDDC-06BB-F9DA-797F-11AB9FF535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46" y="1583473"/>
            <a:ext cx="11618308" cy="4255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857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1BA256-BA54-8706-F2E9-143AF36F53BB}"/>
              </a:ext>
            </a:extLst>
          </p:cNvPr>
          <p:cNvSpPr>
            <a:spLocks noGrp="1"/>
          </p:cNvSpPr>
          <p:nvPr>
            <p:ph type="title"/>
          </p:nvPr>
        </p:nvSpPr>
        <p:spPr/>
        <p:txBody>
          <a:bodyPr/>
          <a:lstStyle/>
          <a:p>
            <a:endParaRPr lang="en-IL"/>
          </a:p>
        </p:txBody>
      </p:sp>
      <p:sp>
        <p:nvSpPr>
          <p:cNvPr id="5" name="Content Placeholder 4">
            <a:extLst>
              <a:ext uri="{FF2B5EF4-FFF2-40B4-BE49-F238E27FC236}">
                <a16:creationId xmlns:a16="http://schemas.microsoft.com/office/drawing/2014/main" id="{2286CFE8-8646-687D-AF05-3F54309E26DA}"/>
              </a:ext>
            </a:extLst>
          </p:cNvPr>
          <p:cNvSpPr>
            <a:spLocks noGrp="1"/>
          </p:cNvSpPr>
          <p:nvPr>
            <p:ph idx="1"/>
          </p:nvPr>
        </p:nvSpPr>
        <p:spPr/>
        <p:txBody>
          <a:bodyPr/>
          <a:lstStyle/>
          <a:p>
            <a:endParaRPr lang="en-IL"/>
          </a:p>
        </p:txBody>
      </p:sp>
      <p:pic>
        <p:nvPicPr>
          <p:cNvPr id="6146" name="Picture 2">
            <a:extLst>
              <a:ext uri="{FF2B5EF4-FFF2-40B4-BE49-F238E27FC236}">
                <a16:creationId xmlns:a16="http://schemas.microsoft.com/office/drawing/2014/main" id="{7A843F7B-1FF3-1BDC-490A-CBB8A124D0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484" y="-6693"/>
            <a:ext cx="10331116" cy="6892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890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A566-1E5E-7A89-AABA-A7EDE45FF0F9}"/>
              </a:ext>
            </a:extLst>
          </p:cNvPr>
          <p:cNvSpPr>
            <a:spLocks noGrp="1"/>
          </p:cNvSpPr>
          <p:nvPr>
            <p:ph type="title"/>
          </p:nvPr>
        </p:nvSpPr>
        <p:spPr/>
        <p:txBody>
          <a:bodyPr>
            <a:normAutofit fontScale="90000"/>
          </a:bodyPr>
          <a:lstStyle/>
          <a:p>
            <a:r>
              <a:rPr lang="en-IL" dirty="0"/>
              <a:t>What is </a:t>
            </a:r>
            <a:r>
              <a:rPr lang="en-US" dirty="0">
                <a:effectLst/>
              </a:rPr>
              <a:t>Attention deficit hyperactivity disorder (</a:t>
            </a:r>
            <a:r>
              <a:rPr lang="en-IL" dirty="0"/>
              <a:t>ADHD)? </a:t>
            </a:r>
          </a:p>
        </p:txBody>
      </p:sp>
      <p:sp>
        <p:nvSpPr>
          <p:cNvPr id="3" name="Content Placeholder 2">
            <a:extLst>
              <a:ext uri="{FF2B5EF4-FFF2-40B4-BE49-F238E27FC236}">
                <a16:creationId xmlns:a16="http://schemas.microsoft.com/office/drawing/2014/main" id="{BD4CB044-8C2C-3A72-7808-3FBA4CE87CBF}"/>
              </a:ext>
            </a:extLst>
          </p:cNvPr>
          <p:cNvSpPr>
            <a:spLocks noGrp="1"/>
          </p:cNvSpPr>
          <p:nvPr>
            <p:ph idx="1"/>
          </p:nvPr>
        </p:nvSpPr>
        <p:spPr/>
        <p:txBody>
          <a:bodyPr/>
          <a:lstStyle/>
          <a:p>
            <a:r>
              <a:rPr lang="en-US" sz="3600" dirty="0">
                <a:effectLst/>
              </a:rPr>
              <a:t>ADHD is a disorder characterized by impulsivity, hyperactivity, and difficulty paying attention. </a:t>
            </a:r>
          </a:p>
          <a:p>
            <a:endParaRPr lang="en-IL" dirty="0"/>
          </a:p>
        </p:txBody>
      </p:sp>
    </p:spTree>
    <p:extLst>
      <p:ext uri="{BB962C8B-B14F-4D97-AF65-F5344CB8AC3E}">
        <p14:creationId xmlns:p14="http://schemas.microsoft.com/office/powerpoint/2010/main" val="2295289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74962-4F91-E892-5308-1679588D76C7}"/>
              </a:ext>
            </a:extLst>
          </p:cNvPr>
          <p:cNvSpPr>
            <a:spLocks noGrp="1"/>
          </p:cNvSpPr>
          <p:nvPr>
            <p:ph type="title"/>
          </p:nvPr>
        </p:nvSpPr>
        <p:spPr/>
        <p:txBody>
          <a:bodyPr>
            <a:normAutofit/>
          </a:bodyPr>
          <a:lstStyle/>
          <a:p>
            <a:r>
              <a:rPr lang="en-US" b="1" dirty="0">
                <a:effectLst/>
              </a:rPr>
              <a:t>How is ADHD diagnosed?</a:t>
            </a:r>
            <a:endParaRPr lang="en-IL" dirty="0"/>
          </a:p>
        </p:txBody>
      </p:sp>
      <p:sp>
        <p:nvSpPr>
          <p:cNvPr id="3" name="Content Placeholder 2">
            <a:extLst>
              <a:ext uri="{FF2B5EF4-FFF2-40B4-BE49-F238E27FC236}">
                <a16:creationId xmlns:a16="http://schemas.microsoft.com/office/drawing/2014/main" id="{C162D9EA-A73C-9120-04DF-CA9BB9E2AD34}"/>
              </a:ext>
            </a:extLst>
          </p:cNvPr>
          <p:cNvSpPr>
            <a:spLocks noGrp="1"/>
          </p:cNvSpPr>
          <p:nvPr>
            <p:ph idx="1"/>
          </p:nvPr>
        </p:nvSpPr>
        <p:spPr/>
        <p:txBody>
          <a:bodyPr>
            <a:normAutofit/>
          </a:bodyPr>
          <a:lstStyle/>
          <a:p>
            <a:r>
              <a:rPr lang="en-US" sz="3200" dirty="0"/>
              <a:t>A licensed clinician interviews the parent or caregiver and/or patient to document the criteria for the disorder.</a:t>
            </a:r>
          </a:p>
          <a:p>
            <a:r>
              <a:rPr lang="en-US" sz="3200" dirty="0"/>
              <a:t>It cannot be diagnosed by rating scales alone, </a:t>
            </a:r>
          </a:p>
          <a:p>
            <a:r>
              <a:rPr lang="en-US" sz="3200" dirty="0"/>
              <a:t>neuropsychological tests, </a:t>
            </a:r>
          </a:p>
          <a:p>
            <a:r>
              <a:rPr lang="en-US" sz="3200" dirty="0"/>
              <a:t>Or neuroimaging.</a:t>
            </a:r>
          </a:p>
          <a:p>
            <a:endParaRPr lang="en-IL" dirty="0"/>
          </a:p>
        </p:txBody>
      </p:sp>
    </p:spTree>
    <p:extLst>
      <p:ext uri="{BB962C8B-B14F-4D97-AF65-F5344CB8AC3E}">
        <p14:creationId xmlns:p14="http://schemas.microsoft.com/office/powerpoint/2010/main" val="2404655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{55AF069B-5677-5845-B392-F5278BEBDF1D}tf10001063</Template>
  <TotalTime>409</TotalTime>
  <Words>2314</Words>
  <Application>Microsoft Macintosh PowerPoint</Application>
  <PresentationFormat>Widescreen</PresentationFormat>
  <Paragraphs>216</Paragraphs>
  <Slides>26</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Century Gothic</vt:lpstr>
      <vt:lpstr>Helvetica Neue</vt:lpstr>
      <vt:lpstr>Mesh</vt:lpstr>
      <vt:lpstr>Machine Learning for Precision Psychiatry : Opportunities and Challenge</vt:lpstr>
      <vt:lpstr>What is precision psychiatry? </vt:lpstr>
      <vt:lpstr>What is precision psychiatry? </vt:lpstr>
      <vt:lpstr>A fuzzy diagnostic problem</vt:lpstr>
      <vt:lpstr>What about Pathophysiology?</vt:lpstr>
      <vt:lpstr>Pathophysiology</vt:lpstr>
      <vt:lpstr>PowerPoint Presentation</vt:lpstr>
      <vt:lpstr>What is Attention deficit hyperactivity disorder (ADHD)? </vt:lpstr>
      <vt:lpstr>How is ADHD diagnosed?</vt:lpstr>
      <vt:lpstr>The main features of the diagnosis of ADHD </vt:lpstr>
      <vt:lpstr>Importantly</vt:lpstr>
      <vt:lpstr>What are the different common measures?</vt:lpstr>
      <vt:lpstr>Multiple weak markers</vt:lpstr>
      <vt:lpstr>Targets</vt:lpstr>
      <vt:lpstr>Early detection</vt:lpstr>
      <vt:lpstr>Early detection potential benefits </vt:lpstr>
      <vt:lpstr>What is sensitivity and specificity?</vt:lpstr>
      <vt:lpstr>Interventions and Treatments</vt:lpstr>
      <vt:lpstr>Examples of interventions </vt:lpstr>
      <vt:lpstr>Examples of Treatments</vt:lpstr>
      <vt:lpstr>ML and precision Psychiatry </vt:lpstr>
      <vt:lpstr>Challenges </vt:lpstr>
      <vt:lpstr>Research domain criteria matrix - Constructs</vt:lpstr>
      <vt:lpstr>Research domain criteria matrix - Units of Analysis </vt:lpstr>
      <vt:lpstr>Data Availability, Management and Quality</vt:lpstr>
      <vt:lpstr>Translational psychiatric predictive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Precision Psychiatry : Opportunities and Challenge</dc:title>
  <dc:creator>Soreq, Eyal</dc:creator>
  <cp:lastModifiedBy>Soreq, Eyal</cp:lastModifiedBy>
  <cp:revision>2</cp:revision>
  <dcterms:created xsi:type="dcterms:W3CDTF">2022-07-03T17:22:59Z</dcterms:created>
  <dcterms:modified xsi:type="dcterms:W3CDTF">2022-07-04T00:12:50Z</dcterms:modified>
</cp:coreProperties>
</file>