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397" r:id="rId3"/>
    <p:sldId id="258" r:id="rId4"/>
    <p:sldId id="338" r:id="rId5"/>
    <p:sldId id="339" r:id="rId6"/>
    <p:sldId id="340" r:id="rId7"/>
    <p:sldId id="294" r:id="rId8"/>
    <p:sldId id="341" r:id="rId9"/>
    <p:sldId id="435" r:id="rId10"/>
    <p:sldId id="343" r:id="rId11"/>
    <p:sldId id="344" r:id="rId12"/>
    <p:sldId id="345" r:id="rId13"/>
    <p:sldId id="346" r:id="rId14"/>
    <p:sldId id="347" r:id="rId15"/>
    <p:sldId id="348" r:id="rId16"/>
    <p:sldId id="442" r:id="rId17"/>
    <p:sldId id="349" r:id="rId18"/>
    <p:sldId id="350" r:id="rId19"/>
    <p:sldId id="351" r:id="rId20"/>
    <p:sldId id="436" r:id="rId21"/>
    <p:sldId id="405" r:id="rId22"/>
    <p:sldId id="353" r:id="rId23"/>
    <p:sldId id="354" r:id="rId24"/>
    <p:sldId id="443" r:id="rId25"/>
    <p:sldId id="356" r:id="rId26"/>
    <p:sldId id="357" r:id="rId27"/>
    <p:sldId id="358" r:id="rId28"/>
    <p:sldId id="359" r:id="rId29"/>
    <p:sldId id="407" r:id="rId30"/>
    <p:sldId id="411" r:id="rId31"/>
    <p:sldId id="412" r:id="rId32"/>
    <p:sldId id="360" r:id="rId33"/>
    <p:sldId id="361" r:id="rId34"/>
    <p:sldId id="444" r:id="rId35"/>
    <p:sldId id="355" r:id="rId36"/>
    <p:sldId id="437" r:id="rId37"/>
    <p:sldId id="367" r:id="rId38"/>
    <p:sldId id="363" r:id="rId39"/>
    <p:sldId id="364" r:id="rId40"/>
    <p:sldId id="365" r:id="rId41"/>
    <p:sldId id="438" r:id="rId42"/>
    <p:sldId id="370" r:id="rId43"/>
    <p:sldId id="450" r:id="rId44"/>
    <p:sldId id="371" r:id="rId45"/>
    <p:sldId id="380" r:id="rId46"/>
    <p:sldId id="372" r:id="rId47"/>
    <p:sldId id="374" r:id="rId48"/>
    <p:sldId id="375" r:id="rId49"/>
    <p:sldId id="427" r:id="rId50"/>
    <p:sldId id="428" r:id="rId51"/>
    <p:sldId id="429" r:id="rId52"/>
    <p:sldId id="445" r:id="rId53"/>
    <p:sldId id="446" r:id="rId54"/>
    <p:sldId id="447" r:id="rId55"/>
    <p:sldId id="448" r:id="rId56"/>
    <p:sldId id="376" r:id="rId57"/>
    <p:sldId id="377" r:id="rId58"/>
    <p:sldId id="378" r:id="rId59"/>
    <p:sldId id="379" r:id="rId60"/>
    <p:sldId id="381" r:id="rId61"/>
    <p:sldId id="382" r:id="rId62"/>
    <p:sldId id="383" r:id="rId63"/>
    <p:sldId id="384" r:id="rId64"/>
    <p:sldId id="385" r:id="rId65"/>
    <p:sldId id="430" r:id="rId66"/>
    <p:sldId id="431" r:id="rId67"/>
    <p:sldId id="432" r:id="rId68"/>
    <p:sldId id="439" r:id="rId69"/>
    <p:sldId id="366" r:id="rId70"/>
    <p:sldId id="388" r:id="rId71"/>
    <p:sldId id="440" r:id="rId72"/>
    <p:sldId id="390" r:id="rId73"/>
    <p:sldId id="391" r:id="rId74"/>
    <p:sldId id="392" r:id="rId75"/>
    <p:sldId id="451" r:id="rId76"/>
    <p:sldId id="413" r:id="rId77"/>
    <p:sldId id="414" r:id="rId78"/>
    <p:sldId id="415" r:id="rId79"/>
    <p:sldId id="416" r:id="rId80"/>
    <p:sldId id="417" r:id="rId81"/>
    <p:sldId id="452" r:id="rId82"/>
    <p:sldId id="393" r:id="rId83"/>
    <p:sldId id="434" r:id="rId84"/>
    <p:sldId id="433" r:id="rId85"/>
    <p:sldId id="449" r:id="rId8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35" autoAdjust="0"/>
    <p:restoredTop sz="93777" autoAdjust="0"/>
  </p:normalViewPr>
  <p:slideViewPr>
    <p:cSldViewPr snapToGrid="0">
      <p:cViewPr>
        <p:scale>
          <a:sx n="83" d="100"/>
          <a:sy n="83" d="100"/>
        </p:scale>
        <p:origin x="-79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12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D6A9502-3DD6-490F-AE99-A68A1C6030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09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5D33F7B-8EE6-41AA-9B4C-47C75CB3E7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147D9-E0B1-49DE-8A41-5C8218B62AE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8C112-0023-40BE-A2BA-E25F742B93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1255E-CC6C-4E3C-B50D-C1E9119B610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F7718-38C9-40AA-A34B-F19F7CFF714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EACA9-E8C4-4DD5-B92E-BD14102E66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F7CCB-A472-44CA-9224-9F9E33A84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80833-EE7D-4443-B721-582C5F677F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6B0B7-B568-4708-9CD0-CD3E26AECC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64894-7411-4D2C-B1A6-5559FD67663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FC207-A76D-4269-9C70-2527F935F11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5071-DCFA-4278-A2DB-A1EC8E6A0A0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8A9EE-3A9C-4F6E-AF31-1F1CD9B2810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B378D-5375-4F9A-BF27-049FCF9B390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69B9B-F95B-4310-A2F6-D630BE711AF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5790-964C-4693-8B3F-CDEB80595C2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E6AE7-385E-4242-B7D4-84753612D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46B43-FF82-4898-8288-751EF2B5146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FB72A-7BBE-4DAC-8228-3487FE5191B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68FA-035A-42A4-B15A-0AED6520641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11A15-78EA-4B69-B65B-C6D68320B67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E6CCE-DBAA-40CB-93C0-ADE7CCE9CAD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501F6-03BD-4B85-9887-E224C0A84E6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373C6-1061-44EB-BD48-B6ED29713DB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B070-7314-45B4-8479-FCCCA6C61F7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ADCBF-5B5A-42E0-AE58-6FFE5F1DB69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ADCBF-5B5A-42E0-AE58-6FFE5F1DB69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B8F14-3E27-4994-AF14-E277A70CEF3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B76B0-6DE7-4559-BC71-97990BCC7319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6EDE6-FA43-4DC5-BEF0-81DD356E99BF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0D469-F566-41FB-99F6-DB57CFE5F22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83F76-6A1A-42CC-9C9B-014DE7ACD3CA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7FF37-B260-4853-B327-2D17053BFED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72778-FCAC-4C5D-86D0-E18A5CF34D5A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F8176-BB11-41B2-8A4E-E2E67BD8CB2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89795-4E9B-453C-A278-11B7EAAE50F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0298A-92AC-4AD7-947E-CA822B0106A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C13B5-C52D-4208-835A-48FC2A085BD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48693-1D20-4FAA-8263-C74208C95178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645A0-960F-42E8-8EB8-21EA63AD6FC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2AB0B-95F8-4DB4-906D-45A31B712D1D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9C203-9D09-4C9A-9A7E-6BD758A47D9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F29A-0DB8-4F4D-B95D-BC39504A4F1B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3D289-7A02-42A2-9F69-E6759022E76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0C882-A1CD-4486-86EC-AC5820ACEF8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D620C-FBFD-4A99-96BD-229688C44BAF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89270-4AE4-430C-A44A-3325DB11580F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B49A-7C11-4262-81D1-98F55D3C44E4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5DE8-11E9-47A8-B4D7-FEF74A405D27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BE0E5-21BD-48A7-86E5-8F3831896B35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36AEE-8054-49E8-A847-640D30A620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F3571-8354-4788-BF3B-3E03DD23DB89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0230F-867B-478A-A835-D9FA1C55C60E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IPv4 “encapsulando” o IPv6.</a:t>
            </a:r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7552F-A041-45E4-9D54-FBBB91714DDA}" type="slidenum">
              <a:rPr lang="en-US" smtClean="0"/>
              <a:pPr/>
              <a:t>84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1EAB7-10E1-42EA-B2C2-CAEB464A94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5E9D8-49D6-47DF-AD18-8970C6A00D1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11434060-222D-411C-A25E-54375F982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723A828B-8536-4AC5-BDCF-A27148F8A3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4D099434-EDDF-44E5-8F02-C1DADAD992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D83FD186-45CF-4971-B62D-C44BD35850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9C80CD80-8F18-4E16-BCD4-A1AFBFC33F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A493228B-38AF-4D91-A3D7-7BDD19807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5274A37C-EE8F-4987-9EFE-3337B73C46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455115F8-99C4-486F-8F4D-1877BB4F72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6E18FAB5-3A02-437B-B66F-127A12D006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2755C628-E7BA-4DC4-A67A-7E9B8C2B0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7EC2F9D5-A86B-4E1E-9B6B-7168A7D142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00E8F375-0701-44F8-A62F-1047392AF7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D07D86D8-9B8B-43D8-9351-C85A5CAB9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62D80BAD-A404-4679-994F-C75CFBEEEE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76875" y="6411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pt-BR"/>
              <a:t>4a-</a:t>
            </a:r>
            <a:fld id="{38219240-7184-46E6-B879-DDB785931A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4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7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1.wmf"/><Relationship Id="rId9" Type="http://schemas.openxmlformats.org/officeDocument/2006/relationships/image" Target="../media/image45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945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A6B1328-47A2-4708-B093-EEA9E75BCD29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6962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u="sng" dirty="0" smtClean="0">
                <a:solidFill>
                  <a:srgbClr val="FF0000"/>
                </a:solidFill>
              </a:rPr>
              <a:t>Objetivos do capítulo:</a:t>
            </a:r>
            <a:r>
              <a:rPr lang="pt-BR" sz="3200" dirty="0" smtClean="0"/>
              <a:t> </a:t>
            </a:r>
          </a:p>
          <a:p>
            <a:r>
              <a:rPr lang="pt-BR" sz="2400" dirty="0" smtClean="0"/>
              <a:t>entender os princípios por trás dos serviços da camada de rede:</a:t>
            </a:r>
          </a:p>
          <a:p>
            <a:pPr lvl="1"/>
            <a:r>
              <a:rPr lang="pt-BR" sz="2000" dirty="0" smtClean="0"/>
              <a:t>modelos de serviço da camada de rede</a:t>
            </a:r>
          </a:p>
          <a:p>
            <a:pPr lvl="1"/>
            <a:r>
              <a:rPr lang="pt-BR" sz="2000" dirty="0" smtClean="0"/>
              <a:t>repasse </a:t>
            </a:r>
            <a:r>
              <a:rPr lang="pt-BR" sz="2000" i="1" dirty="0" smtClean="0"/>
              <a:t>versus </a:t>
            </a:r>
            <a:r>
              <a:rPr lang="pt-BR" sz="2000" dirty="0" err="1" smtClean="0"/>
              <a:t>roteamento</a:t>
            </a:r>
            <a:endParaRPr lang="pt-BR" sz="2000" dirty="0" smtClean="0"/>
          </a:p>
          <a:p>
            <a:pPr lvl="1"/>
            <a:r>
              <a:rPr lang="pt-BR" sz="2000" dirty="0" smtClean="0"/>
              <a:t>como funciona um roteador</a:t>
            </a: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roteamento (seleção de caminho)</a:t>
            </a: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lidando com escala</a:t>
            </a: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tópicos avançados: IPv6, mobilidade</a:t>
            </a:r>
          </a:p>
          <a:p>
            <a:r>
              <a:rPr lang="pt-BR" sz="2400" dirty="0" smtClean="0"/>
              <a:t>instanciação, implementação na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orientados e não orientados para conexão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rede </a:t>
            </a:r>
            <a:r>
              <a:rPr lang="pt-BR" dirty="0" err="1" smtClean="0">
                <a:solidFill>
                  <a:schemeClr val="accent6"/>
                </a:solidFill>
              </a:rPr>
              <a:t>datagrama</a:t>
            </a:r>
            <a:r>
              <a:rPr lang="pt-BR" dirty="0" smtClean="0">
                <a:solidFill>
                  <a:schemeClr val="accent6"/>
                </a:solidFill>
              </a:rPr>
              <a:t> </a:t>
            </a:r>
            <a:r>
              <a:rPr lang="pt-BR" dirty="0" smtClean="0"/>
              <a:t>provê um serviço de camada de rede </a:t>
            </a:r>
            <a:r>
              <a:rPr lang="pt-BR" dirty="0" smtClean="0">
                <a:solidFill>
                  <a:schemeClr val="accent6"/>
                </a:solidFill>
              </a:rPr>
              <a:t>sem conexões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rede </a:t>
            </a:r>
            <a:r>
              <a:rPr lang="pt-BR" dirty="0" smtClean="0">
                <a:solidFill>
                  <a:schemeClr val="accent6"/>
                </a:solidFill>
              </a:rPr>
              <a:t>circuito virtual </a:t>
            </a:r>
            <a:r>
              <a:rPr lang="pt-BR" dirty="0" smtClean="0"/>
              <a:t>provê um serviço de camada de rede </a:t>
            </a:r>
            <a:r>
              <a:rPr lang="pt-BR" dirty="0" smtClean="0">
                <a:solidFill>
                  <a:schemeClr val="accent6"/>
                </a:solidFill>
              </a:rPr>
              <a:t>orientado para conexões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análogos aos serviços da camada de transporte (TCP/UDP), mas: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Serviço: </a:t>
            </a:r>
            <a:r>
              <a:rPr lang="pt-BR" i="1" dirty="0" smtClean="0"/>
              <a:t>host</a:t>
            </a:r>
            <a:r>
              <a:rPr lang="pt-BR" dirty="0" smtClean="0"/>
              <a:t>-a-</a:t>
            </a:r>
            <a:r>
              <a:rPr lang="pt-BR" i="1" dirty="0" smtClean="0"/>
              <a:t>host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Sem escolha: </a:t>
            </a:r>
            <a:r>
              <a:rPr lang="pt-BR" dirty="0" smtClean="0"/>
              <a:t>rede provê ou um ou o outro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Implementação: </a:t>
            </a:r>
            <a:r>
              <a:rPr lang="pt-BR" dirty="0" smtClean="0"/>
              <a:t>no núcleo da rede</a:t>
            </a:r>
          </a:p>
        </p:txBody>
      </p:sp>
      <p:sp>
        <p:nvSpPr>
          <p:cNvPr id="2765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76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F8A10C5-05C9-4D99-AF04-0C1A0DD39D97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8675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7B5F4780-AAF4-4B85-8BD8-87BA3851838B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33375"/>
            <a:ext cx="7772400" cy="1143000"/>
          </a:xfrm>
        </p:spPr>
        <p:txBody>
          <a:bodyPr/>
          <a:lstStyle/>
          <a:p>
            <a:r>
              <a:rPr lang="pt-BR" smtClean="0"/>
              <a:t>Redes de circuitos virtuais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394075"/>
            <a:ext cx="8177213" cy="2257425"/>
          </a:xfrm>
        </p:spPr>
        <p:txBody>
          <a:bodyPr/>
          <a:lstStyle/>
          <a:p>
            <a:r>
              <a:rPr lang="pt-BR" sz="2000" dirty="0" smtClean="0"/>
              <a:t>estabelecimento de cada chamada </a:t>
            </a:r>
            <a:r>
              <a:rPr lang="pt-BR" sz="2000" i="1" dirty="0" smtClean="0"/>
              <a:t>antes </a:t>
            </a:r>
            <a:r>
              <a:rPr lang="pt-BR" sz="2000" dirty="0" smtClean="0"/>
              <a:t>do envio dos dados</a:t>
            </a:r>
          </a:p>
          <a:p>
            <a:r>
              <a:rPr lang="pt-BR" sz="2000" dirty="0" smtClean="0"/>
              <a:t>cada pacote tem </a:t>
            </a:r>
            <a:r>
              <a:rPr lang="pt-BR" sz="2000" dirty="0" err="1" smtClean="0"/>
              <a:t>ident</a:t>
            </a:r>
            <a:r>
              <a:rPr lang="pt-BR" sz="2000" dirty="0" smtClean="0"/>
              <a:t>. de CV (e não endereços origem/</a:t>
            </a:r>
            <a:r>
              <a:rPr lang="pt-BR" sz="2000" dirty="0" err="1" smtClean="0"/>
              <a:t>dest</a:t>
            </a:r>
            <a:r>
              <a:rPr lang="pt-BR" sz="2000" dirty="0" smtClean="0"/>
              <a:t>)</a:t>
            </a:r>
          </a:p>
          <a:p>
            <a:r>
              <a:rPr lang="pt-BR" sz="2000" i="1" dirty="0" smtClean="0"/>
              <a:t>cada </a:t>
            </a:r>
            <a:r>
              <a:rPr lang="pt-BR" sz="2000" dirty="0" smtClean="0"/>
              <a:t>roteador no caminho da-origem-ao-destino mantém “estado” para cada conexão que o atravessa</a:t>
            </a:r>
          </a:p>
          <a:p>
            <a:r>
              <a:rPr lang="pt-BR" sz="2000" dirty="0" smtClean="0"/>
              <a:t>recursos de enlace, roteador (banda, </a:t>
            </a:r>
            <a:r>
              <a:rPr lang="pt-BR" sz="2000" i="1" dirty="0" smtClean="0"/>
              <a:t>buffers</a:t>
            </a:r>
            <a:r>
              <a:rPr lang="pt-BR" sz="2000" dirty="0" smtClean="0"/>
              <a:t>) podem ser </a:t>
            </a:r>
            <a:r>
              <a:rPr lang="pt-BR" sz="2000" i="1" dirty="0" smtClean="0"/>
              <a:t>alocados </a:t>
            </a:r>
            <a:r>
              <a:rPr lang="pt-BR" sz="2000" dirty="0" smtClean="0"/>
              <a:t>ao CV (recursos dedicados = serviço previsível)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8267700" cy="18288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/>
              <a:t>“caminho da-origem-ao-destino se comporta como um circuito telefônico”</a:t>
            </a:r>
          </a:p>
          <a:p>
            <a:pPr lvl="1"/>
            <a:r>
              <a:rPr lang="pt-BR" sz="2000" smtClean="0"/>
              <a:t>em termos de desempenho</a:t>
            </a:r>
          </a:p>
          <a:p>
            <a:pPr lvl="1"/>
            <a:r>
              <a:rPr lang="pt-BR" sz="2000" smtClean="0"/>
              <a:t>em ações da rede ao longo do caminho da-origem-ao-destino</a:t>
            </a:r>
          </a:p>
          <a:p>
            <a:endParaRPr lang="pt-BR" sz="2400" smtClean="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66750" y="1457325"/>
            <a:ext cx="8153400" cy="17113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96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7284295A-81C2-4B38-8E83-AA86A0E3ABD1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Implementação de CV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7325"/>
            <a:ext cx="7961313" cy="4648200"/>
          </a:xfrm>
        </p:spPr>
        <p:txBody>
          <a:bodyPr/>
          <a:lstStyle/>
          <a:p>
            <a:pPr marL="533400" indent="-533400"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Um CV consiste de:</a:t>
            </a:r>
          </a:p>
          <a:p>
            <a:pPr marL="914400" lvl="1" indent="-457200">
              <a:buFont typeface="ZapfDingbats" pitchFamily="82" charset="0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caminho </a:t>
            </a:r>
            <a:r>
              <a:rPr lang="pt-BR" sz="2000" dirty="0" smtClean="0"/>
              <a:t>da origem para o destino</a:t>
            </a:r>
          </a:p>
          <a:p>
            <a:pPr marL="914400" lvl="1" indent="-457200">
              <a:buFont typeface="ZapfDingbats" pitchFamily="82" charset="0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números (identificadores) de CV</a:t>
            </a:r>
            <a:r>
              <a:rPr lang="pt-BR" sz="2000" dirty="0" smtClean="0"/>
              <a:t>, um número para cada enlace ao longo do caminho</a:t>
            </a:r>
          </a:p>
          <a:p>
            <a:pPr marL="914400" lvl="1" indent="-457200">
              <a:buFont typeface="ZapfDingbats" pitchFamily="82" charset="0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entradas nas tabelas de repasse </a:t>
            </a:r>
            <a:r>
              <a:rPr lang="pt-BR" sz="2000" dirty="0" smtClean="0"/>
              <a:t>dos roteadores ao longo do caminho</a:t>
            </a:r>
          </a:p>
          <a:p>
            <a:pPr marL="533400" indent="-533400"/>
            <a:r>
              <a:rPr lang="pt-BR" sz="2400" dirty="0" smtClean="0"/>
              <a:t>pacote que pertence a um CV carrega o número do CV (ao invés do endereço de destino)</a:t>
            </a:r>
          </a:p>
          <a:p>
            <a:pPr marL="533400" indent="-533400"/>
            <a:r>
              <a:rPr lang="pt-BR" sz="2400" dirty="0" smtClean="0"/>
              <a:t>Número do CV deve ser trocado a cada enlace</a:t>
            </a:r>
          </a:p>
          <a:p>
            <a:pPr marL="914400" lvl="1" indent="-457200"/>
            <a:r>
              <a:rPr lang="pt-BR" sz="2000" dirty="0" smtClean="0"/>
              <a:t>Novo número do CV vem da tabela de repasse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5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BCEEF1A-47EF-41F1-923B-1E0D7150008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0"/>
            <a:ext cx="7772400" cy="1143000"/>
          </a:xfrm>
        </p:spPr>
        <p:txBody>
          <a:bodyPr/>
          <a:lstStyle/>
          <a:p>
            <a:r>
              <a:rPr lang="pt-BR" smtClean="0"/>
              <a:t>Tabela de repasse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70400" y="866775"/>
            <a:ext cx="4457700" cy="2420938"/>
            <a:chOff x="235" y="1147"/>
            <a:chExt cx="2808" cy="1525"/>
          </a:xfrm>
        </p:grpSpPr>
        <p:sp>
          <p:nvSpPr>
            <p:cNvPr id="2065" name="Freeform 4"/>
            <p:cNvSpPr>
              <a:spLocks/>
            </p:cNvSpPr>
            <p:nvPr/>
          </p:nvSpPr>
          <p:spPr bwMode="auto">
            <a:xfrm>
              <a:off x="879" y="152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66" name="Group 5"/>
            <p:cNvGrpSpPr>
              <a:grpSpLocks/>
            </p:cNvGrpSpPr>
            <p:nvPr/>
          </p:nvGrpSpPr>
          <p:grpSpPr bwMode="auto">
            <a:xfrm>
              <a:off x="1141" y="1750"/>
              <a:ext cx="316" cy="147"/>
              <a:chOff x="3600" y="219"/>
              <a:chExt cx="360" cy="175"/>
            </a:xfrm>
          </p:grpSpPr>
          <p:sp>
            <p:nvSpPr>
              <p:cNvPr id="2130" name="Oval 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1" name="Line 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2" name="Line 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3" name="Rectangle 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134" name="Oval 1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35" name="Group 1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1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2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36" name="Group 1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8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9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67" name="Group 19"/>
            <p:cNvGrpSpPr>
              <a:grpSpLocks/>
            </p:cNvGrpSpPr>
            <p:nvPr/>
          </p:nvGrpSpPr>
          <p:grpSpPr bwMode="auto">
            <a:xfrm>
              <a:off x="1128" y="2135"/>
              <a:ext cx="316" cy="147"/>
              <a:chOff x="3600" y="219"/>
              <a:chExt cx="360" cy="175"/>
            </a:xfrm>
          </p:grpSpPr>
          <p:sp>
            <p:nvSpPr>
              <p:cNvPr id="2117" name="Oval 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18" name="Line 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19" name="Line 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0" name="Rectangle 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121" name="Oval 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22" name="Group 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2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8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9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23" name="Group 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2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5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6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68" name="Group 33"/>
            <p:cNvGrpSpPr>
              <a:grpSpLocks/>
            </p:cNvGrpSpPr>
            <p:nvPr/>
          </p:nvGrpSpPr>
          <p:grpSpPr bwMode="auto">
            <a:xfrm>
              <a:off x="1966" y="1761"/>
              <a:ext cx="316" cy="147"/>
              <a:chOff x="3600" y="219"/>
              <a:chExt cx="360" cy="175"/>
            </a:xfrm>
          </p:grpSpPr>
          <p:sp>
            <p:nvSpPr>
              <p:cNvPr id="2104" name="Oval 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5" name="Line 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6" name="Line 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7" name="Rectangle 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108" name="Oval 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09" name="Group 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1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5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6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10" name="Group 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1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2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3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69" name="Group 47"/>
            <p:cNvGrpSpPr>
              <a:grpSpLocks/>
            </p:cNvGrpSpPr>
            <p:nvPr/>
          </p:nvGrpSpPr>
          <p:grpSpPr bwMode="auto">
            <a:xfrm>
              <a:off x="1920" y="2115"/>
              <a:ext cx="316" cy="147"/>
              <a:chOff x="3600" y="219"/>
              <a:chExt cx="360" cy="175"/>
            </a:xfrm>
          </p:grpSpPr>
          <p:sp>
            <p:nvSpPr>
              <p:cNvPr id="2091" name="Oval 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92" name="Line 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93" name="Line 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94" name="Rectangle 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095" name="Oval 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096" name="Group 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2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3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097" name="Group 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9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9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0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070" name="Line 61"/>
            <p:cNvSpPr>
              <a:spLocks noChangeShapeType="1"/>
            </p:cNvSpPr>
            <p:nvPr/>
          </p:nvSpPr>
          <p:spPr bwMode="auto">
            <a:xfrm>
              <a:off x="1282" y="1906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1" name="Line 62"/>
            <p:cNvSpPr>
              <a:spLocks noChangeShapeType="1"/>
            </p:cNvSpPr>
            <p:nvPr/>
          </p:nvSpPr>
          <p:spPr bwMode="auto">
            <a:xfrm>
              <a:off x="1468" y="182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2" name="Line 63"/>
            <p:cNvSpPr>
              <a:spLocks noChangeShapeType="1"/>
            </p:cNvSpPr>
            <p:nvPr/>
          </p:nvSpPr>
          <p:spPr bwMode="auto">
            <a:xfrm>
              <a:off x="1428" y="2223"/>
              <a:ext cx="5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3" name="Line 64"/>
            <p:cNvSpPr>
              <a:spLocks noChangeShapeType="1"/>
            </p:cNvSpPr>
            <p:nvPr/>
          </p:nvSpPr>
          <p:spPr bwMode="auto">
            <a:xfrm>
              <a:off x="2109" y="189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4" name="Line 65"/>
            <p:cNvSpPr>
              <a:spLocks noChangeShapeType="1"/>
            </p:cNvSpPr>
            <p:nvPr/>
          </p:nvSpPr>
          <p:spPr bwMode="auto">
            <a:xfrm>
              <a:off x="779" y="183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5" name="Line 66"/>
            <p:cNvSpPr>
              <a:spLocks noChangeShapeType="1"/>
            </p:cNvSpPr>
            <p:nvPr/>
          </p:nvSpPr>
          <p:spPr bwMode="auto">
            <a:xfrm>
              <a:off x="2272" y="1833"/>
              <a:ext cx="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6" name="Line 67"/>
            <p:cNvSpPr>
              <a:spLocks noChangeShapeType="1"/>
            </p:cNvSpPr>
            <p:nvPr/>
          </p:nvSpPr>
          <p:spPr bwMode="auto">
            <a:xfrm>
              <a:off x="2239" y="2223"/>
              <a:ext cx="23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>
              <a:off x="998" y="2231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aphicFrame>
          <p:nvGraphicFramePr>
            <p:cNvPr id="2050" name="Object 69"/>
            <p:cNvGraphicFramePr>
              <a:graphicFrameLocks noChangeAspect="1"/>
            </p:cNvGraphicFramePr>
            <p:nvPr/>
          </p:nvGraphicFramePr>
          <p:xfrm>
            <a:off x="487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70"/>
            <p:cNvGraphicFramePr>
              <a:graphicFrameLocks noChangeAspect="1"/>
            </p:cNvGraphicFramePr>
            <p:nvPr/>
          </p:nvGraphicFramePr>
          <p:xfrm>
            <a:off x="2710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Line 71"/>
            <p:cNvSpPr>
              <a:spLocks noChangeShapeType="1"/>
            </p:cNvSpPr>
            <p:nvPr/>
          </p:nvSpPr>
          <p:spPr bwMode="auto">
            <a:xfrm>
              <a:off x="836" y="1777"/>
              <a:ext cx="25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9" name="Line 72"/>
            <p:cNvSpPr>
              <a:spLocks noChangeShapeType="1"/>
            </p:cNvSpPr>
            <p:nvPr/>
          </p:nvSpPr>
          <p:spPr bwMode="auto">
            <a:xfrm>
              <a:off x="2288" y="1784"/>
              <a:ext cx="42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0" name="Line 73"/>
            <p:cNvSpPr>
              <a:spLocks noChangeShapeType="1"/>
            </p:cNvSpPr>
            <p:nvPr/>
          </p:nvSpPr>
          <p:spPr bwMode="auto">
            <a:xfrm>
              <a:off x="1508" y="1776"/>
              <a:ext cx="42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1" name="Text Box 74"/>
            <p:cNvSpPr txBox="1">
              <a:spLocks noChangeArrowheads="1"/>
            </p:cNvSpPr>
            <p:nvPr/>
          </p:nvSpPr>
          <p:spPr bwMode="auto">
            <a:xfrm>
              <a:off x="890" y="1609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082" name="Text Box 75"/>
            <p:cNvSpPr txBox="1">
              <a:spLocks noChangeArrowheads="1"/>
            </p:cNvSpPr>
            <p:nvPr/>
          </p:nvSpPr>
          <p:spPr bwMode="auto">
            <a:xfrm>
              <a:off x="1621" y="1561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083" name="Text Box 76"/>
            <p:cNvSpPr txBox="1">
              <a:spLocks noChangeArrowheads="1"/>
            </p:cNvSpPr>
            <p:nvPr/>
          </p:nvSpPr>
          <p:spPr bwMode="auto">
            <a:xfrm>
              <a:off x="2351" y="1585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2084" name="Text Box 77"/>
            <p:cNvSpPr txBox="1">
              <a:spLocks noChangeArrowheads="1"/>
            </p:cNvSpPr>
            <p:nvPr/>
          </p:nvSpPr>
          <p:spPr bwMode="auto">
            <a:xfrm>
              <a:off x="996" y="1805"/>
              <a:ext cx="1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1</a:t>
              </a:r>
            </a:p>
          </p:txBody>
        </p:sp>
        <p:sp>
          <p:nvSpPr>
            <p:cNvPr id="2085" name="Text Box 78"/>
            <p:cNvSpPr txBox="1">
              <a:spLocks noChangeArrowheads="1"/>
            </p:cNvSpPr>
            <p:nvPr/>
          </p:nvSpPr>
          <p:spPr bwMode="auto">
            <a:xfrm>
              <a:off x="1240" y="187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</a:t>
              </a:r>
            </a:p>
          </p:txBody>
        </p:sp>
        <p:sp>
          <p:nvSpPr>
            <p:cNvPr id="2086" name="Text Box 79"/>
            <p:cNvSpPr txBox="1">
              <a:spLocks noChangeArrowheads="1"/>
            </p:cNvSpPr>
            <p:nvPr/>
          </p:nvSpPr>
          <p:spPr bwMode="auto">
            <a:xfrm>
              <a:off x="1435" y="17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3</a:t>
              </a:r>
            </a:p>
          </p:txBody>
        </p:sp>
        <p:sp>
          <p:nvSpPr>
            <p:cNvPr id="2087" name="Text Box 80"/>
            <p:cNvSpPr txBox="1">
              <a:spLocks noChangeArrowheads="1"/>
            </p:cNvSpPr>
            <p:nvPr/>
          </p:nvSpPr>
          <p:spPr bwMode="auto">
            <a:xfrm>
              <a:off x="478" y="1147"/>
              <a:ext cx="10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FF0000"/>
                  </a:solidFill>
                </a:rPr>
                <a:t>Número do CV</a:t>
              </a:r>
            </a:p>
          </p:txBody>
        </p:sp>
        <p:sp>
          <p:nvSpPr>
            <p:cNvPr id="2088" name="Line 81"/>
            <p:cNvSpPr>
              <a:spLocks noChangeShapeType="1"/>
            </p:cNvSpPr>
            <p:nvPr/>
          </p:nvSpPr>
          <p:spPr bwMode="auto">
            <a:xfrm>
              <a:off x="794" y="1356"/>
              <a:ext cx="147" cy="2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9" name="Text Box 82"/>
            <p:cNvSpPr txBox="1">
              <a:spLocks noChangeArrowheads="1"/>
            </p:cNvSpPr>
            <p:nvPr/>
          </p:nvSpPr>
          <p:spPr bwMode="auto">
            <a:xfrm>
              <a:off x="235" y="2268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número da</a:t>
              </a:r>
            </a:p>
            <a:p>
              <a:r>
                <a:rPr lang="pt-BR"/>
                <a:t>interface</a:t>
              </a:r>
            </a:p>
          </p:txBody>
        </p:sp>
        <p:sp>
          <p:nvSpPr>
            <p:cNvPr id="2090" name="Line 83"/>
            <p:cNvSpPr>
              <a:spLocks noChangeShapeType="1"/>
            </p:cNvSpPr>
            <p:nvPr/>
          </p:nvSpPr>
          <p:spPr bwMode="auto">
            <a:xfrm flipV="1">
              <a:off x="738" y="1996"/>
              <a:ext cx="292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056" name="Line 85"/>
          <p:cNvSpPr>
            <a:spLocks noChangeShapeType="1"/>
          </p:cNvSpPr>
          <p:nvPr/>
        </p:nvSpPr>
        <p:spPr bwMode="auto">
          <a:xfrm>
            <a:off x="336550" y="3668713"/>
            <a:ext cx="8408988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57" name="Text Box 86"/>
          <p:cNvSpPr txBox="1">
            <a:spLocks noChangeArrowheads="1"/>
          </p:cNvSpPr>
          <p:nvPr/>
        </p:nvSpPr>
        <p:spPr bwMode="auto">
          <a:xfrm>
            <a:off x="303213" y="3302000"/>
            <a:ext cx="845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Interface de entrada  # CV de entrada   Interface de saída   # CV de saída</a:t>
            </a:r>
          </a:p>
        </p:txBody>
      </p:sp>
      <p:sp>
        <p:nvSpPr>
          <p:cNvPr id="2058" name="Line 87"/>
          <p:cNvSpPr>
            <a:spLocks noChangeShapeType="1"/>
          </p:cNvSpPr>
          <p:nvPr/>
        </p:nvSpPr>
        <p:spPr bwMode="auto">
          <a:xfrm>
            <a:off x="2743200" y="3346450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59" name="Line 88"/>
          <p:cNvSpPr>
            <a:spLocks noChangeShapeType="1"/>
          </p:cNvSpPr>
          <p:nvPr/>
        </p:nvSpPr>
        <p:spPr bwMode="auto">
          <a:xfrm>
            <a:off x="4648200" y="3384550"/>
            <a:ext cx="0" cy="21129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60" name="Line 89"/>
          <p:cNvSpPr>
            <a:spLocks noChangeShapeType="1"/>
          </p:cNvSpPr>
          <p:nvPr/>
        </p:nvSpPr>
        <p:spPr bwMode="auto">
          <a:xfrm>
            <a:off x="6954838" y="3346450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61" name="Text Box 90"/>
          <p:cNvSpPr txBox="1">
            <a:spLocks noChangeArrowheads="1"/>
          </p:cNvSpPr>
          <p:nvPr/>
        </p:nvSpPr>
        <p:spPr bwMode="auto">
          <a:xfrm>
            <a:off x="1323975" y="3830638"/>
            <a:ext cx="67516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pt-BR"/>
              <a:t>1                           12                               3                          22</a:t>
            </a:r>
          </a:p>
          <a:p>
            <a:pPr marL="457200" indent="-457200"/>
            <a:r>
              <a:rPr lang="pt-BR"/>
              <a:t>2                          63                               1                           18 </a:t>
            </a:r>
          </a:p>
          <a:p>
            <a:pPr marL="457200" indent="-457200"/>
            <a:r>
              <a:rPr lang="pt-BR"/>
              <a:t>3                           7                                2                           17</a:t>
            </a:r>
          </a:p>
          <a:p>
            <a:pPr marL="457200" indent="-457200"/>
            <a:r>
              <a:rPr lang="pt-BR"/>
              <a:t>1                          97                               3                           87</a:t>
            </a:r>
          </a:p>
          <a:p>
            <a:pPr marL="457200" indent="-457200"/>
            <a:r>
              <a:rPr lang="pt-BR"/>
              <a:t>…                          …                                …                            …</a:t>
            </a:r>
          </a:p>
        </p:txBody>
      </p:sp>
      <p:sp>
        <p:nvSpPr>
          <p:cNvPr id="2062" name="Text Box 91"/>
          <p:cNvSpPr txBox="1">
            <a:spLocks noChangeArrowheads="1"/>
          </p:cNvSpPr>
          <p:nvPr/>
        </p:nvSpPr>
        <p:spPr bwMode="auto">
          <a:xfrm>
            <a:off x="1300163" y="4241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063" name="Text Box 92"/>
          <p:cNvSpPr txBox="1">
            <a:spLocks noChangeArrowheads="1"/>
          </p:cNvSpPr>
          <p:nvPr/>
        </p:nvSpPr>
        <p:spPr bwMode="auto">
          <a:xfrm>
            <a:off x="255588" y="2395538"/>
            <a:ext cx="3284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>
                <a:solidFill>
                  <a:srgbClr val="FF0000"/>
                </a:solidFill>
              </a:rPr>
              <a:t>Tabela de repasse</a:t>
            </a:r>
          </a:p>
          <a:p>
            <a:r>
              <a:rPr lang="pt-BR" sz="2400" u="sng">
                <a:solidFill>
                  <a:srgbClr val="FF0000"/>
                </a:solidFill>
              </a:rPr>
              <a:t>no roteador noroeste:</a:t>
            </a:r>
          </a:p>
        </p:txBody>
      </p:sp>
      <p:sp>
        <p:nvSpPr>
          <p:cNvPr id="2064" name="Text Box 93"/>
          <p:cNvSpPr txBox="1">
            <a:spLocks noChangeArrowheads="1"/>
          </p:cNvSpPr>
          <p:nvPr/>
        </p:nvSpPr>
        <p:spPr bwMode="auto">
          <a:xfrm>
            <a:off x="974725" y="5613400"/>
            <a:ext cx="7291388" cy="847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Roteadores mantêm informação sobre o estado da</a:t>
            </a:r>
          </a:p>
          <a:p>
            <a:r>
              <a:rPr lang="pt-BR" sz="2400">
                <a:solidFill>
                  <a:srgbClr val="FF0000"/>
                </a:solidFill>
              </a:rPr>
              <a:t>conexão!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077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7E2818C-08EC-4753-B0DC-7314F4184225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Circuitos virtuais: </a:t>
            </a:r>
            <a:br>
              <a:rPr lang="pt-BR" smtClean="0"/>
            </a:br>
            <a:r>
              <a:rPr lang="pt-BR" smtClean="0"/>
              <a:t>protocolos de sinalização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685925"/>
            <a:ext cx="7258050" cy="1390650"/>
          </a:xfrm>
        </p:spPr>
        <p:txBody>
          <a:bodyPr/>
          <a:lstStyle/>
          <a:p>
            <a:r>
              <a:rPr lang="pt-BR" sz="2400" smtClean="0"/>
              <a:t>usados para estabelecer, manter, destruir CV</a:t>
            </a:r>
          </a:p>
          <a:p>
            <a:r>
              <a:rPr lang="pt-BR" sz="2400" smtClean="0"/>
              <a:t>usados em ATM, </a:t>
            </a:r>
            <a:r>
              <a:rPr lang="pt-BR" sz="2400" i="1" smtClean="0"/>
              <a:t>frame-relay</a:t>
            </a:r>
            <a:r>
              <a:rPr lang="pt-BR" sz="2400" smtClean="0"/>
              <a:t>, X.25</a:t>
            </a:r>
          </a:p>
          <a:p>
            <a:r>
              <a:rPr lang="pt-BR" sz="2400" smtClean="0"/>
              <a:t>não usados na Internet convencional</a:t>
            </a:r>
          </a:p>
        </p:txBody>
      </p:sp>
      <p:sp>
        <p:nvSpPr>
          <p:cNvPr id="3080" name="Freeform 4"/>
          <p:cNvSpPr>
            <a:spLocks/>
          </p:cNvSpPr>
          <p:nvPr/>
        </p:nvSpPr>
        <p:spPr bwMode="auto">
          <a:xfrm>
            <a:off x="3371850" y="4783138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 rot="5400000" flipV="1">
            <a:off x="2725738" y="45259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2" name="Freeform 6"/>
          <p:cNvSpPr>
            <a:spLocks/>
          </p:cNvSpPr>
          <p:nvPr/>
        </p:nvSpPr>
        <p:spPr bwMode="auto">
          <a:xfrm>
            <a:off x="4010025" y="5076825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83" name="Group 7"/>
          <p:cNvGrpSpPr>
            <a:grpSpLocks/>
          </p:cNvGrpSpPr>
          <p:nvPr/>
        </p:nvGrpSpPr>
        <p:grpSpPr bwMode="auto">
          <a:xfrm>
            <a:off x="3516313" y="5251450"/>
            <a:ext cx="501650" cy="233363"/>
            <a:chOff x="3600" y="219"/>
            <a:chExt cx="360" cy="175"/>
          </a:xfrm>
        </p:grpSpPr>
        <p:sp>
          <p:nvSpPr>
            <p:cNvPr id="3233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34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35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36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37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38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39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4" name="Group 21"/>
          <p:cNvGrpSpPr>
            <a:grpSpLocks/>
          </p:cNvGrpSpPr>
          <p:nvPr/>
        </p:nvGrpSpPr>
        <p:grpSpPr bwMode="auto">
          <a:xfrm>
            <a:off x="3868738" y="5889625"/>
            <a:ext cx="501650" cy="233363"/>
            <a:chOff x="3600" y="219"/>
            <a:chExt cx="360" cy="175"/>
          </a:xfrm>
        </p:grpSpPr>
        <p:sp>
          <p:nvSpPr>
            <p:cNvPr id="3220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1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2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3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24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25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30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31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32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26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27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8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9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5" name="Group 35"/>
          <p:cNvGrpSpPr>
            <a:grpSpLocks/>
          </p:cNvGrpSpPr>
          <p:nvPr/>
        </p:nvGrpSpPr>
        <p:grpSpPr bwMode="auto">
          <a:xfrm>
            <a:off x="4543425" y="4946650"/>
            <a:ext cx="501650" cy="233363"/>
            <a:chOff x="3600" y="219"/>
            <a:chExt cx="360" cy="175"/>
          </a:xfrm>
        </p:grpSpPr>
        <p:sp>
          <p:nvSpPr>
            <p:cNvPr id="3207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8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9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10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11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12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17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8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9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13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14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6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6" name="Group 49"/>
          <p:cNvGrpSpPr>
            <a:grpSpLocks/>
          </p:cNvGrpSpPr>
          <p:nvPr/>
        </p:nvGrpSpPr>
        <p:grpSpPr bwMode="auto">
          <a:xfrm>
            <a:off x="4465638" y="5611813"/>
            <a:ext cx="500062" cy="233362"/>
            <a:chOff x="3600" y="219"/>
            <a:chExt cx="360" cy="175"/>
          </a:xfrm>
        </p:grpSpPr>
        <p:sp>
          <p:nvSpPr>
            <p:cNvPr id="3194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5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6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7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198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99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04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5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6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00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01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2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3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7" name="Group 63"/>
          <p:cNvGrpSpPr>
            <a:grpSpLocks/>
          </p:cNvGrpSpPr>
          <p:nvPr/>
        </p:nvGrpSpPr>
        <p:grpSpPr bwMode="auto">
          <a:xfrm>
            <a:off x="5100638" y="5908675"/>
            <a:ext cx="501650" cy="233363"/>
            <a:chOff x="3600" y="219"/>
            <a:chExt cx="360" cy="175"/>
          </a:xfrm>
        </p:grpSpPr>
        <p:sp>
          <p:nvSpPr>
            <p:cNvPr id="3181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2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3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4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185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86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9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92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9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187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88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9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90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8" name="Group 77"/>
          <p:cNvGrpSpPr>
            <a:grpSpLocks/>
          </p:cNvGrpSpPr>
          <p:nvPr/>
        </p:nvGrpSpPr>
        <p:grpSpPr bwMode="auto">
          <a:xfrm>
            <a:off x="5545138" y="5253038"/>
            <a:ext cx="501650" cy="233362"/>
            <a:chOff x="3600" y="219"/>
            <a:chExt cx="360" cy="175"/>
          </a:xfrm>
        </p:grpSpPr>
        <p:sp>
          <p:nvSpPr>
            <p:cNvPr id="3168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9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0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1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172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7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7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17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75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9" name="Group 91"/>
          <p:cNvGrpSpPr>
            <a:grpSpLocks/>
          </p:cNvGrpSpPr>
          <p:nvPr/>
        </p:nvGrpSpPr>
        <p:grpSpPr bwMode="auto">
          <a:xfrm>
            <a:off x="422275" y="3446463"/>
            <a:ext cx="1643063" cy="1987550"/>
            <a:chOff x="2366" y="929"/>
            <a:chExt cx="987" cy="1252"/>
          </a:xfrm>
        </p:grpSpPr>
        <p:graphicFrame>
          <p:nvGraphicFramePr>
            <p:cNvPr id="3075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59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3160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1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2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3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3164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5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6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7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090" name="Freeform 102"/>
          <p:cNvSpPr>
            <a:spLocks/>
          </p:cNvSpPr>
          <p:nvPr/>
        </p:nvSpPr>
        <p:spPr bwMode="auto">
          <a:xfrm>
            <a:off x="5051425" y="5070475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1" name="Freeform 103"/>
          <p:cNvSpPr>
            <a:spLocks/>
          </p:cNvSpPr>
          <p:nvPr/>
        </p:nvSpPr>
        <p:spPr bwMode="auto">
          <a:xfrm>
            <a:off x="3986213" y="54625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2" name="Freeform 104"/>
          <p:cNvSpPr>
            <a:spLocks/>
          </p:cNvSpPr>
          <p:nvPr/>
        </p:nvSpPr>
        <p:spPr bwMode="auto">
          <a:xfrm>
            <a:off x="4933950" y="5438775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3" name="Freeform 105"/>
          <p:cNvSpPr>
            <a:spLocks/>
          </p:cNvSpPr>
          <p:nvPr/>
        </p:nvSpPr>
        <p:spPr bwMode="auto">
          <a:xfrm>
            <a:off x="5600700" y="54927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4" name="Freeform 106"/>
          <p:cNvSpPr>
            <a:spLocks/>
          </p:cNvSpPr>
          <p:nvPr/>
        </p:nvSpPr>
        <p:spPr bwMode="auto">
          <a:xfrm>
            <a:off x="4365625" y="60261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5" name="Freeform 107"/>
          <p:cNvSpPr>
            <a:spLocks/>
          </p:cNvSpPr>
          <p:nvPr/>
        </p:nvSpPr>
        <p:spPr bwMode="auto">
          <a:xfrm>
            <a:off x="3829050" y="54864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96" name="Group 108"/>
          <p:cNvGrpSpPr>
            <a:grpSpLocks/>
          </p:cNvGrpSpPr>
          <p:nvPr/>
        </p:nvGrpSpPr>
        <p:grpSpPr bwMode="auto">
          <a:xfrm>
            <a:off x="7280275" y="3617913"/>
            <a:ext cx="1585913" cy="1987550"/>
            <a:chOff x="2366" y="929"/>
            <a:chExt cx="987" cy="1252"/>
          </a:xfrm>
        </p:grpSpPr>
        <p:graphicFrame>
          <p:nvGraphicFramePr>
            <p:cNvPr id="3074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50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3151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2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3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4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3155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6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7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8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097" name="Line 119"/>
          <p:cNvSpPr>
            <a:spLocks noChangeShapeType="1"/>
          </p:cNvSpPr>
          <p:nvPr/>
        </p:nvSpPr>
        <p:spPr bwMode="auto">
          <a:xfrm rot="-5400000" flipH="1" flipV="1">
            <a:off x="6721475" y="4708525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7032" name="Text Box 120"/>
          <p:cNvSpPr txBox="1">
            <a:spLocks noChangeArrowheads="1"/>
          </p:cNvSpPr>
          <p:nvPr/>
        </p:nvSpPr>
        <p:spPr bwMode="auto">
          <a:xfrm>
            <a:off x="1944688" y="4619625"/>
            <a:ext cx="1939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inicia chamada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3" name="Freeform 121"/>
          <p:cNvSpPr>
            <a:spLocks/>
          </p:cNvSpPr>
          <p:nvPr/>
        </p:nvSpPr>
        <p:spPr bwMode="auto">
          <a:xfrm>
            <a:off x="2057400" y="50006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7034" name="Text Box 122"/>
          <p:cNvSpPr txBox="1">
            <a:spLocks noChangeArrowheads="1"/>
          </p:cNvSpPr>
          <p:nvPr/>
        </p:nvSpPr>
        <p:spPr bwMode="auto">
          <a:xfrm>
            <a:off x="4802188" y="4727575"/>
            <a:ext cx="262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chegada de chamada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5" name="Text Box 123"/>
          <p:cNvSpPr txBox="1">
            <a:spLocks noChangeArrowheads="1"/>
          </p:cNvSpPr>
          <p:nvPr/>
        </p:nvSpPr>
        <p:spPr bwMode="auto">
          <a:xfrm>
            <a:off x="5314950" y="4384675"/>
            <a:ext cx="2081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chamada aceita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6" name="Freeform 124"/>
          <p:cNvSpPr>
            <a:spLocks/>
          </p:cNvSpPr>
          <p:nvPr/>
        </p:nvSpPr>
        <p:spPr bwMode="auto">
          <a:xfrm>
            <a:off x="2162175" y="46482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7037" name="Text Box 125"/>
          <p:cNvSpPr txBox="1">
            <a:spLocks noChangeArrowheads="1"/>
          </p:cNvSpPr>
          <p:nvPr/>
        </p:nvSpPr>
        <p:spPr bwMode="auto">
          <a:xfrm>
            <a:off x="1897063" y="4376738"/>
            <a:ext cx="232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conexão completa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8" name="Text Box 126"/>
          <p:cNvSpPr txBox="1">
            <a:spLocks noChangeArrowheads="1"/>
          </p:cNvSpPr>
          <p:nvPr/>
        </p:nvSpPr>
        <p:spPr bwMode="auto">
          <a:xfrm>
            <a:off x="1922463" y="4070350"/>
            <a:ext cx="286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começa fluxo de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9" name="Text Box 127"/>
          <p:cNvSpPr txBox="1">
            <a:spLocks noChangeArrowheads="1"/>
          </p:cNvSpPr>
          <p:nvPr/>
        </p:nvSpPr>
        <p:spPr bwMode="auto">
          <a:xfrm>
            <a:off x="5189538" y="4033838"/>
            <a:ext cx="217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dados recebidos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40" name="Freeform 128"/>
          <p:cNvSpPr>
            <a:spLocks/>
          </p:cNvSpPr>
          <p:nvPr/>
        </p:nvSpPr>
        <p:spPr bwMode="auto">
          <a:xfrm>
            <a:off x="2228850" y="43243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4" name="Group 129"/>
          <p:cNvGrpSpPr>
            <a:grpSpLocks/>
          </p:cNvGrpSpPr>
          <p:nvPr/>
        </p:nvGrpSpPr>
        <p:grpSpPr bwMode="auto">
          <a:xfrm>
            <a:off x="3514725" y="5241925"/>
            <a:ext cx="2530475" cy="600075"/>
            <a:chOff x="2214" y="3302"/>
            <a:chExt cx="1594" cy="378"/>
          </a:xfrm>
        </p:grpSpPr>
        <p:grpSp>
          <p:nvGrpSpPr>
            <p:cNvPr id="3108" name="Group 130"/>
            <p:cNvGrpSpPr>
              <a:grpSpLocks/>
            </p:cNvGrpSpPr>
            <p:nvPr/>
          </p:nvGrpSpPr>
          <p:grpSpPr bwMode="auto"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3137" name="Oval 131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38" name="Line 132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39" name="Line 133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40" name="Rectangle 134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141" name="Oval 135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42" name="Group 136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314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43" name="Group 140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3144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5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6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109" name="Group 144"/>
            <p:cNvGrpSpPr>
              <a:grpSpLocks/>
            </p:cNvGrpSpPr>
            <p:nvPr/>
          </p:nvGrpSpPr>
          <p:grpSpPr bwMode="auto"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3124" name="Oval 145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25" name="Line 146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26" name="Line 147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27" name="Rectangle 148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128" name="Oval 149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29" name="Group 150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313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5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6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30" name="Group 154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3131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2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3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110" name="Group 158"/>
            <p:cNvGrpSpPr>
              <a:grpSpLocks/>
            </p:cNvGrpSpPr>
            <p:nvPr/>
          </p:nvGrpSpPr>
          <p:grpSpPr bwMode="auto"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3111" name="Oval 159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12" name="Line 160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13" name="Line 161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14" name="Rectangle 162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115" name="Oval 163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16" name="Group 164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312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2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2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17" name="Group 168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3118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19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20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32" grpId="0" autoUpdateAnimBg="0"/>
      <p:bldP spid="167033" grpId="0" animBg="1"/>
      <p:bldP spid="167034" grpId="0" autoUpdateAnimBg="0"/>
      <p:bldP spid="167035" grpId="0" autoUpdateAnimBg="0"/>
      <p:bldP spid="167036" grpId="0" animBg="1"/>
      <p:bldP spid="167037" grpId="0" autoUpdateAnimBg="0"/>
      <p:bldP spid="167038" grpId="0" autoUpdateAnimBg="0"/>
      <p:bldP spid="167039" grpId="0" autoUpdateAnimBg="0"/>
      <p:bldP spid="1670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10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DF3249C-9941-478B-AB4D-EE13DE9975F0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pt-BR" sz="3600" smtClean="0"/>
              <a:t>Rede de datagramas: o modelo da Internet</a:t>
            </a:r>
            <a:r>
              <a:rPr lang="pt-BR" sz="2400" u="none" smtClean="0"/>
              <a:t> 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33500"/>
            <a:ext cx="7991475" cy="227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não requer estabelecimento de chamada na camada de rede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roteadores: não guardam estado sobre conexões fim a fim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não existe o conceito de “conexão” na camada de rede</a:t>
            </a:r>
            <a:endParaRPr lang="pt-BR" sz="1800" smtClean="0"/>
          </a:p>
          <a:p>
            <a:pPr>
              <a:lnSpc>
                <a:spcPct val="90000"/>
              </a:lnSpc>
            </a:pPr>
            <a:r>
              <a:rPr lang="pt-BR" sz="2000" smtClean="0"/>
              <a:t>pacotes são repassados tipicamente usando endereços de destino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2 pacotes entre o mesmo par origem-destino podem seguir caminhos diferentes</a:t>
            </a:r>
          </a:p>
        </p:txBody>
      </p:sp>
      <p:sp>
        <p:nvSpPr>
          <p:cNvPr id="4104" name="Freeform 4"/>
          <p:cNvSpPr>
            <a:spLocks/>
          </p:cNvSpPr>
          <p:nvPr/>
        </p:nvSpPr>
        <p:spPr bwMode="auto">
          <a:xfrm>
            <a:off x="3352800" y="50784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5" name="Line 5"/>
          <p:cNvSpPr>
            <a:spLocks noChangeShapeType="1"/>
          </p:cNvSpPr>
          <p:nvPr/>
        </p:nvSpPr>
        <p:spPr bwMode="auto">
          <a:xfrm rot="5400000" flipV="1">
            <a:off x="2706688" y="48212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6" name="Freeform 6"/>
          <p:cNvSpPr>
            <a:spLocks/>
          </p:cNvSpPr>
          <p:nvPr/>
        </p:nvSpPr>
        <p:spPr bwMode="auto">
          <a:xfrm>
            <a:off x="3990975" y="5372100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07" name="Group 7"/>
          <p:cNvGrpSpPr>
            <a:grpSpLocks/>
          </p:cNvGrpSpPr>
          <p:nvPr/>
        </p:nvGrpSpPr>
        <p:grpSpPr bwMode="auto">
          <a:xfrm>
            <a:off x="3497263" y="5546725"/>
            <a:ext cx="501650" cy="233363"/>
            <a:chOff x="3600" y="219"/>
            <a:chExt cx="360" cy="175"/>
          </a:xfrm>
        </p:grpSpPr>
        <p:sp>
          <p:nvSpPr>
            <p:cNvPr id="4233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4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5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6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237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38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39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3849688" y="6184900"/>
            <a:ext cx="501650" cy="233363"/>
            <a:chOff x="3600" y="219"/>
            <a:chExt cx="360" cy="175"/>
          </a:xfrm>
        </p:grpSpPr>
        <p:sp>
          <p:nvSpPr>
            <p:cNvPr id="4220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1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2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3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224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25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30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31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32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26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27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28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29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09" name="Group 35"/>
          <p:cNvGrpSpPr>
            <a:grpSpLocks/>
          </p:cNvGrpSpPr>
          <p:nvPr/>
        </p:nvGrpSpPr>
        <p:grpSpPr bwMode="auto">
          <a:xfrm>
            <a:off x="4524375" y="5241925"/>
            <a:ext cx="501650" cy="233363"/>
            <a:chOff x="3600" y="219"/>
            <a:chExt cx="360" cy="175"/>
          </a:xfrm>
        </p:grpSpPr>
        <p:sp>
          <p:nvSpPr>
            <p:cNvPr id="4207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9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0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211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12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7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9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13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4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0" name="Group 49"/>
          <p:cNvGrpSpPr>
            <a:grpSpLocks/>
          </p:cNvGrpSpPr>
          <p:nvPr/>
        </p:nvGrpSpPr>
        <p:grpSpPr bwMode="auto">
          <a:xfrm>
            <a:off x="4446588" y="5907088"/>
            <a:ext cx="500062" cy="233362"/>
            <a:chOff x="3600" y="219"/>
            <a:chExt cx="360" cy="175"/>
          </a:xfrm>
        </p:grpSpPr>
        <p:sp>
          <p:nvSpPr>
            <p:cNvPr id="4194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5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6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7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198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99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4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5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6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0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1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3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1" name="Group 63"/>
          <p:cNvGrpSpPr>
            <a:grpSpLocks/>
          </p:cNvGrpSpPr>
          <p:nvPr/>
        </p:nvGrpSpPr>
        <p:grpSpPr bwMode="auto">
          <a:xfrm>
            <a:off x="5081588" y="6203950"/>
            <a:ext cx="501650" cy="233363"/>
            <a:chOff x="3600" y="219"/>
            <a:chExt cx="360" cy="175"/>
          </a:xfrm>
        </p:grpSpPr>
        <p:sp>
          <p:nvSpPr>
            <p:cNvPr id="4181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2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3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4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185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86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9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2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87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88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89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0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2" name="Group 77"/>
          <p:cNvGrpSpPr>
            <a:grpSpLocks/>
          </p:cNvGrpSpPr>
          <p:nvPr/>
        </p:nvGrpSpPr>
        <p:grpSpPr bwMode="auto">
          <a:xfrm>
            <a:off x="5526088" y="5548313"/>
            <a:ext cx="501650" cy="233362"/>
            <a:chOff x="3600" y="219"/>
            <a:chExt cx="360" cy="175"/>
          </a:xfrm>
        </p:grpSpPr>
        <p:sp>
          <p:nvSpPr>
            <p:cNvPr id="4168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69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70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71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172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7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7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8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7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75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6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7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3" name="Group 91"/>
          <p:cNvGrpSpPr>
            <a:grpSpLocks/>
          </p:cNvGrpSpPr>
          <p:nvPr/>
        </p:nvGrpSpPr>
        <p:grpSpPr bwMode="auto">
          <a:xfrm>
            <a:off x="479425" y="3741738"/>
            <a:ext cx="1566863" cy="1987550"/>
            <a:chOff x="2366" y="929"/>
            <a:chExt cx="987" cy="1252"/>
          </a:xfrm>
        </p:grpSpPr>
        <p:graphicFrame>
          <p:nvGraphicFramePr>
            <p:cNvPr id="4099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59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4160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1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2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3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4164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5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6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7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14" name="Freeform 102"/>
          <p:cNvSpPr>
            <a:spLocks/>
          </p:cNvSpPr>
          <p:nvPr/>
        </p:nvSpPr>
        <p:spPr bwMode="auto">
          <a:xfrm>
            <a:off x="5032375" y="5365750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5" name="Freeform 103"/>
          <p:cNvSpPr>
            <a:spLocks/>
          </p:cNvSpPr>
          <p:nvPr/>
        </p:nvSpPr>
        <p:spPr bwMode="auto">
          <a:xfrm>
            <a:off x="3967163" y="575786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6" name="Freeform 104"/>
          <p:cNvSpPr>
            <a:spLocks/>
          </p:cNvSpPr>
          <p:nvPr/>
        </p:nvSpPr>
        <p:spPr bwMode="auto">
          <a:xfrm>
            <a:off x="4914900" y="5734050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7" name="Freeform 105"/>
          <p:cNvSpPr>
            <a:spLocks/>
          </p:cNvSpPr>
          <p:nvPr/>
        </p:nvSpPr>
        <p:spPr bwMode="auto">
          <a:xfrm>
            <a:off x="5581650" y="5788025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8" name="Freeform 106"/>
          <p:cNvSpPr>
            <a:spLocks/>
          </p:cNvSpPr>
          <p:nvPr/>
        </p:nvSpPr>
        <p:spPr bwMode="auto">
          <a:xfrm>
            <a:off x="4346575" y="6321425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9" name="Freeform 107"/>
          <p:cNvSpPr>
            <a:spLocks/>
          </p:cNvSpPr>
          <p:nvPr/>
        </p:nvSpPr>
        <p:spPr bwMode="auto">
          <a:xfrm>
            <a:off x="3810000" y="5781675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20" name="Group 108"/>
          <p:cNvGrpSpPr>
            <a:grpSpLocks/>
          </p:cNvGrpSpPr>
          <p:nvPr/>
        </p:nvGrpSpPr>
        <p:grpSpPr bwMode="auto">
          <a:xfrm>
            <a:off x="7261225" y="3913188"/>
            <a:ext cx="1566863" cy="1987550"/>
            <a:chOff x="2366" y="929"/>
            <a:chExt cx="987" cy="1252"/>
          </a:xfrm>
        </p:grpSpPr>
        <p:graphicFrame>
          <p:nvGraphicFramePr>
            <p:cNvPr id="4098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50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4151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2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3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4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</a:p>
            </p:txBody>
          </p:sp>
          <p:sp>
            <p:nvSpPr>
              <p:cNvPr id="4155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6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7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8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21" name="Line 119"/>
          <p:cNvSpPr>
            <a:spLocks noChangeShapeType="1"/>
          </p:cNvSpPr>
          <p:nvPr/>
        </p:nvSpPr>
        <p:spPr bwMode="auto">
          <a:xfrm rot="-5400000" flipH="1" flipV="1">
            <a:off x="6702425" y="50038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8056" name="Text Box 120"/>
          <p:cNvSpPr txBox="1">
            <a:spLocks noChangeArrowheads="1"/>
          </p:cNvSpPr>
          <p:nvPr/>
        </p:nvSpPr>
        <p:spPr bwMode="auto">
          <a:xfrm>
            <a:off x="2012950" y="4957763"/>
            <a:ext cx="163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envia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8057" name="Text Box 121"/>
          <p:cNvSpPr txBox="1">
            <a:spLocks noChangeArrowheads="1"/>
          </p:cNvSpPr>
          <p:nvPr/>
        </p:nvSpPr>
        <p:spPr bwMode="auto">
          <a:xfrm>
            <a:off x="5510213" y="5013325"/>
            <a:ext cx="1874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recebe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24" name="Freeform 122"/>
          <p:cNvSpPr>
            <a:spLocks/>
          </p:cNvSpPr>
          <p:nvPr/>
        </p:nvSpPr>
        <p:spPr bwMode="auto">
          <a:xfrm>
            <a:off x="2028825" y="4914900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2147483647 h 414"/>
              <a:gd name="T4" fmla="*/ 2147483647 w 192"/>
              <a:gd name="T5" fmla="*/ 2147483647 h 414"/>
              <a:gd name="T6" fmla="*/ 0 60000 65536"/>
              <a:gd name="T7" fmla="*/ 0 60000 65536"/>
              <a:gd name="T8" fmla="*/ 0 60000 65536"/>
              <a:gd name="T9" fmla="*/ 0 w 192"/>
              <a:gd name="T10" fmla="*/ 0 h 414"/>
              <a:gd name="T11" fmla="*/ 192 w 19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25" name="Freeform 123"/>
          <p:cNvSpPr>
            <a:spLocks/>
          </p:cNvSpPr>
          <p:nvPr/>
        </p:nvSpPr>
        <p:spPr bwMode="auto">
          <a:xfrm>
            <a:off x="6662738" y="5357813"/>
            <a:ext cx="609600" cy="295275"/>
          </a:xfrm>
          <a:custGeom>
            <a:avLst/>
            <a:gdLst>
              <a:gd name="T0" fmla="*/ 0 w 384"/>
              <a:gd name="T1" fmla="*/ 2147483647 h 186"/>
              <a:gd name="T2" fmla="*/ 2147483647 w 384"/>
              <a:gd name="T3" fmla="*/ 2147483647 h 186"/>
              <a:gd name="T4" fmla="*/ 2147483647 w 384"/>
              <a:gd name="T5" fmla="*/ 0 h 186"/>
              <a:gd name="T6" fmla="*/ 0 60000 65536"/>
              <a:gd name="T7" fmla="*/ 0 60000 65536"/>
              <a:gd name="T8" fmla="*/ 0 60000 65536"/>
              <a:gd name="T9" fmla="*/ 0 w 384"/>
              <a:gd name="T10" fmla="*/ 0 h 186"/>
              <a:gd name="T11" fmla="*/ 384 w 384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26" name="Group 124"/>
          <p:cNvGrpSpPr>
            <a:grpSpLocks/>
          </p:cNvGrpSpPr>
          <p:nvPr/>
        </p:nvGrpSpPr>
        <p:grpSpPr bwMode="auto">
          <a:xfrm>
            <a:off x="2386013" y="5353050"/>
            <a:ext cx="361950" cy="261938"/>
            <a:chOff x="1548" y="3723"/>
            <a:chExt cx="228" cy="165"/>
          </a:xfrm>
        </p:grpSpPr>
        <p:sp>
          <p:nvSpPr>
            <p:cNvPr id="4147" name="Rectangle 12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8" name="Rectangle 12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9" name="Line 12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7" name="Group 128"/>
          <p:cNvGrpSpPr>
            <a:grpSpLocks/>
          </p:cNvGrpSpPr>
          <p:nvPr/>
        </p:nvGrpSpPr>
        <p:grpSpPr bwMode="auto">
          <a:xfrm>
            <a:off x="3176588" y="5357813"/>
            <a:ext cx="361950" cy="261937"/>
            <a:chOff x="1548" y="3723"/>
            <a:chExt cx="228" cy="165"/>
          </a:xfrm>
        </p:grpSpPr>
        <p:sp>
          <p:nvSpPr>
            <p:cNvPr id="4144" name="Rectangle 129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5" name="Rectangle 130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6" name="Line 131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8" name="Group 132"/>
          <p:cNvGrpSpPr>
            <a:grpSpLocks/>
          </p:cNvGrpSpPr>
          <p:nvPr/>
        </p:nvGrpSpPr>
        <p:grpSpPr bwMode="auto">
          <a:xfrm>
            <a:off x="5048250" y="5248275"/>
            <a:ext cx="361950" cy="261938"/>
            <a:chOff x="1548" y="3723"/>
            <a:chExt cx="228" cy="165"/>
          </a:xfrm>
        </p:grpSpPr>
        <p:sp>
          <p:nvSpPr>
            <p:cNvPr id="4141" name="Rectangle 133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2" name="Rectangle 134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3" name="Line 135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9" name="Group 136"/>
          <p:cNvGrpSpPr>
            <a:grpSpLocks/>
          </p:cNvGrpSpPr>
          <p:nvPr/>
        </p:nvGrpSpPr>
        <p:grpSpPr bwMode="auto">
          <a:xfrm>
            <a:off x="4524375" y="6186488"/>
            <a:ext cx="361950" cy="261937"/>
            <a:chOff x="1548" y="3723"/>
            <a:chExt cx="228" cy="165"/>
          </a:xfrm>
        </p:grpSpPr>
        <p:sp>
          <p:nvSpPr>
            <p:cNvPr id="4138" name="Rectangle 137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9" name="Rectangle 138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0" name="Line 139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30" name="Group 140"/>
          <p:cNvGrpSpPr>
            <a:grpSpLocks/>
          </p:cNvGrpSpPr>
          <p:nvPr/>
        </p:nvGrpSpPr>
        <p:grpSpPr bwMode="auto">
          <a:xfrm>
            <a:off x="4105275" y="5710238"/>
            <a:ext cx="361950" cy="261937"/>
            <a:chOff x="1548" y="3723"/>
            <a:chExt cx="228" cy="165"/>
          </a:xfrm>
        </p:grpSpPr>
        <p:sp>
          <p:nvSpPr>
            <p:cNvPr id="4135" name="Rectangle 141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6" name="Rectangle 142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7" name="Line 143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31" name="Group 144"/>
          <p:cNvGrpSpPr>
            <a:grpSpLocks/>
          </p:cNvGrpSpPr>
          <p:nvPr/>
        </p:nvGrpSpPr>
        <p:grpSpPr bwMode="auto">
          <a:xfrm>
            <a:off x="6457950" y="5434013"/>
            <a:ext cx="361950" cy="261937"/>
            <a:chOff x="1548" y="3723"/>
            <a:chExt cx="228" cy="165"/>
          </a:xfrm>
        </p:grpSpPr>
        <p:sp>
          <p:nvSpPr>
            <p:cNvPr id="4132" name="Rectangle 14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3" name="Rectangle 14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4" name="Line 14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56" grpId="0" autoUpdateAnimBg="0"/>
      <p:bldP spid="1680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repasse 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pSp>
        <p:nvGrpSpPr>
          <p:cNvPr id="8" name="Group 243"/>
          <p:cNvGrpSpPr>
            <a:grpSpLocks/>
          </p:cNvGrpSpPr>
          <p:nvPr/>
        </p:nvGrpSpPr>
        <p:grpSpPr bwMode="auto">
          <a:xfrm>
            <a:off x="3851275" y="4408700"/>
            <a:ext cx="2847975" cy="1481137"/>
            <a:chOff x="291" y="3093"/>
            <a:chExt cx="1794" cy="933"/>
          </a:xfrm>
        </p:grpSpPr>
        <p:grpSp>
          <p:nvGrpSpPr>
            <p:cNvPr id="9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13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4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49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6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71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74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5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72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3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0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6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3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66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7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64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1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5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5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8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9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5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42 w 294"/>
                  <a:gd name="T3" fmla="*/ 8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54 h 500"/>
                  <a:gd name="T2" fmla="*/ 192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1147 w 370"/>
                  <a:gd name="T1" fmla="*/ 217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26 w 176"/>
                  <a:gd name="T1" fmla="*/ 47 h 412"/>
                  <a:gd name="T2" fmla="*/ 28 w 176"/>
                  <a:gd name="T3" fmla="*/ 48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4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4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47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8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5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3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36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9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0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7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2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28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1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2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9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/>
                <a:t>1</a:t>
              </a:r>
            </a:p>
          </p:txBody>
        </p:sp>
        <p:sp>
          <p:nvSpPr>
            <p:cNvPr id="11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2</a:t>
              </a:r>
            </a:p>
          </p:txBody>
        </p:sp>
        <p:sp>
          <p:nvSpPr>
            <p:cNvPr id="12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3</a:t>
              </a:r>
            </a:p>
          </p:txBody>
        </p:sp>
      </p:grpSp>
      <p:sp>
        <p:nvSpPr>
          <p:cNvPr id="77" name="Freeform 11"/>
          <p:cNvSpPr>
            <a:spLocks/>
          </p:cNvSpPr>
          <p:nvPr/>
        </p:nvSpPr>
        <p:spPr bwMode="auto">
          <a:xfrm>
            <a:off x="2397125" y="3654637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2176463" y="1328950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2513013" y="1381337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" name="Rectangle 105"/>
          <p:cNvSpPr>
            <a:spLocks noChangeArrowheads="1"/>
          </p:cNvSpPr>
          <p:nvPr/>
        </p:nvSpPr>
        <p:spPr bwMode="auto">
          <a:xfrm>
            <a:off x="2457450" y="4718262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" name="Rectangle 106"/>
          <p:cNvSpPr>
            <a:spLocks noChangeArrowheads="1"/>
          </p:cNvSpPr>
          <p:nvPr/>
        </p:nvSpPr>
        <p:spPr bwMode="auto">
          <a:xfrm>
            <a:off x="2433638" y="4742075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" name="Line 107"/>
          <p:cNvSpPr>
            <a:spLocks noChangeShapeType="1"/>
          </p:cNvSpPr>
          <p:nvPr/>
        </p:nvSpPr>
        <p:spPr bwMode="auto">
          <a:xfrm>
            <a:off x="3459163" y="4873837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" name="Rectangle 111"/>
          <p:cNvSpPr>
            <a:spLocks noChangeArrowheads="1"/>
          </p:cNvSpPr>
          <p:nvPr/>
        </p:nvSpPr>
        <p:spPr bwMode="auto">
          <a:xfrm>
            <a:off x="3062288" y="4745250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4" name="Text Box 112"/>
          <p:cNvSpPr txBox="1">
            <a:spLocks noChangeArrowheads="1"/>
          </p:cNvSpPr>
          <p:nvPr/>
        </p:nvSpPr>
        <p:spPr bwMode="auto">
          <a:xfrm>
            <a:off x="3014663" y="4718262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200" smtClean="0"/>
          </a:p>
        </p:txBody>
      </p:sp>
      <p:sp>
        <p:nvSpPr>
          <p:cNvPr id="85" name="Text Box 113"/>
          <p:cNvSpPr txBox="1">
            <a:spLocks noChangeArrowheads="1"/>
          </p:cNvSpPr>
          <p:nvPr/>
        </p:nvSpPr>
        <p:spPr bwMode="auto">
          <a:xfrm>
            <a:off x="1041725" y="4046750"/>
            <a:ext cx="3090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600" dirty="0" smtClean="0"/>
              <a:t>endereço IP de destino no</a:t>
            </a:r>
          </a:p>
          <a:p>
            <a:pPr eaLnBrk="1" hangingPunct="1"/>
            <a:r>
              <a:rPr lang="pt-BR" sz="1600" dirty="0" smtClean="0"/>
              <a:t>cabeçalho do pacote que chega</a:t>
            </a:r>
            <a:endParaRPr lang="en-US" sz="1600" dirty="0"/>
          </a:p>
        </p:txBody>
      </p:sp>
      <p:sp>
        <p:nvSpPr>
          <p:cNvPr id="86" name="Line 114"/>
          <p:cNvSpPr>
            <a:spLocks noChangeShapeType="1"/>
          </p:cNvSpPr>
          <p:nvPr/>
        </p:nvSpPr>
        <p:spPr bwMode="auto">
          <a:xfrm flipH="1">
            <a:off x="2681288" y="5004012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" name="Text Box 115"/>
          <p:cNvSpPr txBox="1">
            <a:spLocks noChangeArrowheads="1"/>
          </p:cNvSpPr>
          <p:nvPr/>
        </p:nvSpPr>
        <p:spPr bwMode="auto">
          <a:xfrm>
            <a:off x="2454007" y="1538500"/>
            <a:ext cx="2189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err="1" smtClean="0"/>
              <a:t>algoritmo</a:t>
            </a:r>
            <a:r>
              <a:rPr lang="en-US" sz="1400" dirty="0" smtClean="0"/>
              <a:t> de </a:t>
            </a:r>
            <a:r>
              <a:rPr lang="en-US" sz="1400" dirty="0" err="1" smtClean="0"/>
              <a:t>roteamento</a:t>
            </a:r>
            <a:endParaRPr lang="en-US" sz="1400" dirty="0" smtClean="0"/>
          </a:p>
        </p:txBody>
      </p:sp>
      <p:sp>
        <p:nvSpPr>
          <p:cNvPr id="88" name="Rectangle 116"/>
          <p:cNvSpPr>
            <a:spLocks noChangeArrowheads="1"/>
          </p:cNvSpPr>
          <p:nvPr/>
        </p:nvSpPr>
        <p:spPr bwMode="auto">
          <a:xfrm>
            <a:off x="2387600" y="2275100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2514388" y="2238587"/>
            <a:ext cx="2024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err="1" smtClean="0"/>
              <a:t>tabela</a:t>
            </a:r>
            <a:r>
              <a:rPr lang="en-US" sz="1400" dirty="0" smtClean="0"/>
              <a:t> de </a:t>
            </a:r>
            <a:r>
              <a:rPr lang="en-US" sz="1400" dirty="0" err="1" smtClean="0"/>
              <a:t>repasse</a:t>
            </a:r>
            <a:r>
              <a:rPr lang="en-US" sz="1400" dirty="0" smtClean="0"/>
              <a:t> local</a:t>
            </a:r>
          </a:p>
        </p:txBody>
      </p:sp>
      <p:sp>
        <p:nvSpPr>
          <p:cNvPr id="90" name="Text Box 118"/>
          <p:cNvSpPr txBox="1">
            <a:spLocks noChangeArrowheads="1"/>
          </p:cNvSpPr>
          <p:nvPr/>
        </p:nvSpPr>
        <p:spPr bwMode="auto">
          <a:xfrm>
            <a:off x="2430463" y="2486237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err="1" smtClean="0"/>
              <a:t>endereço</a:t>
            </a:r>
            <a:r>
              <a:rPr lang="en-US" sz="1400" dirty="0" smtClean="0"/>
              <a:t> </a:t>
            </a:r>
            <a:r>
              <a:rPr lang="en-US" sz="1400" dirty="0" err="1" smtClean="0"/>
              <a:t>dest</a:t>
            </a:r>
            <a:endParaRPr lang="en-US" sz="1400" dirty="0" smtClean="0"/>
          </a:p>
        </p:txBody>
      </p:sp>
      <p:sp>
        <p:nvSpPr>
          <p:cNvPr id="91" name="Text Box 119"/>
          <p:cNvSpPr txBox="1">
            <a:spLocks noChangeArrowheads="1"/>
          </p:cNvSpPr>
          <p:nvPr/>
        </p:nvSpPr>
        <p:spPr bwMode="auto">
          <a:xfrm>
            <a:off x="3597275" y="248782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smtClean="0"/>
              <a:t>link </a:t>
            </a:r>
            <a:r>
              <a:rPr lang="en-US" sz="1400" dirty="0" err="1" smtClean="0"/>
              <a:t>saída</a:t>
            </a:r>
            <a:endParaRPr lang="en-US" sz="1400" dirty="0" smtClean="0"/>
          </a:p>
        </p:txBody>
      </p:sp>
      <p:sp>
        <p:nvSpPr>
          <p:cNvPr id="92" name="Line 120"/>
          <p:cNvSpPr>
            <a:spLocks noChangeShapeType="1"/>
          </p:cNvSpPr>
          <p:nvPr/>
        </p:nvSpPr>
        <p:spPr bwMode="auto">
          <a:xfrm>
            <a:off x="3695700" y="2498937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" name="Text Box 121"/>
          <p:cNvSpPr txBox="1">
            <a:spLocks noChangeArrowheads="1"/>
          </p:cNvSpPr>
          <p:nvPr/>
        </p:nvSpPr>
        <p:spPr bwMode="auto">
          <a:xfrm>
            <a:off x="2303865" y="2770400"/>
            <a:ext cx="14029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 err="1" smtClean="0"/>
              <a:t>faixa-endereços</a:t>
            </a:r>
            <a:r>
              <a:rPr lang="en-US" sz="1200" dirty="0" smtClean="0"/>
              <a:t> 1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2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3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4</a:t>
            </a:r>
          </a:p>
        </p:txBody>
      </p:sp>
      <p:sp>
        <p:nvSpPr>
          <p:cNvPr id="94" name="Text Box 122"/>
          <p:cNvSpPr txBox="1">
            <a:spLocks noChangeArrowheads="1"/>
          </p:cNvSpPr>
          <p:nvPr/>
        </p:nvSpPr>
        <p:spPr bwMode="auto">
          <a:xfrm>
            <a:off x="3711575" y="2770400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/>
              <a:t>3</a:t>
            </a:r>
          </a:p>
          <a:p>
            <a:pPr algn="ctr" eaLnBrk="1" hangingPunct="1">
              <a:defRPr/>
            </a:pPr>
            <a:r>
              <a:rPr lang="en-US" sz="1200" smtClean="0"/>
              <a:t>2</a:t>
            </a:r>
          </a:p>
          <a:p>
            <a:pPr algn="ctr" eaLnBrk="1" hangingPunct="1">
              <a:defRPr/>
            </a:pPr>
            <a:r>
              <a:rPr lang="en-US" sz="1200" smtClean="0"/>
              <a:t>2</a:t>
            </a:r>
          </a:p>
          <a:p>
            <a:pPr algn="ctr" eaLnBrk="1" hangingPunct="1">
              <a:defRPr/>
            </a:pPr>
            <a:r>
              <a:rPr lang="en-US" sz="1200" smtClean="0"/>
              <a:t>1</a:t>
            </a:r>
          </a:p>
        </p:txBody>
      </p:sp>
      <p:sp>
        <p:nvSpPr>
          <p:cNvPr id="95" name="Line 123"/>
          <p:cNvSpPr>
            <a:spLocks noChangeShapeType="1"/>
          </p:cNvSpPr>
          <p:nvPr/>
        </p:nvSpPr>
        <p:spPr bwMode="auto">
          <a:xfrm>
            <a:off x="2409825" y="2751350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" name="Line 124"/>
          <p:cNvSpPr>
            <a:spLocks noChangeShapeType="1"/>
          </p:cNvSpPr>
          <p:nvPr/>
        </p:nvSpPr>
        <p:spPr bwMode="auto">
          <a:xfrm>
            <a:off x="2392363" y="2503700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" name="AutoShape 125"/>
          <p:cNvSpPr>
            <a:spLocks noChangeArrowheads="1"/>
          </p:cNvSpPr>
          <p:nvPr/>
        </p:nvSpPr>
        <p:spPr bwMode="auto">
          <a:xfrm rot="5400000">
            <a:off x="3466306" y="1993319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8" name="Line 126"/>
          <p:cNvSpPr>
            <a:spLocks noChangeShapeType="1"/>
          </p:cNvSpPr>
          <p:nvPr/>
        </p:nvSpPr>
        <p:spPr bwMode="auto">
          <a:xfrm>
            <a:off x="2843213" y="4435687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9" name="Freeform 127"/>
          <p:cNvSpPr>
            <a:spLocks/>
          </p:cNvSpPr>
          <p:nvPr/>
        </p:nvSpPr>
        <p:spPr bwMode="auto">
          <a:xfrm>
            <a:off x="3916363" y="4926225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0" name="Freeform 128"/>
          <p:cNvSpPr>
            <a:spLocks/>
          </p:cNvSpPr>
          <p:nvPr/>
        </p:nvSpPr>
        <p:spPr bwMode="auto">
          <a:xfrm flipH="1">
            <a:off x="6249988" y="4489662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1" name="Freeform 129"/>
          <p:cNvSpPr>
            <a:spLocks/>
          </p:cNvSpPr>
          <p:nvPr/>
        </p:nvSpPr>
        <p:spPr bwMode="auto">
          <a:xfrm flipH="1">
            <a:off x="5240338" y="4216612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" name="Freeform 130"/>
          <p:cNvSpPr>
            <a:spLocks/>
          </p:cNvSpPr>
          <p:nvPr/>
        </p:nvSpPr>
        <p:spPr bwMode="auto">
          <a:xfrm flipH="1" flipV="1">
            <a:off x="5908675" y="5762837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" name="Freeform 131"/>
          <p:cNvSpPr>
            <a:spLocks/>
          </p:cNvSpPr>
          <p:nvPr/>
        </p:nvSpPr>
        <p:spPr bwMode="auto">
          <a:xfrm flipH="1" flipV="1">
            <a:off x="4559300" y="5746962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" name="Freeform 132"/>
          <p:cNvSpPr>
            <a:spLocks/>
          </p:cNvSpPr>
          <p:nvPr/>
        </p:nvSpPr>
        <p:spPr bwMode="auto">
          <a:xfrm flipH="1" flipV="1">
            <a:off x="5199063" y="5454862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5" name="Group 133"/>
          <p:cNvGrpSpPr>
            <a:grpSpLocks/>
          </p:cNvGrpSpPr>
          <p:nvPr/>
        </p:nvGrpSpPr>
        <p:grpSpPr bwMode="auto">
          <a:xfrm>
            <a:off x="5248275" y="3772112"/>
            <a:ext cx="550863" cy="452438"/>
            <a:chOff x="2886" y="1668"/>
            <a:chExt cx="347" cy="285"/>
          </a:xfrm>
        </p:grpSpPr>
        <p:sp>
          <p:nvSpPr>
            <p:cNvPr id="106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8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3" name="Group 141"/>
          <p:cNvGrpSpPr>
            <a:grpSpLocks/>
          </p:cNvGrpSpPr>
          <p:nvPr/>
        </p:nvGrpSpPr>
        <p:grpSpPr bwMode="auto">
          <a:xfrm>
            <a:off x="6261100" y="4045162"/>
            <a:ext cx="550863" cy="452438"/>
            <a:chOff x="2886" y="1668"/>
            <a:chExt cx="347" cy="285"/>
          </a:xfrm>
        </p:grpSpPr>
        <p:sp>
          <p:nvSpPr>
            <p:cNvPr id="114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6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1" name="Group 149"/>
          <p:cNvGrpSpPr>
            <a:grpSpLocks/>
          </p:cNvGrpSpPr>
          <p:nvPr/>
        </p:nvGrpSpPr>
        <p:grpSpPr bwMode="auto">
          <a:xfrm>
            <a:off x="5891213" y="6121612"/>
            <a:ext cx="550862" cy="452438"/>
            <a:chOff x="2886" y="1668"/>
            <a:chExt cx="347" cy="285"/>
          </a:xfrm>
        </p:grpSpPr>
        <p:sp>
          <p:nvSpPr>
            <p:cNvPr id="122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6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9" name="Group 157"/>
          <p:cNvGrpSpPr>
            <a:grpSpLocks/>
          </p:cNvGrpSpPr>
          <p:nvPr/>
        </p:nvGrpSpPr>
        <p:grpSpPr bwMode="auto">
          <a:xfrm>
            <a:off x="5195888" y="5902537"/>
            <a:ext cx="550862" cy="452438"/>
            <a:chOff x="2886" y="1668"/>
            <a:chExt cx="347" cy="285"/>
          </a:xfrm>
        </p:grpSpPr>
        <p:sp>
          <p:nvSpPr>
            <p:cNvPr id="130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7" name="Group 165"/>
          <p:cNvGrpSpPr>
            <a:grpSpLocks/>
          </p:cNvGrpSpPr>
          <p:nvPr/>
        </p:nvGrpSpPr>
        <p:grpSpPr bwMode="auto">
          <a:xfrm>
            <a:off x="4540250" y="6094625"/>
            <a:ext cx="550863" cy="452437"/>
            <a:chOff x="2886" y="1668"/>
            <a:chExt cx="347" cy="285"/>
          </a:xfrm>
        </p:grpSpPr>
        <p:sp>
          <p:nvSpPr>
            <p:cNvPr id="138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3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5" name="Group 176"/>
          <p:cNvGrpSpPr>
            <a:grpSpLocks/>
          </p:cNvGrpSpPr>
          <p:nvPr/>
        </p:nvGrpSpPr>
        <p:grpSpPr bwMode="auto">
          <a:xfrm>
            <a:off x="3492500" y="1335300"/>
            <a:ext cx="4986338" cy="1887537"/>
            <a:chOff x="2037" y="708"/>
            <a:chExt cx="3471" cy="1189"/>
          </a:xfrm>
        </p:grpSpPr>
        <p:sp>
          <p:nvSpPr>
            <p:cNvPr id="146" name="Text Box 174"/>
            <p:cNvSpPr txBox="1">
              <a:spLocks noChangeArrowheads="1"/>
            </p:cNvSpPr>
            <p:nvPr/>
          </p:nvSpPr>
          <p:spPr bwMode="auto">
            <a:xfrm>
              <a:off x="3474" y="708"/>
              <a:ext cx="2034" cy="1047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4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bilhões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IP,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ao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invés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listar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destino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individuais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lista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i="1" dirty="0" err="1" smtClean="0">
                  <a:solidFill>
                    <a:srgbClr val="000099"/>
                  </a:solidFill>
                  <a:latin typeface="Gill Sans MT" charset="0"/>
                </a:rPr>
                <a:t>faixa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(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entradas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agregáveis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da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tabela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)</a:t>
              </a:r>
            </a:p>
          </p:txBody>
        </p:sp>
        <p:sp>
          <p:nvSpPr>
            <p:cNvPr id="147" name="Line 175"/>
            <p:cNvSpPr>
              <a:spLocks noChangeShapeType="1"/>
            </p:cNvSpPr>
            <p:nvPr/>
          </p:nvSpPr>
          <p:spPr bwMode="auto">
            <a:xfrm flipH="1">
              <a:off x="2037" y="1229"/>
              <a:ext cx="1433" cy="6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2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307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DB51E49-0BC4-47D6-AFCD-011679B4B99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Tabela de repasse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727" y="1281758"/>
            <a:ext cx="528542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Faixa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</a:rPr>
              <a:t> de </a:t>
            </a: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endereços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</a:rPr>
              <a:t> de </a:t>
            </a: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destino</a:t>
            </a: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11001000 00010111 00010000 00000000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Comic Sans MS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11001000 00010111 00010111 11111111</a:t>
            </a:r>
          </a:p>
          <a:p>
            <a:pPr algn="just">
              <a:defRPr/>
            </a:pPr>
            <a:endParaRPr lang="en-US" b="1" dirty="0">
              <a:latin typeface="Courier New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11001000 00010111 00011000 00000000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11001000 00010111 00011000 11111111  </a:t>
            </a:r>
          </a:p>
          <a:p>
            <a:pPr algn="just">
              <a:defRPr/>
            </a:pP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11001000 00010111 00011001 00000000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11001000 00010111 00011111 11111111  </a:t>
            </a:r>
          </a:p>
          <a:p>
            <a:pPr algn="just">
              <a:defRPr/>
            </a:pPr>
            <a:endParaRPr lang="en-US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caso</a:t>
            </a:r>
            <a:r>
              <a:rPr lang="en-US" dirty="0" smtClean="0">
                <a:latin typeface="Arial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contrário</a:t>
            </a: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7480" y="1257430"/>
            <a:ext cx="14670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Times New Roman" charset="0"/>
              </a:rPr>
              <a:t>Interface de </a:t>
            </a: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saída</a:t>
            </a: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u="sng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0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1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2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3 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5475" y="187325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2463" y="29289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46113" y="40513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39763" y="5173663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65150" y="5945456"/>
            <a:ext cx="7792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 dirty="0" smtClean="0">
                <a:solidFill>
                  <a:srgbClr val="CC0000"/>
                </a:solidFill>
                <a:latin typeface="+mj-lt"/>
              </a:rPr>
              <a:t>P:</a:t>
            </a:r>
            <a:r>
              <a:rPr lang="en-US" sz="2000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mas o que fazer se as faixas não forem assim tão arrumadas?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17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FF5A1FD2-D0C9-4A38-B72C-F6D905B96956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Concordância do prefixo mais longo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40290" y="2913014"/>
            <a:ext cx="52854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Faixa do Endereço de </a:t>
            </a:r>
            <a:r>
              <a:rPr lang="pt-BR" dirty="0"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estino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00010*** ********* </a:t>
            </a:r>
            <a:endParaRPr lang="pt-BR" sz="2000" dirty="0" smtClean="0">
              <a:latin typeface="Courier New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00011000 *********</a:t>
            </a:r>
            <a:endParaRPr lang="pt-BR" sz="2000" dirty="0" smtClean="0">
              <a:latin typeface="Courier New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00011*** *********</a:t>
            </a:r>
            <a:endParaRPr lang="pt-BR" sz="2000" dirty="0" smtClean="0">
              <a:latin typeface="Comic Sans MS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Caso contrário</a:t>
            </a:r>
            <a:endParaRPr lang="pt-BR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dirty="0" smtClean="0">
                <a:latin typeface="Arial" charset="0"/>
                <a:ea typeface="ＭＳ Ｐゴシック" charset="0"/>
              </a:rPr>
              <a:t>ED: 11001000  00010111  00011000  10101010</a:t>
            </a:r>
            <a:r>
              <a:rPr lang="pt-BR" dirty="0" smtClean="0">
                <a:latin typeface="Comic Sans MS" charset="0"/>
                <a:ea typeface="ＭＳ Ｐゴシック" charset="0"/>
              </a:rPr>
              <a:t> </a:t>
            </a:r>
            <a:endParaRPr lang="pt-BR" dirty="0">
              <a:latin typeface="Comic Sans MS" charset="0"/>
              <a:ea typeface="ＭＳ Ｐゴシック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000099"/>
                </a:solidFill>
              </a:rPr>
              <a:t>exemplos: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ED: 11001000  00010111  00010110  10100001 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66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CC0000"/>
                </a:solidFill>
                <a:latin typeface="Gill Sans MT" charset="0"/>
              </a:rPr>
              <a:t>qual interface?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66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CC0000"/>
                </a:solidFill>
                <a:latin typeface="Gill Sans MT" charset="0"/>
              </a:rPr>
              <a:t>qual interface?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pt-BR" sz="2800" dirty="0" smtClean="0">
                <a:latin typeface="Gill Sans MT" charset="0"/>
              </a:rPr>
              <a:t>ao buscar por entrada na tabela de repasse por um dado endereço de destino, usa o prefixo </a:t>
            </a:r>
            <a:r>
              <a:rPr lang="pt-BR" sz="2800" i="1" dirty="0" smtClean="0">
                <a:solidFill>
                  <a:srgbClr val="000099"/>
                </a:solidFill>
                <a:latin typeface="Gill Sans MT" charset="0"/>
              </a:rPr>
              <a:t>mais longo </a:t>
            </a:r>
            <a:r>
              <a:rPr lang="pt-BR" sz="2800" dirty="0" smtClean="0">
                <a:latin typeface="Gill Sans MT" charset="0"/>
              </a:rPr>
              <a:t>que casa/bate com o endereço do destino.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62399" y="2965450"/>
            <a:ext cx="214674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pt-BR" dirty="0" smtClean="0"/>
              <a:t>Interface do enlace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0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277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D1470FD-B04A-4EDC-9046-AB5ECBE8D02C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24850" cy="1143000"/>
          </a:xfrm>
        </p:spPr>
        <p:txBody>
          <a:bodyPr/>
          <a:lstStyle/>
          <a:p>
            <a:r>
              <a:rPr lang="pt-BR" sz="3600" dirty="0" smtClean="0"/>
              <a:t>Origens das redes de circuitos virtuais e de </a:t>
            </a:r>
            <a:r>
              <a:rPr lang="pt-BR" sz="3600" dirty="0" err="1" smtClean="0"/>
              <a:t>datagramas</a:t>
            </a:r>
            <a:endParaRPr lang="pt-BR" sz="4400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76375"/>
            <a:ext cx="417195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Internet</a:t>
            </a:r>
            <a:endParaRPr lang="pt-BR" sz="2400" dirty="0" smtClean="0"/>
          </a:p>
          <a:p>
            <a:r>
              <a:rPr lang="pt-BR" sz="1800" dirty="0" smtClean="0"/>
              <a:t>troca de dados entre computadores</a:t>
            </a:r>
          </a:p>
          <a:p>
            <a:pPr lvl="1"/>
            <a:r>
              <a:rPr lang="pt-BR" sz="1800" dirty="0" smtClean="0"/>
              <a:t>serviço “elástico”, sem </a:t>
            </a:r>
            <a:r>
              <a:rPr lang="pt-BR" sz="1800" dirty="0" err="1" smtClean="0"/>
              <a:t>reqs</a:t>
            </a:r>
            <a:r>
              <a:rPr lang="pt-BR" sz="1800" dirty="0" smtClean="0"/>
              <a:t>. temporais estritos</a:t>
            </a:r>
          </a:p>
          <a:p>
            <a:r>
              <a:rPr lang="pt-BR" sz="1800" dirty="0"/>
              <a:t>muitos tipos de enlaces</a:t>
            </a:r>
          </a:p>
          <a:p>
            <a:pPr lvl="1"/>
            <a:r>
              <a:rPr lang="pt-BR" sz="1800" dirty="0"/>
              <a:t>características diferentes</a:t>
            </a:r>
          </a:p>
          <a:p>
            <a:pPr lvl="1"/>
            <a:r>
              <a:rPr lang="pt-BR" sz="1800" dirty="0"/>
              <a:t>serviço uniforme difícil</a:t>
            </a:r>
          </a:p>
          <a:p>
            <a:r>
              <a:rPr lang="pt-BR" sz="1800" dirty="0" smtClean="0"/>
              <a:t>sistemas terminais “inteligentes” (computadores)</a:t>
            </a:r>
          </a:p>
          <a:p>
            <a:pPr lvl="1"/>
            <a:r>
              <a:rPr lang="pt-BR" sz="1800" dirty="0" smtClean="0"/>
              <a:t>podem se adaptar, exercer controle, recuperar de erros</a:t>
            </a:r>
          </a:p>
          <a:p>
            <a:pPr lvl="1"/>
            <a:r>
              <a:rPr lang="pt-BR" sz="1800" b="1" dirty="0" smtClean="0">
                <a:solidFill>
                  <a:srgbClr val="FF0000"/>
                </a:solidFill>
              </a:rPr>
              <a:t>núcleo da rede simples, complexidade na “borda”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5325" y="1552575"/>
            <a:ext cx="38100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ATM</a:t>
            </a:r>
            <a:endParaRPr lang="pt-BR" sz="2400" dirty="0" smtClean="0"/>
          </a:p>
          <a:p>
            <a:r>
              <a:rPr lang="pt-BR" sz="1800" dirty="0" smtClean="0"/>
              <a:t>evoluiu da telefonia</a:t>
            </a:r>
          </a:p>
          <a:p>
            <a:r>
              <a:rPr lang="pt-BR" sz="1800" dirty="0" smtClean="0"/>
              <a:t>conversação humana: </a:t>
            </a:r>
          </a:p>
          <a:p>
            <a:pPr lvl="1"/>
            <a:r>
              <a:rPr lang="pt-BR" sz="1800" dirty="0" smtClean="0"/>
              <a:t>temporização estrita, requisitos de confiabilidade</a:t>
            </a:r>
          </a:p>
          <a:p>
            <a:pPr lvl="1"/>
            <a:r>
              <a:rPr lang="pt-BR" sz="1800" dirty="0" smtClean="0"/>
              <a:t>requer serviço garantido</a:t>
            </a:r>
            <a:endParaRPr lang="pt-BR" sz="1600" dirty="0" smtClean="0"/>
          </a:p>
          <a:p>
            <a:r>
              <a:rPr lang="pt-BR" sz="1800" dirty="0" smtClean="0"/>
              <a:t>sistemas terminais “burros”</a:t>
            </a:r>
          </a:p>
          <a:p>
            <a:pPr lvl="1"/>
            <a:r>
              <a:rPr lang="pt-BR" sz="1800" dirty="0" smtClean="0"/>
              <a:t>telefones</a:t>
            </a:r>
          </a:p>
          <a:p>
            <a:pPr lvl="1"/>
            <a:r>
              <a:rPr lang="pt-BR" sz="1800" b="1" dirty="0" smtClean="0">
                <a:solidFill>
                  <a:srgbClr val="FF0000"/>
                </a:solidFill>
              </a:rPr>
              <a:t>complexidade dentro da rede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Famílias de Roteadores</a:t>
            </a:r>
          </a:p>
        </p:txBody>
      </p:sp>
      <p:sp>
        <p:nvSpPr>
          <p:cNvPr id="3481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0589726-57FD-4453-AF42-58C6E9858E31}" type="slidenum">
              <a:rPr lang="pt-BR" smtClean="0"/>
              <a:pPr/>
              <a:t>21</a:t>
            </a:fld>
            <a:endParaRPr lang="pt-BR" smtClean="0"/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50" y="2422525"/>
            <a:ext cx="43243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3670300"/>
            <a:ext cx="45037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" y="1250950"/>
            <a:ext cx="4511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584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410B03B3-F0F6-4B7C-B2F4-D7064BB4EB07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8798"/>
            <a:ext cx="7772400" cy="1143000"/>
          </a:xfrm>
        </p:spPr>
        <p:txBody>
          <a:bodyPr/>
          <a:lstStyle/>
          <a:p>
            <a:r>
              <a:rPr lang="pt-BR" sz="3200" dirty="0" smtClean="0"/>
              <a:t>Sumário da Arquitetura de Roteadores</a:t>
            </a:r>
            <a:endParaRPr lang="pt-BR" sz="36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891294"/>
            <a:ext cx="8014700" cy="1256005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/>
              <a:t>Duas funções chave de roteadores:</a:t>
            </a:r>
            <a:r>
              <a:rPr lang="pt-BR" sz="1600" dirty="0" smtClean="0"/>
              <a:t> </a:t>
            </a:r>
          </a:p>
          <a:p>
            <a:r>
              <a:rPr lang="pt-BR" sz="2000" dirty="0" smtClean="0"/>
              <a:t>rodam algoritmos/protocolos de roteamento (RIP, OSPF, BGP)</a:t>
            </a:r>
          </a:p>
          <a:p>
            <a:r>
              <a:rPr lang="pt-BR" sz="2000" i="1" dirty="0" smtClean="0"/>
              <a:t>repassam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do enlace de entrada para o de saída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2719392" y="3492378"/>
            <a:ext cx="1736727" cy="2343150"/>
            <a:chOff x="2375" y="1882"/>
            <a:chExt cx="1094" cy="1476"/>
          </a:xfrm>
        </p:grpSpPr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375" y="2418"/>
              <a:ext cx="1094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Elemento 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comutação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de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alta-velocidade</a:t>
              </a:r>
            </a:p>
          </p:txBody>
        </p:sp>
      </p:grp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2805113" y="2530353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2759476" y="2571627"/>
            <a:ext cx="1668675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pt-BR" dirty="0" smtClean="0"/>
              <a:t>Processador de roteamento</a:t>
            </a:r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>
            <a:off x="3533775" y="3049465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744538" y="3506665"/>
            <a:ext cx="2033587" cy="566738"/>
            <a:chOff x="930" y="1989"/>
            <a:chExt cx="1482" cy="357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733425" y="5244978"/>
            <a:ext cx="2058988" cy="566737"/>
            <a:chOff x="930" y="1989"/>
            <a:chExt cx="1482" cy="357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 rot="2656396">
            <a:off x="1363663" y="4397253"/>
            <a:ext cx="546100" cy="546100"/>
            <a:chOff x="354" y="2715"/>
            <a:chExt cx="344" cy="344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639763" y="5891090"/>
            <a:ext cx="1992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portas de entrada</a:t>
            </a:r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4344988" y="3511428"/>
            <a:ext cx="1957387" cy="566737"/>
            <a:chOff x="-51" y="2454"/>
            <a:chExt cx="1482" cy="357"/>
          </a:xfrm>
        </p:grpSpPr>
        <p:grpSp>
          <p:nvGrpSpPr>
            <p:cNvPr id="32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4364038" y="5244978"/>
            <a:ext cx="2011362" cy="566737"/>
            <a:chOff x="-51" y="2454"/>
            <a:chExt cx="1482" cy="357"/>
          </a:xfrm>
        </p:grpSpPr>
        <p:grpSp>
          <p:nvGrpSpPr>
            <p:cNvPr id="39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" name="Group 51"/>
          <p:cNvGrpSpPr>
            <a:grpSpLocks/>
          </p:cNvGrpSpPr>
          <p:nvPr/>
        </p:nvGrpSpPr>
        <p:grpSpPr bwMode="auto">
          <a:xfrm rot="2656396">
            <a:off x="5230813" y="4387728"/>
            <a:ext cx="546100" cy="546100"/>
            <a:chOff x="354" y="2715"/>
            <a:chExt cx="344" cy="344"/>
          </a:xfrm>
        </p:grpSpPr>
        <p:sp>
          <p:nvSpPr>
            <p:cNvPr id="46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4664075" y="5932365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portas de saída</a:t>
            </a:r>
          </a:p>
        </p:txBody>
      </p:sp>
      <p:cxnSp>
        <p:nvCxnSpPr>
          <p:cNvPr id="51" name="Straight Connector 2"/>
          <p:cNvCxnSpPr>
            <a:cxnSpLocks noChangeShapeType="1"/>
          </p:cNvCxnSpPr>
          <p:nvPr/>
        </p:nvCxnSpPr>
        <p:spPr bwMode="auto">
          <a:xfrm>
            <a:off x="733425" y="3301878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4"/>
          <p:cNvSpPr txBox="1">
            <a:spLocks noChangeArrowheads="1"/>
          </p:cNvSpPr>
          <p:nvPr/>
        </p:nvSpPr>
        <p:spPr bwMode="auto">
          <a:xfrm>
            <a:off x="6637107" y="3338390"/>
            <a:ext cx="21893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pt-BR" altLang="pt-BR" sz="1600" dirty="0" smtClean="0"/>
              <a:t>plano de repasse dos dados (hardware)</a:t>
            </a:r>
            <a:endParaRPr lang="pt-BR" altLang="pt-BR" sz="1600" dirty="0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5849488" y="2671640"/>
            <a:ext cx="2962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pt-BR" altLang="pt-BR" sz="1600" dirty="0" smtClean="0"/>
              <a:t>roteamento, gerência</a:t>
            </a:r>
          </a:p>
          <a:p>
            <a:pPr algn="r"/>
            <a:r>
              <a:rPr lang="pt-BR" altLang="pt-BR" sz="1600" dirty="0" smtClean="0"/>
              <a:t>plano de controle (software)</a:t>
            </a:r>
            <a:endParaRPr lang="pt-BR" altLang="pt-BR" sz="1600" dirty="0"/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2198688" y="2825628"/>
            <a:ext cx="512762" cy="73025"/>
          </a:xfrm>
          <a:custGeom>
            <a:avLst/>
            <a:gdLst>
              <a:gd name="T0" fmla="*/ 488344 w 512919"/>
              <a:gd name="T1" fmla="*/ 73025 h 73266"/>
              <a:gd name="T2" fmla="*/ 512762 w 512919"/>
              <a:gd name="T3" fmla="*/ 0 h 73266"/>
              <a:gd name="T4" fmla="*/ 146503 w 512919"/>
              <a:gd name="T5" fmla="*/ 12171 h 73266"/>
              <a:gd name="T6" fmla="*/ 97669 w 512919"/>
              <a:gd name="T7" fmla="*/ 24342 h 73266"/>
              <a:gd name="T8" fmla="*/ 0 w 512919"/>
              <a:gd name="T9" fmla="*/ 12171 h 73266"/>
              <a:gd name="T10" fmla="*/ 0 w 512919"/>
              <a:gd name="T11" fmla="*/ 12171 h 73266"/>
              <a:gd name="T12" fmla="*/ 512762 w 512919"/>
              <a:gd name="T13" fmla="*/ 12171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dirty="0"/>
          </a:p>
        </p:txBody>
      </p:sp>
      <p:cxnSp>
        <p:nvCxnSpPr>
          <p:cNvPr id="55" name="Elbow Connector 13"/>
          <p:cNvCxnSpPr>
            <a:cxnSpLocks noChangeShapeType="1"/>
            <a:endCxn id="23" idx="0"/>
          </p:cNvCxnSpPr>
          <p:nvPr/>
        </p:nvCxnSpPr>
        <p:spPr bwMode="auto">
          <a:xfrm rot="5400000">
            <a:off x="1215231" y="3888460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21"/>
          <p:cNvSpPr txBox="1">
            <a:spLocks noChangeArrowheads="1"/>
          </p:cNvSpPr>
          <p:nvPr/>
        </p:nvSpPr>
        <p:spPr bwMode="auto">
          <a:xfrm>
            <a:off x="226031" y="2369982"/>
            <a:ext cx="2566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sz="1200" i="1" dirty="0" smtClean="0"/>
              <a:t>tabelas de repasse são calculadas</a:t>
            </a:r>
          </a:p>
          <a:p>
            <a:r>
              <a:rPr lang="pt-BR" altLang="pt-BR" sz="1200" i="1" dirty="0" smtClean="0"/>
              <a:t>e enviadas para as portas de entrada</a:t>
            </a:r>
            <a:endParaRPr lang="pt-BR" altLang="pt-BR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36867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03EA231-A3F7-4471-BA61-D682600EACA2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36868" name="Picture 14" descr="f04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95413" y="1304925"/>
            <a:ext cx="7297737" cy="1577975"/>
          </a:xfrm>
          <a:noFill/>
        </p:spPr>
      </p:pic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Funções das Portas de Entrada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435350" y="3573463"/>
            <a:ext cx="5400675" cy="2720975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b="1" dirty="0" smtClean="0"/>
              <a:t>Comutação descentralizada</a:t>
            </a:r>
            <a:r>
              <a:rPr lang="pt-BR" sz="2000" i="1" dirty="0" smtClean="0"/>
              <a:t>:</a:t>
            </a:r>
            <a:r>
              <a:rPr lang="pt-BR" sz="2000" dirty="0" smtClean="0"/>
              <a:t> </a:t>
            </a:r>
          </a:p>
          <a:p>
            <a:r>
              <a:rPr lang="pt-BR" sz="1800" dirty="0" smtClean="0"/>
              <a:t>dado o </a:t>
            </a:r>
            <a:r>
              <a:rPr lang="pt-BR" sz="1800" dirty="0" err="1" smtClean="0"/>
              <a:t>dest</a:t>
            </a:r>
            <a:r>
              <a:rPr lang="pt-BR" sz="1800" dirty="0" smtClean="0"/>
              <a:t>. do </a:t>
            </a:r>
            <a:r>
              <a:rPr lang="pt-BR" sz="1800" dirty="0" err="1" smtClean="0"/>
              <a:t>datagrama</a:t>
            </a:r>
            <a:r>
              <a:rPr lang="pt-BR" sz="1800" dirty="0" smtClean="0"/>
              <a:t>, procura porta de saída usando tab. de rotas na memória da porta de entrada</a:t>
            </a:r>
          </a:p>
          <a:p>
            <a:r>
              <a:rPr lang="pt-BR" sz="1800" dirty="0" smtClean="0"/>
              <a:t>meta: completar processamento da porta de entrada na ‘</a:t>
            </a:r>
            <a:r>
              <a:rPr lang="pt-BR" sz="1800" b="1" dirty="0" smtClean="0"/>
              <a:t>velocidade da linha</a:t>
            </a:r>
            <a:r>
              <a:rPr lang="pt-BR" sz="1800" dirty="0" smtClean="0"/>
              <a:t>’</a:t>
            </a:r>
          </a:p>
          <a:p>
            <a:r>
              <a:rPr lang="pt-BR" sz="1800" dirty="0" smtClean="0"/>
              <a:t>filas: se </a:t>
            </a:r>
            <a:r>
              <a:rPr lang="pt-BR" sz="1800" dirty="0" err="1" smtClean="0"/>
              <a:t>datagramas</a:t>
            </a:r>
            <a:r>
              <a:rPr lang="pt-BR" sz="1800" dirty="0" smtClean="0"/>
              <a:t> chegam mais rápido que taxa de </a:t>
            </a:r>
            <a:r>
              <a:rPr lang="pt-BR" sz="1800" dirty="0" err="1" smtClean="0"/>
              <a:t>re-envio</a:t>
            </a:r>
            <a:r>
              <a:rPr lang="pt-BR" sz="1800" dirty="0" smtClean="0"/>
              <a:t> para elemento de comutação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223838" y="3060700"/>
            <a:ext cx="215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>
                <a:solidFill>
                  <a:schemeClr val="accent2"/>
                </a:solidFill>
              </a:rPr>
              <a:t>Camada física:</a:t>
            </a:r>
            <a:endParaRPr lang="pt-BR" sz="2000"/>
          </a:p>
          <a:p>
            <a:pPr algn="r"/>
            <a:r>
              <a:rPr lang="pt-BR" sz="2000"/>
              <a:t>recepção de bits</a:t>
            </a:r>
            <a:endParaRPr lang="pt-BR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57150" y="3789363"/>
            <a:ext cx="2333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>
                <a:solidFill>
                  <a:schemeClr val="accent2"/>
                </a:solidFill>
              </a:rPr>
              <a:t>Camada de enlace:</a:t>
            </a:r>
          </a:p>
          <a:p>
            <a:pPr algn="r"/>
            <a:r>
              <a:rPr lang="pt-BR" sz="2000"/>
              <a:t>p.ex., Ethernet</a:t>
            </a:r>
          </a:p>
          <a:p>
            <a:pPr algn="r"/>
            <a:r>
              <a:rPr lang="pt-BR" sz="2000"/>
              <a:t>veja capítulo 5</a:t>
            </a:r>
            <a:endParaRPr lang="pt-BR"/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 flipV="1">
            <a:off x="1489075" y="2620963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874" name="Freeform 8"/>
          <p:cNvSpPr>
            <a:spLocks/>
          </p:cNvSpPr>
          <p:nvPr/>
        </p:nvSpPr>
        <p:spPr bwMode="auto">
          <a:xfrm flipV="1">
            <a:off x="2338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875" name="Freeform 9"/>
          <p:cNvSpPr>
            <a:spLocks/>
          </p:cNvSpPr>
          <p:nvPr/>
        </p:nvSpPr>
        <p:spPr bwMode="auto">
          <a:xfrm flipV="1">
            <a:off x="5222875" y="2749550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(matriz) de comutação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transfere pacotes do buffer de entrada para o buffer de saída apropriado</a:t>
            </a:r>
          </a:p>
          <a:p>
            <a:r>
              <a:rPr lang="pt-BR" dirty="0" smtClean="0"/>
              <a:t>taxa de comutação: taxa na qual os pacotes podem ser transferidos das entradas para as saídas:</a:t>
            </a:r>
          </a:p>
          <a:p>
            <a:pPr lvl="1"/>
            <a:r>
              <a:rPr lang="pt-BR" dirty="0" smtClean="0"/>
              <a:t>frequentemente medida como múltiplo das taxas das linhas de entrada/saída</a:t>
            </a:r>
          </a:p>
          <a:p>
            <a:pPr lvl="1"/>
            <a:r>
              <a:rPr lang="pt-BR" dirty="0" smtClean="0"/>
              <a:t>N entradas: desejável taxa de comutação N vezes a taxa da linha.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9C80CD80-8F18-4E16-BCD4-A1AFBFC33F6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6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789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B36E8DA-2CC4-408C-B390-14D204BCF848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Três tipos de elementos de comutação</a:t>
            </a:r>
            <a:endParaRPr lang="pt-BR" sz="3600" dirty="0" smtClean="0"/>
          </a:p>
        </p:txBody>
      </p:sp>
      <p:pic>
        <p:nvPicPr>
          <p:cNvPr id="37893" name="Picture 4" descr="f040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638300"/>
            <a:ext cx="7772400" cy="4572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Comutação por Memória</a:t>
            </a:r>
            <a:endParaRPr lang="pt-BR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2528"/>
            <a:ext cx="7772400" cy="4648200"/>
          </a:xfrm>
        </p:spPr>
        <p:txBody>
          <a:bodyPr/>
          <a:lstStyle/>
          <a:p>
            <a:pPr marL="114300" indent="-114300"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Roteadores da primeira geração:</a:t>
            </a:r>
            <a:endParaRPr lang="pt-BR" sz="1600" dirty="0" smtClean="0"/>
          </a:p>
          <a:p>
            <a:pPr marL="114300" indent="-114300"/>
            <a:r>
              <a:rPr lang="pt-BR" sz="2000" dirty="0" smtClean="0"/>
              <a:t>computadores tradicionais com comutação controlada diretamente pela CPU </a:t>
            </a:r>
          </a:p>
          <a:p>
            <a:pPr marL="114300" indent="-114300"/>
            <a:r>
              <a:rPr lang="pt-BR" sz="2000" dirty="0" smtClean="0"/>
              <a:t>pacote copiado para a memória do sistema</a:t>
            </a:r>
          </a:p>
          <a:p>
            <a:pPr marL="114300" indent="-114300"/>
            <a:r>
              <a:rPr lang="pt-BR" sz="2000" dirty="0" smtClean="0"/>
              <a:t> velocidade limitada pela largura de banda da memória (2 travessias do barramento por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)</a:t>
            </a:r>
            <a:endParaRPr lang="pt-BR" sz="1600" dirty="0" smtClean="0"/>
          </a:p>
        </p:txBody>
      </p:sp>
      <p:sp>
        <p:nvSpPr>
          <p:cNvPr id="3891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89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86B0F6E-85EF-412B-AB09-372A9FD2A7AB}" type="slidenum">
              <a:rPr lang="pt-BR" smtClean="0"/>
              <a:pPr/>
              <a:t>26</a:t>
            </a:fld>
            <a:endParaRPr lang="pt-BR" smtClean="0"/>
          </a:p>
        </p:txBody>
      </p: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1560513" y="3672660"/>
            <a:ext cx="6956429" cy="1914525"/>
            <a:chOff x="983" y="2540"/>
            <a:chExt cx="4382" cy="1206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989" y="2557"/>
              <a:ext cx="714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dirty="0" err="1" smtClean="0"/>
                <a:t>porta</a:t>
              </a:r>
              <a:r>
                <a:rPr lang="en-US" dirty="0" smtClean="0"/>
                <a:t> de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err="1"/>
                <a:t>e</a:t>
              </a:r>
              <a:r>
                <a:rPr lang="en-US" dirty="0" err="1" smtClean="0"/>
                <a:t>ntrada</a:t>
              </a:r>
              <a:r>
                <a:rPr lang="en-US" dirty="0" smtClean="0"/>
                <a:t> 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smtClean="0"/>
                <a:t>(ex.,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smtClean="0"/>
                <a:t>Ethernet)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300" y="2773"/>
              <a:ext cx="68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dirty="0" err="1" smtClean="0"/>
                <a:t>memória</a:t>
              </a:r>
              <a:endParaRPr lang="en-US" dirty="0" smtClean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dirty="0" err="1"/>
                <a:t>porta</a:t>
              </a:r>
              <a:r>
                <a:rPr lang="en-US" dirty="0"/>
                <a:t> de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err="1" smtClean="0"/>
                <a:t>saída</a:t>
              </a:r>
              <a:endParaRPr lang="en-US" dirty="0"/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/>
                <a:t>(ex.,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/>
                <a:t>Ethernet)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4304" y="3339"/>
              <a:ext cx="10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/>
                <a:t>barramento</a:t>
              </a:r>
              <a:r>
                <a:rPr lang="en-US" dirty="0" smtClean="0"/>
                <a:t> do</a:t>
              </a:r>
            </a:p>
            <a:p>
              <a:pPr>
                <a:defRPr/>
              </a:pPr>
              <a:r>
                <a:rPr lang="en-US" dirty="0" err="1" smtClean="0"/>
                <a:t>sistema</a:t>
              </a:r>
              <a:endParaRPr lang="en-US" dirty="0" smtClean="0"/>
            </a:p>
          </p:txBody>
        </p:sp>
      </p:grpSp>
      <p:pic>
        <p:nvPicPr>
          <p:cNvPr id="4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3866335"/>
            <a:ext cx="5334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4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3829823"/>
            <a:ext cx="533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77825" y="410128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90525" y="411081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993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83D4176-8E64-4C1B-B271-145800379423}" type="slidenum">
              <a:rPr lang="pt-BR" smtClean="0"/>
              <a:pPr/>
              <a:t>27</a:t>
            </a:fld>
            <a:endParaRPr lang="pt-BR" smtClean="0"/>
          </a:p>
        </p:txBody>
      </p:sp>
      <p:grpSp>
        <p:nvGrpSpPr>
          <p:cNvPr id="39940" name="Group 2"/>
          <p:cNvGrpSpPr>
            <a:grpSpLocks/>
          </p:cNvGrpSpPr>
          <p:nvPr/>
        </p:nvGrpSpPr>
        <p:grpSpPr bwMode="auto">
          <a:xfrm>
            <a:off x="1190625" y="671513"/>
            <a:ext cx="7391400" cy="5184775"/>
            <a:chOff x="1002" y="245"/>
            <a:chExt cx="4656" cy="3266"/>
          </a:xfrm>
        </p:grpSpPr>
        <p:pic>
          <p:nvPicPr>
            <p:cNvPr id="39944" name="Picture 3" descr="463 swtching metho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2" y="252"/>
              <a:ext cx="4656" cy="3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Rectangle 4"/>
            <p:cNvSpPr>
              <a:spLocks noChangeArrowheads="1"/>
            </p:cNvSpPr>
            <p:nvPr/>
          </p:nvSpPr>
          <p:spPr bwMode="auto">
            <a:xfrm>
              <a:off x="1030" y="245"/>
              <a:ext cx="2474" cy="13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6" name="Rectangle 5"/>
            <p:cNvSpPr>
              <a:spLocks noChangeArrowheads="1"/>
            </p:cNvSpPr>
            <p:nvPr/>
          </p:nvSpPr>
          <p:spPr bwMode="auto">
            <a:xfrm>
              <a:off x="1992" y="1748"/>
              <a:ext cx="3237" cy="17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941" name="Rectangle 6"/>
          <p:cNvSpPr>
            <a:spLocks noGrp="1" noChangeArrowheads="1"/>
          </p:cNvSpPr>
          <p:nvPr>
            <p:ph type="title"/>
          </p:nvPr>
        </p:nvSpPr>
        <p:spPr>
          <a:xfrm>
            <a:off x="650875" y="798513"/>
            <a:ext cx="7772400" cy="685800"/>
          </a:xfrm>
        </p:spPr>
        <p:txBody>
          <a:bodyPr/>
          <a:lstStyle/>
          <a:p>
            <a:r>
              <a:rPr lang="pt-BR" sz="3600" smtClean="0"/>
              <a:t>Comutação por um </a:t>
            </a:r>
            <a:br>
              <a:rPr lang="pt-BR" sz="3600" smtClean="0"/>
            </a:br>
            <a:r>
              <a:rPr lang="pt-BR" sz="3600" smtClean="0"/>
              <a:t>Barramento</a:t>
            </a:r>
            <a:endParaRPr lang="pt-BR" smtClean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2500313"/>
            <a:ext cx="5780088" cy="407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err="1" smtClean="0"/>
              <a:t>datagrama</a:t>
            </a:r>
            <a:r>
              <a:rPr lang="pt-BR" sz="2000" dirty="0" smtClean="0"/>
              <a:t> da memória da porta de entrada para a memória da porta de saída via um barramento compartilhado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Disputa (contenção) pelo barramento:</a:t>
            </a:r>
            <a:r>
              <a:rPr lang="pt-BR" sz="2000" dirty="0" smtClean="0"/>
              <a:t>  taxa de comutação limitada pela largura de banda do barramento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Cisco 6500 usa barramento de 32 </a:t>
            </a:r>
            <a:r>
              <a:rPr lang="pt-BR" sz="2000" dirty="0" err="1" smtClean="0"/>
              <a:t>Gbps</a:t>
            </a:r>
            <a:r>
              <a:rPr lang="pt-BR" sz="2000" dirty="0" smtClean="0"/>
              <a:t>: velocidade suficiente para roteadores de acesso e corporativos.</a:t>
            </a:r>
          </a:p>
        </p:txBody>
      </p:sp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2863" y="4811713"/>
            <a:ext cx="18859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096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B6ACB3D-FB75-4CA4-8143-AFC996EF720D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Comutação por uma rede de interconexão</a:t>
            </a:r>
            <a:endParaRPr lang="pt-BR" sz="480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670550" cy="4686300"/>
          </a:xfrm>
        </p:spPr>
        <p:txBody>
          <a:bodyPr/>
          <a:lstStyle/>
          <a:p>
            <a:r>
              <a:rPr lang="pt-BR" sz="2400" dirty="0" smtClean="0"/>
              <a:t>supera limitações de banda dos barramentos</a:t>
            </a:r>
          </a:p>
          <a:p>
            <a:r>
              <a:rPr lang="pt-BR" sz="2400" dirty="0" smtClean="0"/>
              <a:t>Redes </a:t>
            </a:r>
            <a:r>
              <a:rPr lang="pt-BR" sz="2400" dirty="0" err="1" smtClean="0"/>
              <a:t>Banyan</a:t>
            </a:r>
            <a:r>
              <a:rPr lang="pt-BR" sz="2400" dirty="0" smtClean="0"/>
              <a:t>, outras redes de interconexão desenvolvidas inicialmente para interligar processadores num sistema multiprocessador</a:t>
            </a:r>
          </a:p>
          <a:p>
            <a:r>
              <a:rPr lang="pt-BR" sz="2400" dirty="0" smtClean="0"/>
              <a:t>Projeto avançado: fragmentar </a:t>
            </a:r>
            <a:r>
              <a:rPr lang="pt-BR" sz="2400" dirty="0" err="1" smtClean="0"/>
              <a:t>datagrama</a:t>
            </a:r>
            <a:r>
              <a:rPr lang="pt-BR" sz="2400" dirty="0" smtClean="0"/>
              <a:t> em células de tamanho fixo, comutar células através da matriz de comutação. </a:t>
            </a:r>
          </a:p>
          <a:p>
            <a:r>
              <a:rPr lang="pt-BR" sz="2400" dirty="0" smtClean="0"/>
              <a:t>Cisco 12000: comuta 60 </a:t>
            </a:r>
            <a:r>
              <a:rPr lang="pt-BR" sz="2400" dirty="0" err="1" smtClean="0"/>
              <a:t>Gbps</a:t>
            </a:r>
            <a:r>
              <a:rPr lang="pt-BR" sz="2400" dirty="0" smtClean="0"/>
              <a:t> pela rede de interconexão.</a:t>
            </a:r>
            <a:endParaRPr lang="pt-BR" sz="1800" dirty="0" smtClean="0"/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263" y="1963738"/>
            <a:ext cx="28352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Rede de Banyan</a:t>
            </a:r>
          </a:p>
        </p:txBody>
      </p:sp>
      <p:grpSp>
        <p:nvGrpSpPr>
          <p:cNvPr id="41987" name="Group 182"/>
          <p:cNvGrpSpPr>
            <a:grpSpLocks/>
          </p:cNvGrpSpPr>
          <p:nvPr/>
        </p:nvGrpSpPr>
        <p:grpSpPr bwMode="auto">
          <a:xfrm>
            <a:off x="1905000" y="2209800"/>
            <a:ext cx="5562600" cy="4114800"/>
            <a:chOff x="1680" y="1488"/>
            <a:chExt cx="3504" cy="2592"/>
          </a:xfrm>
        </p:grpSpPr>
        <p:sp>
          <p:nvSpPr>
            <p:cNvPr id="42056" name="Line 22"/>
            <p:cNvSpPr>
              <a:spLocks noChangeShapeType="1"/>
            </p:cNvSpPr>
            <p:nvPr/>
          </p:nvSpPr>
          <p:spPr bwMode="auto">
            <a:xfrm>
              <a:off x="2784" y="292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57" name="Group 48"/>
            <p:cNvGrpSpPr>
              <a:grpSpLocks/>
            </p:cNvGrpSpPr>
            <p:nvPr/>
          </p:nvGrpSpPr>
          <p:grpSpPr bwMode="auto">
            <a:xfrm flipV="1">
              <a:off x="3696" y="3024"/>
              <a:ext cx="1488" cy="240"/>
              <a:chOff x="3600" y="1536"/>
              <a:chExt cx="1488" cy="240"/>
            </a:xfrm>
          </p:grpSpPr>
          <p:sp>
            <p:nvSpPr>
              <p:cNvPr id="42182" name="Line 49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3" name="Line 50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4" name="Line 51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58" name="Oval 25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59" name="Group 45"/>
            <p:cNvGrpSpPr>
              <a:grpSpLocks/>
            </p:cNvGrpSpPr>
            <p:nvPr/>
          </p:nvGrpSpPr>
          <p:grpSpPr bwMode="auto">
            <a:xfrm>
              <a:off x="3696" y="3024"/>
              <a:ext cx="1488" cy="240"/>
              <a:chOff x="3600" y="1536"/>
              <a:chExt cx="1488" cy="240"/>
            </a:xfrm>
          </p:grpSpPr>
          <p:sp>
            <p:nvSpPr>
              <p:cNvPr id="42179" name="Line 33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0" name="Line 23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1" name="Line 34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60" name="Oval 4"/>
            <p:cNvSpPr>
              <a:spLocks noChangeArrowheads="1"/>
            </p:cNvSpPr>
            <p:nvPr/>
          </p:nvSpPr>
          <p:spPr bwMode="auto">
            <a:xfrm>
              <a:off x="4704" y="288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1" name="Line 52"/>
            <p:cNvSpPr>
              <a:spLocks noChangeShapeType="1"/>
            </p:cNvSpPr>
            <p:nvPr/>
          </p:nvSpPr>
          <p:spPr bwMode="auto">
            <a:xfrm flipV="1">
              <a:off x="3696" y="336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2" name="Oval 53"/>
            <p:cNvSpPr>
              <a:spLocks noChangeArrowheads="1"/>
            </p:cNvSpPr>
            <p:nvPr/>
          </p:nvSpPr>
          <p:spPr bwMode="auto">
            <a:xfrm flipV="1">
              <a:off x="4704" y="321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3" name="Oval 26"/>
            <p:cNvSpPr>
              <a:spLocks noChangeArrowheads="1"/>
            </p:cNvSpPr>
            <p:nvPr/>
          </p:nvSpPr>
          <p:spPr bwMode="auto">
            <a:xfrm>
              <a:off x="3792" y="321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64" name="Group 56"/>
            <p:cNvGrpSpPr>
              <a:grpSpLocks/>
            </p:cNvGrpSpPr>
            <p:nvPr/>
          </p:nvGrpSpPr>
          <p:grpSpPr bwMode="auto">
            <a:xfrm>
              <a:off x="3696" y="3696"/>
              <a:ext cx="1488" cy="240"/>
              <a:chOff x="3600" y="1536"/>
              <a:chExt cx="1488" cy="240"/>
            </a:xfrm>
          </p:grpSpPr>
          <p:sp>
            <p:nvSpPr>
              <p:cNvPr id="42176" name="Line 57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7" name="Line 58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8" name="Line 59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65" name="Line 60"/>
            <p:cNvSpPr>
              <a:spLocks noChangeShapeType="1"/>
            </p:cNvSpPr>
            <p:nvPr/>
          </p:nvSpPr>
          <p:spPr bwMode="auto">
            <a:xfrm>
              <a:off x="3696" y="360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6" name="Oval 61"/>
            <p:cNvSpPr>
              <a:spLocks noChangeArrowheads="1"/>
            </p:cNvSpPr>
            <p:nvPr/>
          </p:nvSpPr>
          <p:spPr bwMode="auto">
            <a:xfrm>
              <a:off x="4704" y="355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67" name="Group 62"/>
            <p:cNvGrpSpPr>
              <a:grpSpLocks/>
            </p:cNvGrpSpPr>
            <p:nvPr/>
          </p:nvGrpSpPr>
          <p:grpSpPr bwMode="auto">
            <a:xfrm flipV="1">
              <a:off x="3696" y="3696"/>
              <a:ext cx="1488" cy="240"/>
              <a:chOff x="3600" y="1536"/>
              <a:chExt cx="1488" cy="240"/>
            </a:xfrm>
          </p:grpSpPr>
          <p:sp>
            <p:nvSpPr>
              <p:cNvPr id="42173" name="Line 63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4" name="Line 64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5" name="Line 65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68" name="Line 66"/>
            <p:cNvSpPr>
              <a:spLocks noChangeShapeType="1"/>
            </p:cNvSpPr>
            <p:nvPr/>
          </p:nvSpPr>
          <p:spPr bwMode="auto">
            <a:xfrm flipV="1">
              <a:off x="1680" y="4032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9" name="Oval 67"/>
            <p:cNvSpPr>
              <a:spLocks noChangeArrowheads="1"/>
            </p:cNvSpPr>
            <p:nvPr/>
          </p:nvSpPr>
          <p:spPr bwMode="auto">
            <a:xfrm flipV="1">
              <a:off x="4704" y="38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0" name="Oval 68"/>
            <p:cNvSpPr>
              <a:spLocks noChangeArrowheads="1"/>
            </p:cNvSpPr>
            <p:nvPr/>
          </p:nvSpPr>
          <p:spPr bwMode="auto">
            <a:xfrm>
              <a:off x="3792" y="355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1" name="Oval 69"/>
            <p:cNvSpPr>
              <a:spLocks noChangeArrowheads="1"/>
            </p:cNvSpPr>
            <p:nvPr/>
          </p:nvSpPr>
          <p:spPr bwMode="auto">
            <a:xfrm>
              <a:off x="3792" y="38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72" name="Group 84"/>
            <p:cNvGrpSpPr>
              <a:grpSpLocks/>
            </p:cNvGrpSpPr>
            <p:nvPr/>
          </p:nvGrpSpPr>
          <p:grpSpPr bwMode="auto">
            <a:xfrm>
              <a:off x="2784" y="2880"/>
              <a:ext cx="912" cy="816"/>
              <a:chOff x="2688" y="1392"/>
              <a:chExt cx="912" cy="816"/>
            </a:xfrm>
          </p:grpSpPr>
          <p:sp>
            <p:nvSpPr>
              <p:cNvPr id="42165" name="Line 81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6" name="Line 74"/>
              <p:cNvSpPr>
                <a:spLocks noChangeShapeType="1"/>
              </p:cNvSpPr>
              <p:nvPr/>
            </p:nvSpPr>
            <p:spPr bwMode="auto">
              <a:xfrm flipV="1">
                <a:off x="2688" y="153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7" name="Line 76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8" name="Oval 77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9" name="Line 78"/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0" name="Line 79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1" name="Oval 80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2" name="Line 82"/>
              <p:cNvSpPr>
                <a:spLocks noChangeShapeType="1"/>
              </p:cNvSpPr>
              <p:nvPr/>
            </p:nvSpPr>
            <p:spPr bwMode="auto">
              <a:xfrm flipV="1">
                <a:off x="3072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73" name="Group 85"/>
            <p:cNvGrpSpPr>
              <a:grpSpLocks/>
            </p:cNvGrpSpPr>
            <p:nvPr/>
          </p:nvGrpSpPr>
          <p:grpSpPr bwMode="auto">
            <a:xfrm flipV="1">
              <a:off x="2784" y="3264"/>
              <a:ext cx="912" cy="816"/>
              <a:chOff x="2688" y="1392"/>
              <a:chExt cx="912" cy="816"/>
            </a:xfrm>
          </p:grpSpPr>
          <p:sp>
            <p:nvSpPr>
              <p:cNvPr id="42157" name="Line 86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8" name="Line 87"/>
              <p:cNvSpPr>
                <a:spLocks noChangeShapeType="1"/>
              </p:cNvSpPr>
              <p:nvPr/>
            </p:nvSpPr>
            <p:spPr bwMode="auto">
              <a:xfrm flipV="1">
                <a:off x="2688" y="153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9" name="Line 8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0" name="Oval 89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1" name="Line 90"/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2" name="Line 91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3" name="Oval 92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4" name="Line 93"/>
              <p:cNvSpPr>
                <a:spLocks noChangeShapeType="1"/>
              </p:cNvSpPr>
              <p:nvPr/>
            </p:nvSpPr>
            <p:spPr bwMode="auto">
              <a:xfrm flipV="1">
                <a:off x="3072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74" name="Line 96"/>
            <p:cNvSpPr>
              <a:spLocks noChangeShapeType="1"/>
            </p:cNvSpPr>
            <p:nvPr/>
          </p:nvSpPr>
          <p:spPr bwMode="auto">
            <a:xfrm>
              <a:off x="1680" y="1536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75" name="Group 97"/>
            <p:cNvGrpSpPr>
              <a:grpSpLocks/>
            </p:cNvGrpSpPr>
            <p:nvPr/>
          </p:nvGrpSpPr>
          <p:grpSpPr bwMode="auto">
            <a:xfrm flipV="1">
              <a:off x="3696" y="1632"/>
              <a:ext cx="1488" cy="240"/>
              <a:chOff x="3600" y="1536"/>
              <a:chExt cx="1488" cy="240"/>
            </a:xfrm>
          </p:grpSpPr>
          <p:sp>
            <p:nvSpPr>
              <p:cNvPr id="42154" name="Line 98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5" name="Line 99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6" name="Line 100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76" name="Oval 101"/>
            <p:cNvSpPr>
              <a:spLocks noChangeArrowheads="1"/>
            </p:cNvSpPr>
            <p:nvPr/>
          </p:nvSpPr>
          <p:spPr bwMode="auto">
            <a:xfrm>
              <a:off x="379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77" name="Group 102"/>
            <p:cNvGrpSpPr>
              <a:grpSpLocks/>
            </p:cNvGrpSpPr>
            <p:nvPr/>
          </p:nvGrpSpPr>
          <p:grpSpPr bwMode="auto">
            <a:xfrm>
              <a:off x="3696" y="1632"/>
              <a:ext cx="1488" cy="240"/>
              <a:chOff x="3600" y="1536"/>
              <a:chExt cx="1488" cy="240"/>
            </a:xfrm>
          </p:grpSpPr>
          <p:sp>
            <p:nvSpPr>
              <p:cNvPr id="42151" name="Line 103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2" name="Line 104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3" name="Line 105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78" name="Oval 106"/>
            <p:cNvSpPr>
              <a:spLocks noChangeArrowheads="1"/>
            </p:cNvSpPr>
            <p:nvPr/>
          </p:nvSpPr>
          <p:spPr bwMode="auto">
            <a:xfrm>
              <a:off x="4704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9" name="Line 107"/>
            <p:cNvSpPr>
              <a:spLocks noChangeShapeType="1"/>
            </p:cNvSpPr>
            <p:nvPr/>
          </p:nvSpPr>
          <p:spPr bwMode="auto">
            <a:xfrm flipV="1">
              <a:off x="3696" y="196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0" name="Oval 108"/>
            <p:cNvSpPr>
              <a:spLocks noChangeArrowheads="1"/>
            </p:cNvSpPr>
            <p:nvPr/>
          </p:nvSpPr>
          <p:spPr bwMode="auto">
            <a:xfrm flipV="1">
              <a:off x="4704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1" name="Oval 109"/>
            <p:cNvSpPr>
              <a:spLocks noChangeArrowheads="1"/>
            </p:cNvSpPr>
            <p:nvPr/>
          </p:nvSpPr>
          <p:spPr bwMode="auto">
            <a:xfrm>
              <a:off x="3792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82" name="Group 110"/>
            <p:cNvGrpSpPr>
              <a:grpSpLocks/>
            </p:cNvGrpSpPr>
            <p:nvPr/>
          </p:nvGrpSpPr>
          <p:grpSpPr bwMode="auto">
            <a:xfrm>
              <a:off x="3696" y="2304"/>
              <a:ext cx="1488" cy="240"/>
              <a:chOff x="3600" y="1536"/>
              <a:chExt cx="1488" cy="240"/>
            </a:xfrm>
          </p:grpSpPr>
          <p:sp>
            <p:nvSpPr>
              <p:cNvPr id="42148" name="Line 111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9" name="Line 11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0" name="Line 113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83" name="Line 114"/>
            <p:cNvSpPr>
              <a:spLocks noChangeShapeType="1"/>
            </p:cNvSpPr>
            <p:nvPr/>
          </p:nvSpPr>
          <p:spPr bwMode="auto">
            <a:xfrm>
              <a:off x="3696" y="220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4" name="Oval 115"/>
            <p:cNvSpPr>
              <a:spLocks noChangeArrowheads="1"/>
            </p:cNvSpPr>
            <p:nvPr/>
          </p:nvSpPr>
          <p:spPr bwMode="auto">
            <a:xfrm>
              <a:off x="4704" y="216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85" name="Group 116"/>
            <p:cNvGrpSpPr>
              <a:grpSpLocks/>
            </p:cNvGrpSpPr>
            <p:nvPr/>
          </p:nvGrpSpPr>
          <p:grpSpPr bwMode="auto">
            <a:xfrm flipV="1">
              <a:off x="3696" y="2304"/>
              <a:ext cx="1488" cy="240"/>
              <a:chOff x="3600" y="1536"/>
              <a:chExt cx="1488" cy="240"/>
            </a:xfrm>
          </p:grpSpPr>
          <p:sp>
            <p:nvSpPr>
              <p:cNvPr id="42145" name="Line 117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6" name="Line 118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7" name="Line 119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86" name="Line 120"/>
            <p:cNvSpPr>
              <a:spLocks noChangeShapeType="1"/>
            </p:cNvSpPr>
            <p:nvPr/>
          </p:nvSpPr>
          <p:spPr bwMode="auto">
            <a:xfrm flipV="1">
              <a:off x="2784" y="2640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7" name="Oval 121"/>
            <p:cNvSpPr>
              <a:spLocks noChangeArrowheads="1"/>
            </p:cNvSpPr>
            <p:nvPr/>
          </p:nvSpPr>
          <p:spPr bwMode="auto">
            <a:xfrm flipV="1">
              <a:off x="4704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8" name="Oval 122"/>
            <p:cNvSpPr>
              <a:spLocks noChangeArrowheads="1"/>
            </p:cNvSpPr>
            <p:nvPr/>
          </p:nvSpPr>
          <p:spPr bwMode="auto">
            <a:xfrm>
              <a:off x="3792" y="216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9" name="Oval 123"/>
            <p:cNvSpPr>
              <a:spLocks noChangeArrowheads="1"/>
            </p:cNvSpPr>
            <p:nvPr/>
          </p:nvSpPr>
          <p:spPr bwMode="auto">
            <a:xfrm>
              <a:off x="3792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90" name="Group 142"/>
            <p:cNvGrpSpPr>
              <a:grpSpLocks/>
            </p:cNvGrpSpPr>
            <p:nvPr/>
          </p:nvGrpSpPr>
          <p:grpSpPr bwMode="auto">
            <a:xfrm>
              <a:off x="2784" y="1488"/>
              <a:ext cx="912" cy="1200"/>
              <a:chOff x="2784" y="1488"/>
              <a:chExt cx="912" cy="1200"/>
            </a:xfrm>
          </p:grpSpPr>
          <p:sp>
            <p:nvSpPr>
              <p:cNvPr id="42129" name="Line 125"/>
              <p:cNvSpPr>
                <a:spLocks noChangeShapeType="1"/>
              </p:cNvSpPr>
              <p:nvPr/>
            </p:nvSpPr>
            <p:spPr bwMode="auto">
              <a:xfrm>
                <a:off x="2784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0" name="Line 126"/>
              <p:cNvSpPr>
                <a:spLocks noChangeShapeType="1"/>
              </p:cNvSpPr>
              <p:nvPr/>
            </p:nvSpPr>
            <p:spPr bwMode="auto">
              <a:xfrm flipV="1">
                <a:off x="2784" y="163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1" name="Line 127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2" name="Oval 128"/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3" name="Line 129"/>
              <p:cNvSpPr>
                <a:spLocks noChangeShapeType="1"/>
              </p:cNvSpPr>
              <p:nvPr/>
            </p:nvSpPr>
            <p:spPr bwMode="auto">
              <a:xfrm flipV="1">
                <a:off x="2784" y="196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4" name="Line 130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5" name="Oval 131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6" name="Line 132"/>
              <p:cNvSpPr>
                <a:spLocks noChangeShapeType="1"/>
              </p:cNvSpPr>
              <p:nvPr/>
            </p:nvSpPr>
            <p:spPr bwMode="auto">
              <a:xfrm flipV="1">
                <a:off x="3168" y="1632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7" name="Line 134"/>
              <p:cNvSpPr>
                <a:spLocks noChangeShapeType="1"/>
              </p:cNvSpPr>
              <p:nvPr/>
            </p:nvSpPr>
            <p:spPr bwMode="auto">
              <a:xfrm flipV="1">
                <a:off x="2784" y="23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8" name="Line 135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9" name="Line 136"/>
              <p:cNvSpPr>
                <a:spLocks noChangeShapeType="1"/>
              </p:cNvSpPr>
              <p:nvPr/>
            </p:nvSpPr>
            <p:spPr bwMode="auto">
              <a:xfrm flipV="1">
                <a:off x="3168" y="1968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0" name="Oval 137"/>
              <p:cNvSpPr>
                <a:spLocks noChangeArrowheads="1"/>
              </p:cNvSpPr>
              <p:nvPr/>
            </p:nvSpPr>
            <p:spPr bwMode="auto">
              <a:xfrm flipV="1">
                <a:off x="2880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1" name="Line 138"/>
              <p:cNvSpPr>
                <a:spLocks noChangeShapeType="1"/>
              </p:cNvSpPr>
              <p:nvPr/>
            </p:nvSpPr>
            <p:spPr bwMode="auto">
              <a:xfrm>
                <a:off x="2784" y="220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2" name="Line 139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3" name="Oval 140"/>
              <p:cNvSpPr>
                <a:spLocks noChangeArrowheads="1"/>
              </p:cNvSpPr>
              <p:nvPr/>
            </p:nvSpPr>
            <p:spPr bwMode="auto">
              <a:xfrm flipV="1">
                <a:off x="2880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4" name="Line 141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91" name="Group 162"/>
            <p:cNvGrpSpPr>
              <a:grpSpLocks/>
            </p:cNvGrpSpPr>
            <p:nvPr/>
          </p:nvGrpSpPr>
          <p:grpSpPr bwMode="auto">
            <a:xfrm>
              <a:off x="1680" y="1488"/>
              <a:ext cx="1104" cy="1872"/>
              <a:chOff x="1680" y="1488"/>
              <a:chExt cx="1104" cy="1872"/>
            </a:xfrm>
          </p:grpSpPr>
          <p:sp>
            <p:nvSpPr>
              <p:cNvPr id="42111" name="Line 160"/>
              <p:cNvSpPr>
                <a:spLocks noChangeShapeType="1"/>
              </p:cNvSpPr>
              <p:nvPr/>
            </p:nvSpPr>
            <p:spPr bwMode="auto">
              <a:xfrm flipV="1">
                <a:off x="1680" y="264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2" name="Line 161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52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3" name="Line 144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4" name="Line 145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5" name="Line 146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528" cy="1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6" name="Oval 147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7" name="Line 148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8" name="Line 149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52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9" name="Oval 150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0" name="Line 151"/>
              <p:cNvSpPr>
                <a:spLocks noChangeShapeType="1"/>
              </p:cNvSpPr>
              <p:nvPr/>
            </p:nvSpPr>
            <p:spPr bwMode="auto">
              <a:xfrm flipV="1">
                <a:off x="2256" y="1632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1" name="Line 152"/>
              <p:cNvSpPr>
                <a:spLocks noChangeShapeType="1"/>
              </p:cNvSpPr>
              <p:nvPr/>
            </p:nvSpPr>
            <p:spPr bwMode="auto">
              <a:xfrm flipV="1">
                <a:off x="1680" y="230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2" name="Line 153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3" name="Line 154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4" name="Oval 155"/>
              <p:cNvSpPr>
                <a:spLocks noChangeArrowheads="1"/>
              </p:cNvSpPr>
              <p:nvPr/>
            </p:nvSpPr>
            <p:spPr bwMode="auto">
              <a:xfrm flipV="1">
                <a:off x="19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5" name="Line 156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6" name="Line 157"/>
              <p:cNvSpPr>
                <a:spLocks noChangeShapeType="1"/>
              </p:cNvSpPr>
              <p:nvPr/>
            </p:nvSpPr>
            <p:spPr bwMode="auto">
              <a:xfrm flipV="1">
                <a:off x="2256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7" name="Oval 158"/>
              <p:cNvSpPr>
                <a:spLocks noChangeArrowheads="1"/>
              </p:cNvSpPr>
              <p:nvPr/>
            </p:nvSpPr>
            <p:spPr bwMode="auto">
              <a:xfrm flipV="1">
                <a:off x="1968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8" name="Line 159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528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92" name="Group 163"/>
            <p:cNvGrpSpPr>
              <a:grpSpLocks/>
            </p:cNvGrpSpPr>
            <p:nvPr/>
          </p:nvGrpSpPr>
          <p:grpSpPr bwMode="auto">
            <a:xfrm flipV="1">
              <a:off x="1680" y="2208"/>
              <a:ext cx="1104" cy="1872"/>
              <a:chOff x="1680" y="1488"/>
              <a:chExt cx="1104" cy="1872"/>
            </a:xfrm>
          </p:grpSpPr>
          <p:sp>
            <p:nvSpPr>
              <p:cNvPr id="42093" name="Line 164"/>
              <p:cNvSpPr>
                <a:spLocks noChangeShapeType="1"/>
              </p:cNvSpPr>
              <p:nvPr/>
            </p:nvSpPr>
            <p:spPr bwMode="auto">
              <a:xfrm flipV="1">
                <a:off x="1680" y="264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4" name="Line 165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52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5" name="Line 166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6" name="Line 167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7" name="Line 168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528" cy="1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8" name="Oval 169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9" name="Line 170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0" name="Line 171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52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1" name="Oval 172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2" name="Line 173"/>
              <p:cNvSpPr>
                <a:spLocks noChangeShapeType="1"/>
              </p:cNvSpPr>
              <p:nvPr/>
            </p:nvSpPr>
            <p:spPr bwMode="auto">
              <a:xfrm flipV="1">
                <a:off x="2256" y="1632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3" name="Line 174"/>
              <p:cNvSpPr>
                <a:spLocks noChangeShapeType="1"/>
              </p:cNvSpPr>
              <p:nvPr/>
            </p:nvSpPr>
            <p:spPr bwMode="auto">
              <a:xfrm flipV="1">
                <a:off x="1680" y="230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4" name="Line 175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5" name="Line 176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6" name="Oval 177"/>
              <p:cNvSpPr>
                <a:spLocks noChangeArrowheads="1"/>
              </p:cNvSpPr>
              <p:nvPr/>
            </p:nvSpPr>
            <p:spPr bwMode="auto">
              <a:xfrm flipV="1">
                <a:off x="19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7" name="Line 178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8" name="Line 179"/>
              <p:cNvSpPr>
                <a:spLocks noChangeShapeType="1"/>
              </p:cNvSpPr>
              <p:nvPr/>
            </p:nvSpPr>
            <p:spPr bwMode="auto">
              <a:xfrm flipV="1">
                <a:off x="2256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9" name="Oval 180"/>
              <p:cNvSpPr>
                <a:spLocks noChangeArrowheads="1"/>
              </p:cNvSpPr>
              <p:nvPr/>
            </p:nvSpPr>
            <p:spPr bwMode="auto">
              <a:xfrm flipV="1">
                <a:off x="1968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0" name="Line 18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528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988" name="Group 194"/>
          <p:cNvGrpSpPr>
            <a:grpSpLocks/>
          </p:cNvGrpSpPr>
          <p:nvPr/>
        </p:nvGrpSpPr>
        <p:grpSpPr bwMode="auto">
          <a:xfrm>
            <a:off x="1492250" y="2133600"/>
            <a:ext cx="352425" cy="4267200"/>
            <a:chOff x="940" y="1344"/>
            <a:chExt cx="222" cy="2688"/>
          </a:xfrm>
        </p:grpSpPr>
        <p:sp>
          <p:nvSpPr>
            <p:cNvPr id="42048" name="Text Box 183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2049" name="Text Box 185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2050" name="Text Box 186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2051" name="Text Box 187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2052" name="Text Box 188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2053" name="Text Box 189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2054" name="Text Box 192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2055" name="Text Box 193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grpSp>
        <p:nvGrpSpPr>
          <p:cNvPr id="41989" name="Group 195"/>
          <p:cNvGrpSpPr>
            <a:grpSpLocks/>
          </p:cNvGrpSpPr>
          <p:nvPr/>
        </p:nvGrpSpPr>
        <p:grpSpPr bwMode="auto">
          <a:xfrm>
            <a:off x="7496175" y="2133600"/>
            <a:ext cx="352425" cy="4267200"/>
            <a:chOff x="940" y="1344"/>
            <a:chExt cx="222" cy="2688"/>
          </a:xfrm>
        </p:grpSpPr>
        <p:sp>
          <p:nvSpPr>
            <p:cNvPr id="42040" name="Text Box 196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2041" name="Text Box 197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2042" name="Text Box 198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2043" name="Text Box 199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2044" name="Text Box 200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2045" name="Text Box 201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2046" name="Text Box 202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2047" name="Text Box 203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grpSp>
        <p:nvGrpSpPr>
          <p:cNvPr id="18" name="Group 206"/>
          <p:cNvGrpSpPr>
            <a:grpSpLocks/>
          </p:cNvGrpSpPr>
          <p:nvPr/>
        </p:nvGrpSpPr>
        <p:grpSpPr bwMode="auto">
          <a:xfrm>
            <a:off x="7924800" y="5181600"/>
            <a:ext cx="1042988" cy="515938"/>
            <a:chOff x="4992" y="3264"/>
            <a:chExt cx="657" cy="250"/>
          </a:xfrm>
        </p:grpSpPr>
        <p:sp>
          <p:nvSpPr>
            <p:cNvPr id="42038" name="Line 204"/>
            <p:cNvSpPr>
              <a:spLocks noChangeShapeType="1"/>
            </p:cNvSpPr>
            <p:nvPr/>
          </p:nvSpPr>
          <p:spPr bwMode="auto">
            <a:xfrm>
              <a:off x="4992" y="3264"/>
              <a:ext cx="24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39" name="Text Box 205"/>
            <p:cNvSpPr txBox="1">
              <a:spLocks noChangeArrowheads="1"/>
            </p:cNvSpPr>
            <p:nvPr/>
          </p:nvSpPr>
          <p:spPr bwMode="auto">
            <a:xfrm>
              <a:off x="5030" y="3367"/>
              <a:ext cx="619" cy="14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11 = 1011</a:t>
              </a:r>
              <a:r>
                <a:rPr lang="pt-BR" sz="1400" baseline="-25000">
                  <a:solidFill>
                    <a:srgbClr val="FF0000"/>
                  </a:solidFill>
                </a:rPr>
                <a:t>B</a:t>
              </a:r>
              <a:endParaRPr lang="pt-BR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233"/>
          <p:cNvGrpSpPr>
            <a:grpSpLocks/>
          </p:cNvGrpSpPr>
          <p:nvPr/>
        </p:nvGrpSpPr>
        <p:grpSpPr bwMode="auto">
          <a:xfrm>
            <a:off x="381000" y="2286000"/>
            <a:ext cx="1143000" cy="228600"/>
            <a:chOff x="240" y="1440"/>
            <a:chExt cx="720" cy="144"/>
          </a:xfrm>
        </p:grpSpPr>
        <p:sp>
          <p:nvSpPr>
            <p:cNvPr id="42036" name="Rectangle 207"/>
            <p:cNvSpPr>
              <a:spLocks noChangeArrowheads="1"/>
            </p:cNvSpPr>
            <p:nvPr/>
          </p:nvSpPr>
          <p:spPr bwMode="auto">
            <a:xfrm>
              <a:off x="240" y="1440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pt-BR" sz="1200">
                  <a:solidFill>
                    <a:srgbClr val="FF0000"/>
                  </a:solidFill>
                </a:rPr>
                <a:t>11</a:t>
              </a:r>
              <a:endParaRPr lang="pt-BR"/>
            </a:p>
          </p:txBody>
        </p:sp>
        <p:sp>
          <p:nvSpPr>
            <p:cNvPr id="42037" name="Line 209"/>
            <p:cNvSpPr>
              <a:spLocks noChangeShapeType="1"/>
            </p:cNvSpPr>
            <p:nvPr/>
          </p:nvSpPr>
          <p:spPr bwMode="auto">
            <a:xfrm>
              <a:off x="720" y="1536"/>
              <a:ext cx="24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5266" name="Line 210"/>
          <p:cNvSpPr>
            <a:spLocks noChangeShapeType="1"/>
          </p:cNvSpPr>
          <p:nvPr/>
        </p:nvSpPr>
        <p:spPr bwMode="auto">
          <a:xfrm>
            <a:off x="1905000" y="2438400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" name="Group 216"/>
          <p:cNvGrpSpPr>
            <a:grpSpLocks/>
          </p:cNvGrpSpPr>
          <p:nvPr/>
        </p:nvGrpSpPr>
        <p:grpSpPr bwMode="auto">
          <a:xfrm>
            <a:off x="2422525" y="1916113"/>
            <a:ext cx="1387475" cy="2579687"/>
            <a:chOff x="1526" y="1207"/>
            <a:chExt cx="874" cy="1625"/>
          </a:xfrm>
        </p:grpSpPr>
        <p:grpSp>
          <p:nvGrpSpPr>
            <p:cNvPr id="42031" name="Group 214"/>
            <p:cNvGrpSpPr>
              <a:grpSpLocks/>
            </p:cNvGrpSpPr>
            <p:nvPr/>
          </p:nvGrpSpPr>
          <p:grpSpPr bwMode="auto">
            <a:xfrm>
              <a:off x="1536" y="1536"/>
              <a:ext cx="864" cy="1296"/>
              <a:chOff x="1536" y="1536"/>
              <a:chExt cx="864" cy="1296"/>
            </a:xfrm>
          </p:grpSpPr>
          <p:sp>
            <p:nvSpPr>
              <p:cNvPr id="42033" name="Line 211"/>
              <p:cNvSpPr>
                <a:spLocks noChangeShapeType="1"/>
              </p:cNvSpPr>
              <p:nvPr/>
            </p:nvSpPr>
            <p:spPr bwMode="auto">
              <a:xfrm>
                <a:off x="1536" y="153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34" name="Line 212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528" cy="1296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35" name="Line 213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32" name="Text Box 215"/>
            <p:cNvSpPr txBox="1">
              <a:spLocks noChangeArrowheads="1"/>
            </p:cNvSpPr>
            <p:nvPr/>
          </p:nvSpPr>
          <p:spPr bwMode="auto">
            <a:xfrm>
              <a:off x="1526" y="120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rgbClr val="FF0000"/>
                  </a:solidFill>
                </a:rPr>
                <a:t>1</a:t>
              </a:r>
              <a:endParaRPr lang="pt-BR" sz="1400"/>
            </a:p>
          </p:txBody>
        </p:sp>
      </p:grpSp>
      <p:grpSp>
        <p:nvGrpSpPr>
          <p:cNvPr id="22" name="Group 219"/>
          <p:cNvGrpSpPr>
            <a:grpSpLocks/>
          </p:cNvGrpSpPr>
          <p:nvPr/>
        </p:nvGrpSpPr>
        <p:grpSpPr bwMode="auto">
          <a:xfrm>
            <a:off x="3870325" y="4125913"/>
            <a:ext cx="1387475" cy="369887"/>
            <a:chOff x="2438" y="2599"/>
            <a:chExt cx="874" cy="233"/>
          </a:xfrm>
        </p:grpSpPr>
        <p:sp>
          <p:nvSpPr>
            <p:cNvPr id="42029" name="Line 217"/>
            <p:cNvSpPr>
              <a:spLocks noChangeShapeType="1"/>
            </p:cNvSpPr>
            <p:nvPr/>
          </p:nvSpPr>
          <p:spPr bwMode="auto">
            <a:xfrm>
              <a:off x="2448" y="2832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30" name="Text Box 218"/>
            <p:cNvSpPr txBox="1">
              <a:spLocks noChangeArrowheads="1"/>
            </p:cNvSpPr>
            <p:nvPr/>
          </p:nvSpPr>
          <p:spPr bwMode="auto">
            <a:xfrm>
              <a:off x="2438" y="259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8"/>
          <p:cNvGrpSpPr>
            <a:grpSpLocks/>
          </p:cNvGrpSpPr>
          <p:nvPr/>
        </p:nvGrpSpPr>
        <p:grpSpPr bwMode="auto">
          <a:xfrm>
            <a:off x="5273675" y="4125913"/>
            <a:ext cx="1431925" cy="903287"/>
            <a:chOff x="3322" y="2599"/>
            <a:chExt cx="902" cy="569"/>
          </a:xfrm>
        </p:grpSpPr>
        <p:grpSp>
          <p:nvGrpSpPr>
            <p:cNvPr id="42023" name="Group 225"/>
            <p:cNvGrpSpPr>
              <a:grpSpLocks/>
            </p:cNvGrpSpPr>
            <p:nvPr/>
          </p:nvGrpSpPr>
          <p:grpSpPr bwMode="auto">
            <a:xfrm>
              <a:off x="3360" y="2832"/>
              <a:ext cx="864" cy="336"/>
              <a:chOff x="3360" y="2832"/>
              <a:chExt cx="864" cy="336"/>
            </a:xfrm>
          </p:grpSpPr>
          <p:sp>
            <p:nvSpPr>
              <p:cNvPr id="42025" name="Line 220"/>
              <p:cNvSpPr>
                <a:spLocks noChangeShapeType="1"/>
              </p:cNvSpPr>
              <p:nvPr/>
            </p:nvSpPr>
            <p:spPr bwMode="auto">
              <a:xfrm>
                <a:off x="3360" y="2832"/>
                <a:ext cx="96" cy="96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6" name="Line 221"/>
              <p:cNvSpPr>
                <a:spLocks noChangeShapeType="1"/>
              </p:cNvSpPr>
              <p:nvPr/>
            </p:nvSpPr>
            <p:spPr bwMode="auto">
              <a:xfrm>
                <a:off x="3456" y="2928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7" name="Line 223"/>
              <p:cNvSpPr>
                <a:spLocks noChangeShapeType="1"/>
              </p:cNvSpPr>
              <p:nvPr/>
            </p:nvSpPr>
            <p:spPr bwMode="auto">
              <a:xfrm>
                <a:off x="3600" y="2928"/>
                <a:ext cx="528" cy="24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8" name="Line 224"/>
              <p:cNvSpPr>
                <a:spLocks noChangeShapeType="1"/>
              </p:cNvSpPr>
              <p:nvPr/>
            </p:nvSpPr>
            <p:spPr bwMode="auto">
              <a:xfrm>
                <a:off x="4128" y="316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24" name="Text Box 226"/>
            <p:cNvSpPr txBox="1">
              <a:spLocks noChangeArrowheads="1"/>
            </p:cNvSpPr>
            <p:nvPr/>
          </p:nvSpPr>
          <p:spPr bwMode="auto">
            <a:xfrm>
              <a:off x="3322" y="259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232"/>
          <p:cNvGrpSpPr>
            <a:grpSpLocks/>
          </p:cNvGrpSpPr>
          <p:nvPr/>
        </p:nvGrpSpPr>
        <p:grpSpPr bwMode="auto">
          <a:xfrm>
            <a:off x="6705600" y="4724400"/>
            <a:ext cx="762000" cy="457200"/>
            <a:chOff x="4224" y="2976"/>
            <a:chExt cx="480" cy="288"/>
          </a:xfrm>
        </p:grpSpPr>
        <p:sp>
          <p:nvSpPr>
            <p:cNvPr id="42020" name="Text Box 227"/>
            <p:cNvSpPr txBox="1">
              <a:spLocks noChangeArrowheads="1"/>
            </p:cNvSpPr>
            <p:nvPr/>
          </p:nvSpPr>
          <p:spPr bwMode="auto">
            <a:xfrm>
              <a:off x="4244" y="29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021" name="Line 229"/>
            <p:cNvSpPr>
              <a:spLocks noChangeShapeType="1"/>
            </p:cNvSpPr>
            <p:nvPr/>
          </p:nvSpPr>
          <p:spPr bwMode="auto">
            <a:xfrm>
              <a:off x="4224" y="3168"/>
              <a:ext cx="192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22" name="Line 231"/>
            <p:cNvSpPr>
              <a:spLocks noChangeShapeType="1"/>
            </p:cNvSpPr>
            <p:nvPr/>
          </p:nvSpPr>
          <p:spPr bwMode="auto">
            <a:xfrm>
              <a:off x="4416" y="3264"/>
              <a:ext cx="28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234"/>
          <p:cNvGrpSpPr>
            <a:grpSpLocks/>
          </p:cNvGrpSpPr>
          <p:nvPr/>
        </p:nvGrpSpPr>
        <p:grpSpPr bwMode="auto">
          <a:xfrm>
            <a:off x="381000" y="5410200"/>
            <a:ext cx="1143000" cy="228600"/>
            <a:chOff x="240" y="1440"/>
            <a:chExt cx="720" cy="144"/>
          </a:xfrm>
        </p:grpSpPr>
        <p:sp>
          <p:nvSpPr>
            <p:cNvPr id="42018" name="Rectangle 235"/>
            <p:cNvSpPr>
              <a:spLocks noChangeArrowheads="1"/>
            </p:cNvSpPr>
            <p:nvPr/>
          </p:nvSpPr>
          <p:spPr bwMode="auto">
            <a:xfrm>
              <a:off x="240" y="1440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C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pt-BR" sz="1200">
                  <a:solidFill>
                    <a:srgbClr val="00CC00"/>
                  </a:solidFill>
                </a:rPr>
                <a:t>11</a:t>
              </a:r>
              <a:endParaRPr lang="pt-BR">
                <a:solidFill>
                  <a:srgbClr val="00CC00"/>
                </a:solidFill>
              </a:endParaRPr>
            </a:p>
          </p:txBody>
        </p:sp>
        <p:sp>
          <p:nvSpPr>
            <p:cNvPr id="42019" name="Line 236"/>
            <p:cNvSpPr>
              <a:spLocks noChangeShapeType="1"/>
            </p:cNvSpPr>
            <p:nvPr/>
          </p:nvSpPr>
          <p:spPr bwMode="auto">
            <a:xfrm>
              <a:off x="720" y="1536"/>
              <a:ext cx="240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5293" name="Line 237"/>
          <p:cNvSpPr>
            <a:spLocks noChangeShapeType="1"/>
          </p:cNvSpPr>
          <p:nvPr/>
        </p:nvSpPr>
        <p:spPr bwMode="auto">
          <a:xfrm>
            <a:off x="1905000" y="5562600"/>
            <a:ext cx="457200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7" name="Group 245"/>
          <p:cNvGrpSpPr>
            <a:grpSpLocks/>
          </p:cNvGrpSpPr>
          <p:nvPr/>
        </p:nvGrpSpPr>
        <p:grpSpPr bwMode="auto">
          <a:xfrm>
            <a:off x="2362200" y="5257800"/>
            <a:ext cx="1447800" cy="838200"/>
            <a:chOff x="1488" y="3312"/>
            <a:chExt cx="912" cy="528"/>
          </a:xfrm>
        </p:grpSpPr>
        <p:sp>
          <p:nvSpPr>
            <p:cNvPr id="42013" name="Line 240"/>
            <p:cNvSpPr>
              <a:spLocks noChangeShapeType="1"/>
            </p:cNvSpPr>
            <p:nvPr/>
          </p:nvSpPr>
          <p:spPr bwMode="auto">
            <a:xfrm>
              <a:off x="1680" y="3600"/>
              <a:ext cx="96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14" name="Line 241"/>
            <p:cNvSpPr>
              <a:spLocks noChangeShapeType="1"/>
            </p:cNvSpPr>
            <p:nvPr/>
          </p:nvSpPr>
          <p:spPr bwMode="auto">
            <a:xfrm>
              <a:off x="1776" y="3600"/>
              <a:ext cx="528" cy="24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15" name="Line 242"/>
            <p:cNvSpPr>
              <a:spLocks noChangeShapeType="1"/>
            </p:cNvSpPr>
            <p:nvPr/>
          </p:nvSpPr>
          <p:spPr bwMode="auto">
            <a:xfrm>
              <a:off x="2304" y="3840"/>
              <a:ext cx="96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16" name="Text Box 243"/>
            <p:cNvSpPr txBox="1">
              <a:spLocks noChangeArrowheads="1"/>
            </p:cNvSpPr>
            <p:nvPr/>
          </p:nvSpPr>
          <p:spPr bwMode="auto">
            <a:xfrm>
              <a:off x="1488" y="331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rgbClr val="00CC00"/>
                  </a:solidFill>
                </a:rPr>
                <a:t>1</a:t>
              </a:r>
              <a:endParaRPr lang="pt-BR" sz="1400">
                <a:solidFill>
                  <a:srgbClr val="00CC00"/>
                </a:solidFill>
              </a:endParaRPr>
            </a:p>
          </p:txBody>
        </p:sp>
        <p:sp>
          <p:nvSpPr>
            <p:cNvPr id="42017" name="Line 244"/>
            <p:cNvSpPr>
              <a:spLocks noChangeShapeType="1"/>
            </p:cNvSpPr>
            <p:nvPr/>
          </p:nvSpPr>
          <p:spPr bwMode="auto">
            <a:xfrm>
              <a:off x="1488" y="3504"/>
              <a:ext cx="192" cy="96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252"/>
          <p:cNvGrpSpPr>
            <a:grpSpLocks/>
          </p:cNvGrpSpPr>
          <p:nvPr/>
        </p:nvGrpSpPr>
        <p:grpSpPr bwMode="auto">
          <a:xfrm>
            <a:off x="3810000" y="5181600"/>
            <a:ext cx="1447800" cy="914400"/>
            <a:chOff x="2400" y="3264"/>
            <a:chExt cx="912" cy="576"/>
          </a:xfrm>
        </p:grpSpPr>
        <p:sp>
          <p:nvSpPr>
            <p:cNvPr id="42008" name="Text Box 246"/>
            <p:cNvSpPr txBox="1">
              <a:spLocks noChangeArrowheads="1"/>
            </p:cNvSpPr>
            <p:nvPr/>
          </p:nvSpPr>
          <p:spPr bwMode="auto">
            <a:xfrm>
              <a:off x="2410" y="364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00CC00"/>
                  </a:solidFill>
                </a:rPr>
                <a:t>0</a:t>
              </a:r>
            </a:p>
          </p:txBody>
        </p:sp>
        <p:grpSp>
          <p:nvGrpSpPr>
            <p:cNvPr id="42009" name="Group 251"/>
            <p:cNvGrpSpPr>
              <a:grpSpLocks/>
            </p:cNvGrpSpPr>
            <p:nvPr/>
          </p:nvGrpSpPr>
          <p:grpSpPr bwMode="auto">
            <a:xfrm>
              <a:off x="2400" y="3264"/>
              <a:ext cx="912" cy="576"/>
              <a:chOff x="2400" y="3264"/>
              <a:chExt cx="912" cy="576"/>
            </a:xfrm>
          </p:grpSpPr>
          <p:sp>
            <p:nvSpPr>
              <p:cNvPr id="42010" name="Line 247"/>
              <p:cNvSpPr>
                <a:spLocks noChangeShapeType="1"/>
              </p:cNvSpPr>
              <p:nvPr/>
            </p:nvSpPr>
            <p:spPr bwMode="auto">
              <a:xfrm>
                <a:off x="2400" y="3840"/>
                <a:ext cx="288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11" name="Line 249"/>
              <p:cNvSpPr>
                <a:spLocks noChangeShapeType="1"/>
              </p:cNvSpPr>
              <p:nvPr/>
            </p:nvSpPr>
            <p:spPr bwMode="auto">
              <a:xfrm flipV="1">
                <a:off x="2688" y="3264"/>
                <a:ext cx="528" cy="576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12" name="Line 250"/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" name="Group 255"/>
          <p:cNvGrpSpPr>
            <a:grpSpLocks/>
          </p:cNvGrpSpPr>
          <p:nvPr/>
        </p:nvGrpSpPr>
        <p:grpSpPr bwMode="auto">
          <a:xfrm>
            <a:off x="5257800" y="4735513"/>
            <a:ext cx="1447800" cy="446087"/>
            <a:chOff x="3312" y="2983"/>
            <a:chExt cx="912" cy="281"/>
          </a:xfrm>
        </p:grpSpPr>
        <p:sp>
          <p:nvSpPr>
            <p:cNvPr id="42006" name="Line 253"/>
            <p:cNvSpPr>
              <a:spLocks noChangeShapeType="1"/>
            </p:cNvSpPr>
            <p:nvPr/>
          </p:nvSpPr>
          <p:spPr bwMode="auto">
            <a:xfrm>
              <a:off x="3312" y="3264"/>
              <a:ext cx="912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07" name="Text Box 254"/>
            <p:cNvSpPr txBox="1">
              <a:spLocks noChangeArrowheads="1"/>
            </p:cNvSpPr>
            <p:nvPr/>
          </p:nvSpPr>
          <p:spPr bwMode="auto">
            <a:xfrm>
              <a:off x="3322" y="298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00CC00"/>
                  </a:solidFill>
                </a:rPr>
                <a:t>1</a:t>
              </a:r>
            </a:p>
          </p:txBody>
        </p:sp>
      </p:grpSp>
      <p:grpSp>
        <p:nvGrpSpPr>
          <p:cNvPr id="31" name="Group 258"/>
          <p:cNvGrpSpPr>
            <a:grpSpLocks/>
          </p:cNvGrpSpPr>
          <p:nvPr/>
        </p:nvGrpSpPr>
        <p:grpSpPr bwMode="auto">
          <a:xfrm>
            <a:off x="6737350" y="4724400"/>
            <a:ext cx="806450" cy="457200"/>
            <a:chOff x="4244" y="2976"/>
            <a:chExt cx="508" cy="288"/>
          </a:xfrm>
        </p:grpSpPr>
        <p:sp>
          <p:nvSpPr>
            <p:cNvPr id="42004" name="Line 256"/>
            <p:cNvSpPr>
              <a:spLocks noChangeShapeType="1"/>
            </p:cNvSpPr>
            <p:nvPr/>
          </p:nvSpPr>
          <p:spPr bwMode="auto">
            <a:xfrm>
              <a:off x="4272" y="3264"/>
              <a:ext cx="480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05" name="Text Box 257"/>
            <p:cNvSpPr txBox="1">
              <a:spLocks noChangeArrowheads="1"/>
            </p:cNvSpPr>
            <p:nvPr/>
          </p:nvSpPr>
          <p:spPr bwMode="auto">
            <a:xfrm>
              <a:off x="4244" y="29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00CC00"/>
                  </a:solidFill>
                </a:rPr>
                <a:t>1</a:t>
              </a:r>
            </a:p>
          </p:txBody>
        </p:sp>
      </p:grpSp>
      <p:pic>
        <p:nvPicPr>
          <p:cNvPr id="420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6413" y="152400"/>
            <a:ext cx="2819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" grpId="0" animBg="1"/>
      <p:bldP spid="452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04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9F86867-3837-4D0A-817A-DF5E70FDFA46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pt-BR" smtClean="0"/>
              <a:t>Camada de rede</a:t>
            </a:r>
            <a:endParaRPr lang="pt-BR" sz="5400" smtClean="0"/>
          </a:p>
        </p:txBody>
      </p:sp>
      <p:sp>
        <p:nvSpPr>
          <p:cNvPr id="1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375150" cy="5114925"/>
          </a:xfrm>
        </p:spPr>
        <p:txBody>
          <a:bodyPr/>
          <a:lstStyle/>
          <a:p>
            <a:r>
              <a:rPr lang="pt-BR" sz="2000" smtClean="0"/>
              <a:t>transporta segmentos da estação  remetente à receptora</a:t>
            </a:r>
          </a:p>
          <a:p>
            <a:r>
              <a:rPr lang="pt-BR" sz="2000" smtClean="0"/>
              <a:t>no lado remetente, encapsula segmentos dentro de datagramas</a:t>
            </a:r>
          </a:p>
          <a:p>
            <a:r>
              <a:rPr lang="pt-BR" sz="2000" smtClean="0"/>
              <a:t>no lado receptor, entrega os segmentos para a camada de transporte</a:t>
            </a:r>
          </a:p>
          <a:p>
            <a:r>
              <a:rPr lang="pt-BR" sz="2000" smtClean="0"/>
              <a:t>protocolos da camada de rede em todos os sistemas finais e roteadores</a:t>
            </a:r>
          </a:p>
          <a:p>
            <a:r>
              <a:rPr lang="pt-BR" sz="2000" smtClean="0"/>
              <a:t>roteadores examinam campos de cabeçalho de todos os datagramas IP que passam por eles</a:t>
            </a:r>
          </a:p>
        </p:txBody>
      </p:sp>
      <p:sp>
        <p:nvSpPr>
          <p:cNvPr id="420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962699688 w 828"/>
              <a:gd name="T1" fmla="*/ 75604631 h 425"/>
              <a:gd name="T2" fmla="*/ 932457813 w 828"/>
              <a:gd name="T3" fmla="*/ 75604631 h 425"/>
              <a:gd name="T4" fmla="*/ 317539688 w 828"/>
              <a:gd name="T5" fmla="*/ 80644940 h 425"/>
              <a:gd name="T6" fmla="*/ 15120938 w 828"/>
              <a:gd name="T7" fmla="*/ 317539452 h 425"/>
              <a:gd name="T8" fmla="*/ 231854375 w 828"/>
              <a:gd name="T9" fmla="*/ 690522301 h 425"/>
              <a:gd name="T10" fmla="*/ 735885625 w 828"/>
              <a:gd name="T11" fmla="*/ 967739283 h 425"/>
              <a:gd name="T12" fmla="*/ 1360884375 w 828"/>
              <a:gd name="T13" fmla="*/ 1048384223 h 425"/>
              <a:gd name="T14" fmla="*/ 1759069063 w 828"/>
              <a:gd name="T15" fmla="*/ 831650946 h 425"/>
              <a:gd name="T16" fmla="*/ 1955641250 w 828"/>
              <a:gd name="T17" fmla="*/ 428426245 h 425"/>
              <a:gd name="T18" fmla="*/ 1995963750 w 828"/>
              <a:gd name="T19" fmla="*/ 55443396 h 425"/>
              <a:gd name="T20" fmla="*/ 1411287500 w 828"/>
              <a:gd name="T21" fmla="*/ 95765867 h 425"/>
              <a:gd name="T22" fmla="*/ 962699688 w 828"/>
              <a:gd name="T23" fmla="*/ 75604631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1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6468667 h 459"/>
              <a:gd name="T2" fmla="*/ 2147483647 w 765"/>
              <a:gd name="T3" fmla="*/ 1551366543 h 459"/>
              <a:gd name="T4" fmla="*/ 1422336583 w 765"/>
              <a:gd name="T5" fmla="*/ 2147483647 h 459"/>
              <a:gd name="T6" fmla="*/ 204652469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763656690 h 459"/>
              <a:gd name="T22" fmla="*/ 2147483647 w 765"/>
              <a:gd name="T23" fmla="*/ 21646866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2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1398689 w 1036"/>
              <a:gd name="T1" fmla="*/ 27720938 h 675"/>
              <a:gd name="T2" fmla="*/ 1289897173 w 1036"/>
              <a:gd name="T3" fmla="*/ 133567550 h 675"/>
              <a:gd name="T4" fmla="*/ 682886640 w 1036"/>
              <a:gd name="T5" fmla="*/ 325099514 h 675"/>
              <a:gd name="T6" fmla="*/ 505842949 w 1036"/>
              <a:gd name="T7" fmla="*/ 577115257 h 675"/>
              <a:gd name="T8" fmla="*/ 70255220 w 1036"/>
              <a:gd name="T9" fmla="*/ 748485962 h 675"/>
              <a:gd name="T10" fmla="*/ 59015122 w 1036"/>
              <a:gd name="T11" fmla="*/ 1156751465 h 675"/>
              <a:gd name="T12" fmla="*/ 435586053 w 1036"/>
              <a:gd name="T13" fmla="*/ 1232356188 h 675"/>
              <a:gd name="T14" fmla="*/ 1517527171 w 1036"/>
              <a:gd name="T15" fmla="*/ 1232356188 h 675"/>
              <a:gd name="T16" fmla="*/ 1975595095 w 1036"/>
              <a:gd name="T17" fmla="*/ 1398686578 h 675"/>
              <a:gd name="T18" fmla="*/ 2147483647 w 1036"/>
              <a:gd name="T19" fmla="*/ 1655742635 h 675"/>
              <a:gd name="T20" fmla="*/ 2147483647 w 1036"/>
              <a:gd name="T21" fmla="*/ 1665823265 h 675"/>
              <a:gd name="T22" fmla="*/ 2147483647 w 1036"/>
              <a:gd name="T23" fmla="*/ 1519654134 h 675"/>
              <a:gd name="T24" fmla="*/ 2147483647 w 1036"/>
              <a:gd name="T25" fmla="*/ 1121469261 h 675"/>
              <a:gd name="T26" fmla="*/ 2147483647 w 1036"/>
              <a:gd name="T27" fmla="*/ 733365017 h 675"/>
              <a:gd name="T28" fmla="*/ 2147483647 w 1036"/>
              <a:gd name="T29" fmla="*/ 269656051 h 675"/>
              <a:gd name="T30" fmla="*/ 2147483647 w 1036"/>
              <a:gd name="T31" fmla="*/ 42841882 h 675"/>
              <a:gd name="T32" fmla="*/ 2147483647 w 1036"/>
              <a:gd name="T33" fmla="*/ 7559679 h 675"/>
              <a:gd name="T34" fmla="*/ 2141398689 w 1036"/>
              <a:gd name="T35" fmla="*/ 27720938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23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2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65524043 h 1049"/>
              <a:gd name="T2" fmla="*/ 1902718763 w 1940"/>
              <a:gd name="T3" fmla="*/ 315018643 h 1049"/>
              <a:gd name="T4" fmla="*/ 1229836250 w 1940"/>
              <a:gd name="T5" fmla="*/ 171370574 h 1049"/>
              <a:gd name="T6" fmla="*/ 398184688 w 1940"/>
              <a:gd name="T7" fmla="*/ 254534911 h 1049"/>
              <a:gd name="T8" fmla="*/ 35282188 w 1940"/>
              <a:gd name="T9" fmla="*/ 980339693 h 1049"/>
              <a:gd name="T10" fmla="*/ 178931888 w 1940"/>
              <a:gd name="T11" fmla="*/ 1633060760 h 1049"/>
              <a:gd name="T12" fmla="*/ 725805000 w 1940"/>
              <a:gd name="T13" fmla="*/ 1779229778 h 1049"/>
              <a:gd name="T14" fmla="*/ 1431448750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1799391022 h 1049"/>
              <a:gd name="T24" fmla="*/ 2147483647 w 1940"/>
              <a:gd name="T25" fmla="*/ 632558235 h 1049"/>
              <a:gd name="T26" fmla="*/ 2147483647 w 1940"/>
              <a:gd name="T27" fmla="*/ 287297726 h 1049"/>
              <a:gd name="T28" fmla="*/ 2147483647 w 1940"/>
              <a:gd name="T29" fmla="*/ 37801539 h 1049"/>
              <a:gd name="T30" fmla="*/ 2147483647 w 1940"/>
              <a:gd name="T31" fmla="*/ 65524043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1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2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4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6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8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2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3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4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5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45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58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459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61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46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64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465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6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pic>
        <p:nvPicPr>
          <p:cNvPr id="467" name="Picture 1336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8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469" name="Picture 1338" descr="iphone_stylized_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0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1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4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75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78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9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76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7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0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48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8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8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84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87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8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85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9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49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9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9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9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9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8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49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0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0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02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05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6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03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7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8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50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12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5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6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3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51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2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21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24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5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22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6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5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30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33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4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31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5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5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39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2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40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44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54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48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51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2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49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3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55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5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2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5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6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9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0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67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1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5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76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0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581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2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3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58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6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587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59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pic>
          <p:nvPicPr>
            <p:cNvPr id="588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9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5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606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7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9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1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6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7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2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4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5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6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2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7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18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30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9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28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8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639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0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2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3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4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9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5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6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8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7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9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5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6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0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51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3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2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4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6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7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8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9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1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1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672" name="Picture 1541" descr="antenna_stylize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3" name="Picture 1542" descr="laptop_keyboar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75" name="Picture 1544" descr="scree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9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0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1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82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9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0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1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2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3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4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83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95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696" name="Picture 15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" name="Picture 15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9" name="Picture 15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0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1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0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9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720" name="Picture 1589" descr="antenna_stylized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1" name="Picture 1590" descr="laptop_keyboar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3" name="Picture 1592" descr="scree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4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5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6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7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8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9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30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37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8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9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0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1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2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31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2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3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4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5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6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43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744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5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746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747" name="Picture 1616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" name="Picture 1617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9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50" name="Picture 1619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1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2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3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4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5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6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57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64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5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6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7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8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9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58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0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70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771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72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773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4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5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6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 smtClean="0"/>
                  <a:t>aplicação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/>
                  <a:t>transporte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</a:rPr>
                  <a:t>rede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smtClean="0"/>
                  <a:t>enlace</a:t>
                </a:r>
              </a:p>
              <a:p>
                <a:pPr algn="ctr">
                  <a:defRPr/>
                </a:pPr>
                <a:r>
                  <a:rPr lang="en-US" sz="1000" dirty="0" err="1" smtClean="0"/>
                  <a:t>física</a:t>
                </a:r>
                <a:endParaRPr lang="en-US" sz="2400" dirty="0" smtClean="0"/>
              </a:p>
            </p:txBody>
          </p:sp>
          <p:sp>
            <p:nvSpPr>
              <p:cNvPr id="777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8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9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0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81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78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8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78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/>
                  <a:t>aplicação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/>
                  <a:t>transporte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  <p:sp>
            <p:nvSpPr>
              <p:cNvPr id="78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92" name="Group 1278"/>
          <p:cNvGrpSpPr>
            <a:grpSpLocks/>
          </p:cNvGrpSpPr>
          <p:nvPr/>
        </p:nvGrpSpPr>
        <p:grpSpPr bwMode="auto">
          <a:xfrm>
            <a:off x="5853116" y="1763713"/>
            <a:ext cx="2546351" cy="3429000"/>
            <a:chOff x="3674" y="1148"/>
            <a:chExt cx="1604" cy="2160"/>
          </a:xfrm>
        </p:grpSpPr>
        <p:grpSp>
          <p:nvGrpSpPr>
            <p:cNvPr id="793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1014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5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7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8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9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0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21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4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22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4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23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7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4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4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993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4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5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6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7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8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9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00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011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2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3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01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008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9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0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02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3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5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6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7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5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972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3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4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5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6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7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9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90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1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2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80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87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8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9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1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3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4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5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6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6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951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3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4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5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6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7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58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69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0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1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59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66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67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68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60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1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2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3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4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5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7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930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1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2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4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5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6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37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48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9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0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8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45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6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7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9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0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1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2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3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4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8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909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0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1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2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3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4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5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16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27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8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9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17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24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5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6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8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0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9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888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9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0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1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2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3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4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5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06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7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8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96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03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4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5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7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8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9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0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2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0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867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8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9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0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1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2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3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74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85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6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7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75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82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6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7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8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9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1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846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7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8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9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53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64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5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6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54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61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2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3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55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6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7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8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9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0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2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825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8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1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2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3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4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5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3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0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1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2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34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5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6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7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8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9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3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804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7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0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11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22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3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4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12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19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0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1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3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4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5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6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7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8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</p:grpSp>
      <p:sp>
        <p:nvSpPr>
          <p:cNvPr id="1452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3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" grpId="0" animBg="1"/>
      <p:bldP spid="1452" grpId="1" animBg="1"/>
      <p:bldP spid="1452" grpId="2" animBg="1"/>
      <p:bldP spid="1453" grpId="0" animBg="1"/>
      <p:bldP spid="1453" grpId="1" animBg="1"/>
      <p:bldP spid="1453" grpId="2" animBg="1"/>
      <p:bldP spid="1454" grpId="0" animBg="1"/>
      <p:bldP spid="1454" grpId="1" animBg="1"/>
      <p:bldP spid="1454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9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1" name="Oval 14"/>
          <p:cNvSpPr>
            <a:spLocks noChangeArrowheads="1"/>
          </p:cNvSpPr>
          <p:nvPr/>
        </p:nvSpPr>
        <p:spPr bwMode="auto">
          <a:xfrm>
            <a:off x="67056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2" name="Oval 16"/>
          <p:cNvSpPr>
            <a:spLocks noChangeArrowheads="1"/>
          </p:cNvSpPr>
          <p:nvPr/>
        </p:nvSpPr>
        <p:spPr bwMode="auto">
          <a:xfrm flipV="1">
            <a:off x="67056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3" name="Oval 17"/>
          <p:cNvSpPr>
            <a:spLocks noChangeArrowheads="1"/>
          </p:cNvSpPr>
          <p:nvPr/>
        </p:nvSpPr>
        <p:spPr bwMode="auto">
          <a:xfrm>
            <a:off x="52578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4" name="Oval 23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5" name="Oval 29"/>
          <p:cNvSpPr>
            <a:spLocks noChangeArrowheads="1"/>
          </p:cNvSpPr>
          <p:nvPr/>
        </p:nvSpPr>
        <p:spPr bwMode="auto">
          <a:xfrm flipV="1">
            <a:off x="67056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6" name="Oval 30"/>
          <p:cNvSpPr>
            <a:spLocks noChangeArrowheads="1"/>
          </p:cNvSpPr>
          <p:nvPr/>
        </p:nvSpPr>
        <p:spPr bwMode="auto">
          <a:xfrm>
            <a:off x="52578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7" name="Oval 31"/>
          <p:cNvSpPr>
            <a:spLocks noChangeArrowheads="1"/>
          </p:cNvSpPr>
          <p:nvPr/>
        </p:nvSpPr>
        <p:spPr bwMode="auto">
          <a:xfrm>
            <a:off x="52578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8" name="Oval 36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9" name="Oval 39"/>
          <p:cNvSpPr>
            <a:spLocks noChangeArrowheads="1"/>
          </p:cNvSpPr>
          <p:nvPr/>
        </p:nvSpPr>
        <p:spPr bwMode="auto">
          <a:xfrm>
            <a:off x="38100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0" name="Oval 45"/>
          <p:cNvSpPr>
            <a:spLocks noChangeArrowheads="1"/>
          </p:cNvSpPr>
          <p:nvPr/>
        </p:nvSpPr>
        <p:spPr bwMode="auto">
          <a:xfrm flipV="1">
            <a:off x="38100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1" name="Oval 48"/>
          <p:cNvSpPr>
            <a:spLocks noChangeArrowheads="1"/>
          </p:cNvSpPr>
          <p:nvPr/>
        </p:nvSpPr>
        <p:spPr bwMode="auto">
          <a:xfrm flipV="1">
            <a:off x="38100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2" name="Oval 5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3" name="Oval 60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4" name="Oval 62"/>
          <p:cNvSpPr>
            <a:spLocks noChangeArrowheads="1"/>
          </p:cNvSpPr>
          <p:nvPr/>
        </p:nvSpPr>
        <p:spPr bwMode="auto">
          <a:xfrm flipV="1">
            <a:off x="67056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5" name="Oval 63"/>
          <p:cNvSpPr>
            <a:spLocks noChangeArrowheads="1"/>
          </p:cNvSpPr>
          <p:nvPr/>
        </p:nvSpPr>
        <p:spPr bwMode="auto">
          <a:xfrm>
            <a:off x="52578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6" name="Oval 69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7" name="Oval 75"/>
          <p:cNvSpPr>
            <a:spLocks noChangeArrowheads="1"/>
          </p:cNvSpPr>
          <p:nvPr/>
        </p:nvSpPr>
        <p:spPr bwMode="auto">
          <a:xfrm flipV="1">
            <a:off x="67056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8" name="Oval 76"/>
          <p:cNvSpPr>
            <a:spLocks noChangeArrowheads="1"/>
          </p:cNvSpPr>
          <p:nvPr/>
        </p:nvSpPr>
        <p:spPr bwMode="auto">
          <a:xfrm>
            <a:off x="52578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9" name="Oval 77"/>
          <p:cNvSpPr>
            <a:spLocks noChangeArrowheads="1"/>
          </p:cNvSpPr>
          <p:nvPr/>
        </p:nvSpPr>
        <p:spPr bwMode="auto">
          <a:xfrm>
            <a:off x="52578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0" name="Oval 82"/>
          <p:cNvSpPr>
            <a:spLocks noChangeArrowheads="1"/>
          </p:cNvSpPr>
          <p:nvPr/>
        </p:nvSpPr>
        <p:spPr bwMode="auto">
          <a:xfrm>
            <a:off x="38100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1" name="Oval 85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2" name="Oval 90"/>
          <p:cNvSpPr>
            <a:spLocks noChangeArrowheads="1"/>
          </p:cNvSpPr>
          <p:nvPr/>
        </p:nvSpPr>
        <p:spPr bwMode="auto">
          <a:xfrm flipV="1">
            <a:off x="38100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3" name="Oval 93"/>
          <p:cNvSpPr>
            <a:spLocks noChangeArrowheads="1"/>
          </p:cNvSpPr>
          <p:nvPr/>
        </p:nvSpPr>
        <p:spPr bwMode="auto">
          <a:xfrm flipV="1">
            <a:off x="38100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4" name="Oval 101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5" name="Oval 104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6" name="Oval 109"/>
          <p:cNvSpPr>
            <a:spLocks noChangeArrowheads="1"/>
          </p:cNvSpPr>
          <p:nvPr/>
        </p:nvSpPr>
        <p:spPr bwMode="auto">
          <a:xfrm flipV="1">
            <a:off x="23622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7" name="Oval 112"/>
          <p:cNvSpPr>
            <a:spLocks noChangeArrowheads="1"/>
          </p:cNvSpPr>
          <p:nvPr/>
        </p:nvSpPr>
        <p:spPr bwMode="auto">
          <a:xfrm flipV="1">
            <a:off x="23622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8" name="Oval 120"/>
          <p:cNvSpPr>
            <a:spLocks noChangeArrowheads="1"/>
          </p:cNvSpPr>
          <p:nvPr/>
        </p:nvSpPr>
        <p:spPr bwMode="auto">
          <a:xfrm flipV="1">
            <a:off x="23622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9" name="Oval 123"/>
          <p:cNvSpPr>
            <a:spLocks noChangeArrowheads="1"/>
          </p:cNvSpPr>
          <p:nvPr/>
        </p:nvSpPr>
        <p:spPr bwMode="auto">
          <a:xfrm flipV="1">
            <a:off x="23622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0" name="Oval 128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1" name="Oval 131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Tráfego com interferência mínima</a:t>
            </a:r>
          </a:p>
        </p:txBody>
      </p:sp>
      <p:sp>
        <p:nvSpPr>
          <p:cNvPr id="43043" name="Line 6"/>
          <p:cNvSpPr>
            <a:spLocks noChangeShapeType="1"/>
          </p:cNvSpPr>
          <p:nvPr/>
        </p:nvSpPr>
        <p:spPr bwMode="auto">
          <a:xfrm flipV="1"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4" name="Line 7"/>
          <p:cNvSpPr>
            <a:spLocks noChangeShapeType="1"/>
          </p:cNvSpPr>
          <p:nvPr/>
        </p:nvSpPr>
        <p:spPr bwMode="auto">
          <a:xfrm flipV="1">
            <a:off x="6553200" y="5029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5" name="Line 8"/>
          <p:cNvSpPr>
            <a:spLocks noChangeShapeType="1"/>
          </p:cNvSpPr>
          <p:nvPr/>
        </p:nvSpPr>
        <p:spPr bwMode="auto">
          <a:xfrm>
            <a:off x="5715000" y="4648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6" name="Line 11"/>
          <p:cNvSpPr>
            <a:spLocks noChangeShapeType="1"/>
          </p:cNvSpPr>
          <p:nvPr/>
        </p:nvSpPr>
        <p:spPr bwMode="auto">
          <a:xfrm>
            <a:off x="5105400" y="5029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7" name="Line 12"/>
          <p:cNvSpPr>
            <a:spLocks noChangeShapeType="1"/>
          </p:cNvSpPr>
          <p:nvPr/>
        </p:nvSpPr>
        <p:spPr bwMode="auto">
          <a:xfrm>
            <a:off x="6553200" y="4648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8" name="Line 13"/>
          <p:cNvSpPr>
            <a:spLocks noChangeShapeType="1"/>
          </p:cNvSpPr>
          <p:nvPr/>
        </p:nvSpPr>
        <p:spPr bwMode="auto">
          <a:xfrm flipV="1">
            <a:off x="5715000" y="4648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9" name="Line 15"/>
          <p:cNvSpPr>
            <a:spLocks noChangeShapeType="1"/>
          </p:cNvSpPr>
          <p:nvPr/>
        </p:nvSpPr>
        <p:spPr bwMode="auto">
          <a:xfrm flipV="1">
            <a:off x="5105400" y="51816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0" name="Line 19"/>
          <p:cNvSpPr>
            <a:spLocks noChangeShapeType="1"/>
          </p:cNvSpPr>
          <p:nvPr/>
        </p:nvSpPr>
        <p:spPr bwMode="auto">
          <a:xfrm>
            <a:off x="5105400" y="6096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1" name="Line 20"/>
          <p:cNvSpPr>
            <a:spLocks noChangeShapeType="1"/>
          </p:cNvSpPr>
          <p:nvPr/>
        </p:nvSpPr>
        <p:spPr bwMode="auto">
          <a:xfrm>
            <a:off x="6553200" y="5715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2" name="Line 21"/>
          <p:cNvSpPr>
            <a:spLocks noChangeShapeType="1"/>
          </p:cNvSpPr>
          <p:nvPr/>
        </p:nvSpPr>
        <p:spPr bwMode="auto">
          <a:xfrm flipV="1">
            <a:off x="57150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3" name="Line 22"/>
          <p:cNvSpPr>
            <a:spLocks noChangeShapeType="1"/>
          </p:cNvSpPr>
          <p:nvPr/>
        </p:nvSpPr>
        <p:spPr bwMode="auto">
          <a:xfrm>
            <a:off x="5105400" y="55626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4" name="Line 25"/>
          <p:cNvSpPr>
            <a:spLocks noChangeShapeType="1"/>
          </p:cNvSpPr>
          <p:nvPr/>
        </p:nvSpPr>
        <p:spPr bwMode="auto">
          <a:xfrm flipV="1">
            <a:off x="5105400" y="5715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5" name="Line 26"/>
          <p:cNvSpPr>
            <a:spLocks noChangeShapeType="1"/>
          </p:cNvSpPr>
          <p:nvPr/>
        </p:nvSpPr>
        <p:spPr bwMode="auto">
          <a:xfrm flipV="1">
            <a:off x="6553200" y="6096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6" name="Line 27"/>
          <p:cNvSpPr>
            <a:spLocks noChangeShapeType="1"/>
          </p:cNvSpPr>
          <p:nvPr/>
        </p:nvSpPr>
        <p:spPr bwMode="auto">
          <a:xfrm>
            <a:off x="57150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7" name="Line 28"/>
          <p:cNvSpPr>
            <a:spLocks noChangeShapeType="1"/>
          </p:cNvSpPr>
          <p:nvPr/>
        </p:nvSpPr>
        <p:spPr bwMode="auto">
          <a:xfrm flipV="1">
            <a:off x="1905000" y="6248400"/>
            <a:ext cx="556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8" name="Line 33"/>
          <p:cNvSpPr>
            <a:spLocks noChangeShapeType="1"/>
          </p:cNvSpPr>
          <p:nvPr/>
        </p:nvSpPr>
        <p:spPr bwMode="auto">
          <a:xfrm>
            <a:off x="3657600" y="5029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9" name="Line 34"/>
          <p:cNvSpPr>
            <a:spLocks noChangeShapeType="1"/>
          </p:cNvSpPr>
          <p:nvPr/>
        </p:nvSpPr>
        <p:spPr bwMode="auto">
          <a:xfrm flipV="1">
            <a:off x="36576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0" name="Line 35"/>
          <p:cNvSpPr>
            <a:spLocks noChangeShapeType="1"/>
          </p:cNvSpPr>
          <p:nvPr/>
        </p:nvSpPr>
        <p:spPr bwMode="auto">
          <a:xfrm>
            <a:off x="4267200" y="46482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1" name="Line 37"/>
          <p:cNvSpPr>
            <a:spLocks noChangeShapeType="1"/>
          </p:cNvSpPr>
          <p:nvPr/>
        </p:nvSpPr>
        <p:spPr bwMode="auto">
          <a:xfrm flipV="1">
            <a:off x="3657600" y="51816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2" name="Line 38"/>
          <p:cNvSpPr>
            <a:spLocks noChangeShapeType="1"/>
          </p:cNvSpPr>
          <p:nvPr/>
        </p:nvSpPr>
        <p:spPr bwMode="auto">
          <a:xfrm>
            <a:off x="4267200" y="51816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3" name="Line 40"/>
          <p:cNvSpPr>
            <a:spLocks noChangeShapeType="1"/>
          </p:cNvSpPr>
          <p:nvPr/>
        </p:nvSpPr>
        <p:spPr bwMode="auto">
          <a:xfrm flipV="1">
            <a:off x="4267200" y="4648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4" name="Line 42"/>
          <p:cNvSpPr>
            <a:spLocks noChangeShapeType="1"/>
          </p:cNvSpPr>
          <p:nvPr/>
        </p:nvSpPr>
        <p:spPr bwMode="auto">
          <a:xfrm flipV="1">
            <a:off x="3657600" y="5715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5" name="Line 43"/>
          <p:cNvSpPr>
            <a:spLocks noChangeShapeType="1"/>
          </p:cNvSpPr>
          <p:nvPr/>
        </p:nvSpPr>
        <p:spPr bwMode="auto">
          <a:xfrm>
            <a:off x="3657600" y="6096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6" name="Line 44"/>
          <p:cNvSpPr>
            <a:spLocks noChangeShapeType="1"/>
          </p:cNvSpPr>
          <p:nvPr/>
        </p:nvSpPr>
        <p:spPr bwMode="auto">
          <a:xfrm flipV="1">
            <a:off x="4267200" y="51816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7" name="Line 46"/>
          <p:cNvSpPr>
            <a:spLocks noChangeShapeType="1"/>
          </p:cNvSpPr>
          <p:nvPr/>
        </p:nvSpPr>
        <p:spPr bwMode="auto">
          <a:xfrm>
            <a:off x="3657600" y="55626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8" name="Line 47"/>
          <p:cNvSpPr>
            <a:spLocks noChangeShapeType="1"/>
          </p:cNvSpPr>
          <p:nvPr/>
        </p:nvSpPr>
        <p:spPr bwMode="auto">
          <a:xfrm flipV="1">
            <a:off x="4267200" y="50292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9" name="Line 49"/>
          <p:cNvSpPr>
            <a:spLocks noChangeShapeType="1"/>
          </p:cNvSpPr>
          <p:nvPr/>
        </p:nvSpPr>
        <p:spPr bwMode="auto">
          <a:xfrm>
            <a:off x="42672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0" name="Line 52"/>
          <p:cNvSpPr>
            <a:spLocks noChangeShapeType="1"/>
          </p:cNvSpPr>
          <p:nvPr/>
        </p:nvSpPr>
        <p:spPr bwMode="auto">
          <a:xfrm flipV="1">
            <a:off x="5105400" y="2438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1" name="Line 53"/>
          <p:cNvSpPr>
            <a:spLocks noChangeShapeType="1"/>
          </p:cNvSpPr>
          <p:nvPr/>
        </p:nvSpPr>
        <p:spPr bwMode="auto">
          <a:xfrm flipV="1">
            <a:off x="6553200" y="2819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2" name="Line 54"/>
          <p:cNvSpPr>
            <a:spLocks noChangeShapeType="1"/>
          </p:cNvSpPr>
          <p:nvPr/>
        </p:nvSpPr>
        <p:spPr bwMode="auto">
          <a:xfrm>
            <a:off x="57150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3" name="Line 57"/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4" name="Line 58"/>
          <p:cNvSpPr>
            <a:spLocks noChangeShapeType="1"/>
          </p:cNvSpPr>
          <p:nvPr/>
        </p:nvSpPr>
        <p:spPr bwMode="auto">
          <a:xfrm>
            <a:off x="6553200" y="2438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5" name="Line 59"/>
          <p:cNvSpPr>
            <a:spLocks noChangeShapeType="1"/>
          </p:cNvSpPr>
          <p:nvPr/>
        </p:nvSpPr>
        <p:spPr bwMode="auto">
          <a:xfrm flipV="1">
            <a:off x="57150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6" name="Line 61"/>
          <p:cNvSpPr>
            <a:spLocks noChangeShapeType="1"/>
          </p:cNvSpPr>
          <p:nvPr/>
        </p:nvSpPr>
        <p:spPr bwMode="auto">
          <a:xfrm flipV="1">
            <a:off x="5105400" y="29718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7" name="Line 65"/>
          <p:cNvSpPr>
            <a:spLocks noChangeShapeType="1"/>
          </p:cNvSpPr>
          <p:nvPr/>
        </p:nvSpPr>
        <p:spPr bwMode="auto">
          <a:xfrm>
            <a:off x="5105400" y="3886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8" name="Line 66"/>
          <p:cNvSpPr>
            <a:spLocks noChangeShapeType="1"/>
          </p:cNvSpPr>
          <p:nvPr/>
        </p:nvSpPr>
        <p:spPr bwMode="auto">
          <a:xfrm>
            <a:off x="6553200" y="3505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9" name="Line 67"/>
          <p:cNvSpPr>
            <a:spLocks noChangeShapeType="1"/>
          </p:cNvSpPr>
          <p:nvPr/>
        </p:nvSpPr>
        <p:spPr bwMode="auto">
          <a:xfrm flipV="1">
            <a:off x="5715000" y="3505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0" name="Line 71"/>
          <p:cNvSpPr>
            <a:spLocks noChangeShapeType="1"/>
          </p:cNvSpPr>
          <p:nvPr/>
        </p:nvSpPr>
        <p:spPr bwMode="auto">
          <a:xfrm flipV="1">
            <a:off x="5105400" y="3505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1" name="Line 72"/>
          <p:cNvSpPr>
            <a:spLocks noChangeShapeType="1"/>
          </p:cNvSpPr>
          <p:nvPr/>
        </p:nvSpPr>
        <p:spPr bwMode="auto">
          <a:xfrm flipV="1">
            <a:off x="6553200" y="3886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2" name="Line 73"/>
          <p:cNvSpPr>
            <a:spLocks noChangeShapeType="1"/>
          </p:cNvSpPr>
          <p:nvPr/>
        </p:nvSpPr>
        <p:spPr bwMode="auto">
          <a:xfrm>
            <a:off x="5715000" y="3505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3" name="Line 74"/>
          <p:cNvSpPr>
            <a:spLocks noChangeShapeType="1"/>
          </p:cNvSpPr>
          <p:nvPr/>
        </p:nvSpPr>
        <p:spPr bwMode="auto">
          <a:xfrm flipV="1">
            <a:off x="3657600" y="40386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4" name="Line 79"/>
          <p:cNvSpPr>
            <a:spLocks noChangeShapeType="1"/>
          </p:cNvSpPr>
          <p:nvPr/>
        </p:nvSpPr>
        <p:spPr bwMode="auto">
          <a:xfrm>
            <a:off x="36576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5" name="Line 83"/>
          <p:cNvSpPr>
            <a:spLocks noChangeShapeType="1"/>
          </p:cNvSpPr>
          <p:nvPr/>
        </p:nvSpPr>
        <p:spPr bwMode="auto">
          <a:xfrm flipV="1">
            <a:off x="3657600" y="2971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6" name="Line 84"/>
          <p:cNvSpPr>
            <a:spLocks noChangeShapeType="1"/>
          </p:cNvSpPr>
          <p:nvPr/>
        </p:nvSpPr>
        <p:spPr bwMode="auto">
          <a:xfrm>
            <a:off x="4267200" y="29718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7" name="Line 86"/>
          <p:cNvSpPr>
            <a:spLocks noChangeShapeType="1"/>
          </p:cNvSpPr>
          <p:nvPr/>
        </p:nvSpPr>
        <p:spPr bwMode="auto">
          <a:xfrm flipV="1">
            <a:off x="42672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8" name="Line 87"/>
          <p:cNvSpPr>
            <a:spLocks noChangeShapeType="1"/>
          </p:cNvSpPr>
          <p:nvPr/>
        </p:nvSpPr>
        <p:spPr bwMode="auto">
          <a:xfrm flipV="1">
            <a:off x="3657600" y="3505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9" name="Line 88"/>
          <p:cNvSpPr>
            <a:spLocks noChangeShapeType="1"/>
          </p:cNvSpPr>
          <p:nvPr/>
        </p:nvSpPr>
        <p:spPr bwMode="auto">
          <a:xfrm>
            <a:off x="3657600" y="3886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0" name="Line 89"/>
          <p:cNvSpPr>
            <a:spLocks noChangeShapeType="1"/>
          </p:cNvSpPr>
          <p:nvPr/>
        </p:nvSpPr>
        <p:spPr bwMode="auto">
          <a:xfrm flipV="1">
            <a:off x="42672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1" name="Line 91"/>
          <p:cNvSpPr>
            <a:spLocks noChangeShapeType="1"/>
          </p:cNvSpPr>
          <p:nvPr/>
        </p:nvSpPr>
        <p:spPr bwMode="auto">
          <a:xfrm>
            <a:off x="3657600" y="3352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2" name="Line 92"/>
          <p:cNvSpPr>
            <a:spLocks noChangeShapeType="1"/>
          </p:cNvSpPr>
          <p:nvPr/>
        </p:nvSpPr>
        <p:spPr bwMode="auto">
          <a:xfrm flipV="1">
            <a:off x="42672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3" name="Line 94"/>
          <p:cNvSpPr>
            <a:spLocks noChangeShapeType="1"/>
          </p:cNvSpPr>
          <p:nvPr/>
        </p:nvSpPr>
        <p:spPr bwMode="auto">
          <a:xfrm>
            <a:off x="4267200" y="3505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4" name="Line 96"/>
          <p:cNvSpPr>
            <a:spLocks noChangeShapeType="1"/>
          </p:cNvSpPr>
          <p:nvPr/>
        </p:nvSpPr>
        <p:spPr bwMode="auto">
          <a:xfrm flipV="1">
            <a:off x="1905000" y="4038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5" name="Line 97"/>
          <p:cNvSpPr>
            <a:spLocks noChangeShapeType="1"/>
          </p:cNvSpPr>
          <p:nvPr/>
        </p:nvSpPr>
        <p:spPr bwMode="auto">
          <a:xfrm>
            <a:off x="2819400" y="4038600"/>
            <a:ext cx="8382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6" name="Line 102"/>
          <p:cNvSpPr>
            <a:spLocks noChangeShapeType="1"/>
          </p:cNvSpPr>
          <p:nvPr/>
        </p:nvSpPr>
        <p:spPr bwMode="auto">
          <a:xfrm flipV="1">
            <a:off x="1905000" y="2971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7" name="Line 103"/>
          <p:cNvSpPr>
            <a:spLocks noChangeShapeType="1"/>
          </p:cNvSpPr>
          <p:nvPr/>
        </p:nvSpPr>
        <p:spPr bwMode="auto">
          <a:xfrm>
            <a:off x="2819400" y="2971800"/>
            <a:ext cx="838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8" name="Line 106"/>
          <p:cNvSpPr>
            <a:spLocks noChangeShapeType="1"/>
          </p:cNvSpPr>
          <p:nvPr/>
        </p:nvSpPr>
        <p:spPr bwMode="auto">
          <a:xfrm flipV="1">
            <a:off x="1905000" y="3505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9" name="Line 107"/>
          <p:cNvSpPr>
            <a:spLocks noChangeShapeType="1"/>
          </p:cNvSpPr>
          <p:nvPr/>
        </p:nvSpPr>
        <p:spPr bwMode="auto">
          <a:xfrm>
            <a:off x="1905000" y="3886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0" name="Line 108"/>
          <p:cNvSpPr>
            <a:spLocks noChangeShapeType="1"/>
          </p:cNvSpPr>
          <p:nvPr/>
        </p:nvSpPr>
        <p:spPr bwMode="auto">
          <a:xfrm flipV="1">
            <a:off x="28194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1" name="Line 110"/>
          <p:cNvSpPr>
            <a:spLocks noChangeShapeType="1"/>
          </p:cNvSpPr>
          <p:nvPr/>
        </p:nvSpPr>
        <p:spPr bwMode="auto">
          <a:xfrm>
            <a:off x="1905000" y="3352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2" name="Line 111"/>
          <p:cNvSpPr>
            <a:spLocks noChangeShapeType="1"/>
          </p:cNvSpPr>
          <p:nvPr/>
        </p:nvSpPr>
        <p:spPr bwMode="auto">
          <a:xfrm flipV="1">
            <a:off x="28194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3" name="Line 113"/>
          <p:cNvSpPr>
            <a:spLocks noChangeShapeType="1"/>
          </p:cNvSpPr>
          <p:nvPr/>
        </p:nvSpPr>
        <p:spPr bwMode="auto">
          <a:xfrm>
            <a:off x="2819400" y="3505200"/>
            <a:ext cx="8382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4" name="Line 115"/>
          <p:cNvSpPr>
            <a:spLocks noChangeShapeType="1"/>
          </p:cNvSpPr>
          <p:nvPr/>
        </p:nvSpPr>
        <p:spPr bwMode="auto">
          <a:xfrm>
            <a:off x="1905000" y="4495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5" name="Line 116"/>
          <p:cNvSpPr>
            <a:spLocks noChangeShapeType="1"/>
          </p:cNvSpPr>
          <p:nvPr/>
        </p:nvSpPr>
        <p:spPr bwMode="auto">
          <a:xfrm flipV="1">
            <a:off x="2819400" y="3352800"/>
            <a:ext cx="8382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6" name="Line 117"/>
          <p:cNvSpPr>
            <a:spLocks noChangeShapeType="1"/>
          </p:cNvSpPr>
          <p:nvPr/>
        </p:nvSpPr>
        <p:spPr bwMode="auto">
          <a:xfrm flipV="1">
            <a:off x="1905000" y="5715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7" name="Line 118"/>
          <p:cNvSpPr>
            <a:spLocks noChangeShapeType="1"/>
          </p:cNvSpPr>
          <p:nvPr/>
        </p:nvSpPr>
        <p:spPr bwMode="auto">
          <a:xfrm>
            <a:off x="1905000" y="6096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8" name="Line 119"/>
          <p:cNvSpPr>
            <a:spLocks noChangeShapeType="1"/>
          </p:cNvSpPr>
          <p:nvPr/>
        </p:nvSpPr>
        <p:spPr bwMode="auto">
          <a:xfrm flipV="1">
            <a:off x="2819400" y="4038600"/>
            <a:ext cx="83820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9" name="Line 121"/>
          <p:cNvSpPr>
            <a:spLocks noChangeShapeType="1"/>
          </p:cNvSpPr>
          <p:nvPr/>
        </p:nvSpPr>
        <p:spPr bwMode="auto">
          <a:xfrm>
            <a:off x="1905000" y="5562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0" name="Line 122"/>
          <p:cNvSpPr>
            <a:spLocks noChangeShapeType="1"/>
          </p:cNvSpPr>
          <p:nvPr/>
        </p:nvSpPr>
        <p:spPr bwMode="auto">
          <a:xfrm flipV="1">
            <a:off x="2819400" y="3886200"/>
            <a:ext cx="838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1" name="Line 124"/>
          <p:cNvSpPr>
            <a:spLocks noChangeShapeType="1"/>
          </p:cNvSpPr>
          <p:nvPr/>
        </p:nvSpPr>
        <p:spPr bwMode="auto">
          <a:xfrm>
            <a:off x="28194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2" name="Line 125"/>
          <p:cNvSpPr>
            <a:spLocks noChangeShapeType="1"/>
          </p:cNvSpPr>
          <p:nvPr/>
        </p:nvSpPr>
        <p:spPr bwMode="auto">
          <a:xfrm>
            <a:off x="1905000" y="5029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3" name="Line 126"/>
          <p:cNvSpPr>
            <a:spLocks noChangeShapeType="1"/>
          </p:cNvSpPr>
          <p:nvPr/>
        </p:nvSpPr>
        <p:spPr bwMode="auto">
          <a:xfrm flipV="1">
            <a:off x="1905000" y="4648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4" name="Line 127"/>
          <p:cNvSpPr>
            <a:spLocks noChangeShapeType="1"/>
          </p:cNvSpPr>
          <p:nvPr/>
        </p:nvSpPr>
        <p:spPr bwMode="auto">
          <a:xfrm>
            <a:off x="2819400" y="46482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5" name="Line 129"/>
          <p:cNvSpPr>
            <a:spLocks noChangeShapeType="1"/>
          </p:cNvSpPr>
          <p:nvPr/>
        </p:nvSpPr>
        <p:spPr bwMode="auto">
          <a:xfrm flipV="1">
            <a:off x="1905000" y="5181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6" name="Line 130"/>
          <p:cNvSpPr>
            <a:spLocks noChangeShapeType="1"/>
          </p:cNvSpPr>
          <p:nvPr/>
        </p:nvSpPr>
        <p:spPr bwMode="auto">
          <a:xfrm>
            <a:off x="2819400" y="51816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7" name="Line 132"/>
          <p:cNvSpPr>
            <a:spLocks noChangeShapeType="1"/>
          </p:cNvSpPr>
          <p:nvPr/>
        </p:nvSpPr>
        <p:spPr bwMode="auto">
          <a:xfrm flipV="1">
            <a:off x="2819400" y="3505200"/>
            <a:ext cx="8382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3118" name="Group 133"/>
          <p:cNvGrpSpPr>
            <a:grpSpLocks/>
          </p:cNvGrpSpPr>
          <p:nvPr/>
        </p:nvGrpSpPr>
        <p:grpSpPr bwMode="auto">
          <a:xfrm>
            <a:off x="1492250" y="2133600"/>
            <a:ext cx="352425" cy="4267200"/>
            <a:chOff x="940" y="1344"/>
            <a:chExt cx="222" cy="2688"/>
          </a:xfrm>
        </p:grpSpPr>
        <p:sp>
          <p:nvSpPr>
            <p:cNvPr id="43137" name="Text Box 134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3138" name="Text Box 135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3139" name="Text Box 136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3140" name="Text Box 137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3141" name="Text Box 138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3142" name="Text Box 139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3143" name="Text Box 140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3144" name="Text Box 141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grpSp>
        <p:nvGrpSpPr>
          <p:cNvPr id="43119" name="Group 142"/>
          <p:cNvGrpSpPr>
            <a:grpSpLocks/>
          </p:cNvGrpSpPr>
          <p:nvPr/>
        </p:nvGrpSpPr>
        <p:grpSpPr bwMode="auto">
          <a:xfrm>
            <a:off x="7496175" y="2133600"/>
            <a:ext cx="352425" cy="4267200"/>
            <a:chOff x="940" y="1344"/>
            <a:chExt cx="222" cy="2688"/>
          </a:xfrm>
        </p:grpSpPr>
        <p:sp>
          <p:nvSpPr>
            <p:cNvPr id="43129" name="Text Box 143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3130" name="Text Box 144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3131" name="Text Box 145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3132" name="Text Box 146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3133" name="Text Box 147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3134" name="Text Box 148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3135" name="Text Box 149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3136" name="Text Box 150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sp>
        <p:nvSpPr>
          <p:cNvPr id="43120" name="Line 50"/>
          <p:cNvSpPr>
            <a:spLocks noChangeShapeType="1"/>
          </p:cNvSpPr>
          <p:nvPr/>
        </p:nvSpPr>
        <p:spPr bwMode="auto">
          <a:xfrm>
            <a:off x="1905000" y="2286000"/>
            <a:ext cx="556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1" name="Line 4"/>
          <p:cNvSpPr>
            <a:spLocks noChangeShapeType="1"/>
          </p:cNvSpPr>
          <p:nvPr/>
        </p:nvSpPr>
        <p:spPr bwMode="auto">
          <a:xfrm>
            <a:off x="3657600" y="44958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2" name="Line 99"/>
          <p:cNvSpPr>
            <a:spLocks noChangeShapeType="1"/>
          </p:cNvSpPr>
          <p:nvPr/>
        </p:nvSpPr>
        <p:spPr bwMode="auto">
          <a:xfrm flipV="1">
            <a:off x="1905000" y="2438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3" name="Line 100"/>
          <p:cNvSpPr>
            <a:spLocks noChangeShapeType="1"/>
          </p:cNvSpPr>
          <p:nvPr/>
        </p:nvSpPr>
        <p:spPr bwMode="auto">
          <a:xfrm>
            <a:off x="2819400" y="2438400"/>
            <a:ext cx="83820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4" name="Line 68"/>
          <p:cNvSpPr>
            <a:spLocks noChangeShapeType="1"/>
          </p:cNvSpPr>
          <p:nvPr/>
        </p:nvSpPr>
        <p:spPr bwMode="auto">
          <a:xfrm>
            <a:off x="5105400" y="33528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5" name="Line 80"/>
          <p:cNvSpPr>
            <a:spLocks noChangeShapeType="1"/>
          </p:cNvSpPr>
          <p:nvPr/>
        </p:nvSpPr>
        <p:spPr bwMode="auto">
          <a:xfrm flipV="1">
            <a:off x="3657600" y="2438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6" name="Line 81"/>
          <p:cNvSpPr>
            <a:spLocks noChangeShapeType="1"/>
          </p:cNvSpPr>
          <p:nvPr/>
        </p:nvSpPr>
        <p:spPr bwMode="auto">
          <a:xfrm>
            <a:off x="4267200" y="24384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7" name="Line 98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8" name="Line 105"/>
          <p:cNvSpPr>
            <a:spLocks noChangeShapeType="1"/>
          </p:cNvSpPr>
          <p:nvPr/>
        </p:nvSpPr>
        <p:spPr bwMode="auto">
          <a:xfrm flipV="1">
            <a:off x="28194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1052"/>
          <p:cNvSpPr>
            <a:spLocks noChangeShapeType="1"/>
          </p:cNvSpPr>
          <p:nvPr/>
        </p:nvSpPr>
        <p:spPr bwMode="auto">
          <a:xfrm flipV="1">
            <a:off x="1905000" y="62484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Tráfego com interferência máxima </a:t>
            </a:r>
            <a:r>
              <a:rPr lang="pt-BR" i="1" smtClean="0"/>
              <a:t>(hot spot)</a:t>
            </a:r>
            <a:endParaRPr lang="pt-BR" smtClean="0"/>
          </a:p>
        </p:txBody>
      </p:sp>
      <p:sp>
        <p:nvSpPr>
          <p:cNvPr id="44036" name="Line 1030"/>
          <p:cNvSpPr>
            <a:spLocks noChangeShapeType="1"/>
          </p:cNvSpPr>
          <p:nvPr/>
        </p:nvSpPr>
        <p:spPr bwMode="auto">
          <a:xfrm flipV="1">
            <a:off x="5105400" y="4648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7" name="Line 1031"/>
          <p:cNvSpPr>
            <a:spLocks noChangeShapeType="1"/>
          </p:cNvSpPr>
          <p:nvPr/>
        </p:nvSpPr>
        <p:spPr bwMode="auto">
          <a:xfrm flipV="1">
            <a:off x="65532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8" name="Line 1032"/>
          <p:cNvSpPr>
            <a:spLocks noChangeShapeType="1"/>
          </p:cNvSpPr>
          <p:nvPr/>
        </p:nvSpPr>
        <p:spPr bwMode="auto">
          <a:xfrm>
            <a:off x="5715000" y="4648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9" name="Oval 1033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0" name="Line 1035"/>
          <p:cNvSpPr>
            <a:spLocks noChangeShapeType="1"/>
          </p:cNvSpPr>
          <p:nvPr/>
        </p:nvSpPr>
        <p:spPr bwMode="auto">
          <a:xfrm>
            <a:off x="51054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1" name="Line 1036"/>
          <p:cNvSpPr>
            <a:spLocks noChangeShapeType="1"/>
          </p:cNvSpPr>
          <p:nvPr/>
        </p:nvSpPr>
        <p:spPr bwMode="auto">
          <a:xfrm>
            <a:off x="6553200" y="4648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2" name="Line 1037"/>
          <p:cNvSpPr>
            <a:spLocks noChangeShapeType="1"/>
          </p:cNvSpPr>
          <p:nvPr/>
        </p:nvSpPr>
        <p:spPr bwMode="auto">
          <a:xfrm flipV="1">
            <a:off x="5715000" y="4648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3" name="Oval 1038"/>
          <p:cNvSpPr>
            <a:spLocks noChangeArrowheads="1"/>
          </p:cNvSpPr>
          <p:nvPr/>
        </p:nvSpPr>
        <p:spPr bwMode="auto">
          <a:xfrm>
            <a:off x="67056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4" name="Line 1039"/>
          <p:cNvSpPr>
            <a:spLocks noChangeShapeType="1"/>
          </p:cNvSpPr>
          <p:nvPr/>
        </p:nvSpPr>
        <p:spPr bwMode="auto">
          <a:xfrm flipV="1">
            <a:off x="5105400" y="5181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5" name="Oval 1040"/>
          <p:cNvSpPr>
            <a:spLocks noChangeArrowheads="1"/>
          </p:cNvSpPr>
          <p:nvPr/>
        </p:nvSpPr>
        <p:spPr bwMode="auto">
          <a:xfrm flipV="1">
            <a:off x="67056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6" name="Oval 1041"/>
          <p:cNvSpPr>
            <a:spLocks noChangeArrowheads="1"/>
          </p:cNvSpPr>
          <p:nvPr/>
        </p:nvSpPr>
        <p:spPr bwMode="auto">
          <a:xfrm>
            <a:off x="52578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7" name="Line 1043"/>
          <p:cNvSpPr>
            <a:spLocks noChangeShapeType="1"/>
          </p:cNvSpPr>
          <p:nvPr/>
        </p:nvSpPr>
        <p:spPr bwMode="auto">
          <a:xfrm>
            <a:off x="5105400" y="609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8" name="Line 1044"/>
          <p:cNvSpPr>
            <a:spLocks noChangeShapeType="1"/>
          </p:cNvSpPr>
          <p:nvPr/>
        </p:nvSpPr>
        <p:spPr bwMode="auto">
          <a:xfrm>
            <a:off x="6553200" y="5715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9" name="Line 1045"/>
          <p:cNvSpPr>
            <a:spLocks noChangeShapeType="1"/>
          </p:cNvSpPr>
          <p:nvPr/>
        </p:nvSpPr>
        <p:spPr bwMode="auto">
          <a:xfrm flipV="1">
            <a:off x="57150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0" name="Line 1046"/>
          <p:cNvSpPr>
            <a:spLocks noChangeShapeType="1"/>
          </p:cNvSpPr>
          <p:nvPr/>
        </p:nvSpPr>
        <p:spPr bwMode="auto">
          <a:xfrm>
            <a:off x="5105400" y="5562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1" name="Oval 104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2" name="Line 1049"/>
          <p:cNvSpPr>
            <a:spLocks noChangeShapeType="1"/>
          </p:cNvSpPr>
          <p:nvPr/>
        </p:nvSpPr>
        <p:spPr bwMode="auto">
          <a:xfrm flipV="1">
            <a:off x="5105400" y="571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3" name="Line 1050"/>
          <p:cNvSpPr>
            <a:spLocks noChangeShapeType="1"/>
          </p:cNvSpPr>
          <p:nvPr/>
        </p:nvSpPr>
        <p:spPr bwMode="auto">
          <a:xfrm flipV="1">
            <a:off x="6553200" y="609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4" name="Line 1051"/>
          <p:cNvSpPr>
            <a:spLocks noChangeShapeType="1"/>
          </p:cNvSpPr>
          <p:nvPr/>
        </p:nvSpPr>
        <p:spPr bwMode="auto">
          <a:xfrm>
            <a:off x="57150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5" name="Oval 1053"/>
          <p:cNvSpPr>
            <a:spLocks noChangeArrowheads="1"/>
          </p:cNvSpPr>
          <p:nvPr/>
        </p:nvSpPr>
        <p:spPr bwMode="auto">
          <a:xfrm flipV="1">
            <a:off x="67056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6" name="Oval 1054"/>
          <p:cNvSpPr>
            <a:spLocks noChangeArrowheads="1"/>
          </p:cNvSpPr>
          <p:nvPr/>
        </p:nvSpPr>
        <p:spPr bwMode="auto">
          <a:xfrm>
            <a:off x="52578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7" name="Oval 1055"/>
          <p:cNvSpPr>
            <a:spLocks noChangeArrowheads="1"/>
          </p:cNvSpPr>
          <p:nvPr/>
        </p:nvSpPr>
        <p:spPr bwMode="auto">
          <a:xfrm>
            <a:off x="52578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8" name="Line 1057"/>
          <p:cNvSpPr>
            <a:spLocks noChangeShapeType="1"/>
          </p:cNvSpPr>
          <p:nvPr/>
        </p:nvSpPr>
        <p:spPr bwMode="auto">
          <a:xfrm>
            <a:off x="36576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9" name="Line 1058"/>
          <p:cNvSpPr>
            <a:spLocks noChangeShapeType="1"/>
          </p:cNvSpPr>
          <p:nvPr/>
        </p:nvSpPr>
        <p:spPr bwMode="auto">
          <a:xfrm flipV="1">
            <a:off x="3657600" y="4648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0" name="Line 1059"/>
          <p:cNvSpPr>
            <a:spLocks noChangeShapeType="1"/>
          </p:cNvSpPr>
          <p:nvPr/>
        </p:nvSpPr>
        <p:spPr bwMode="auto">
          <a:xfrm>
            <a:off x="4267200" y="46482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1" name="Oval 1060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2" name="Line 1061"/>
          <p:cNvSpPr>
            <a:spLocks noChangeShapeType="1"/>
          </p:cNvSpPr>
          <p:nvPr/>
        </p:nvSpPr>
        <p:spPr bwMode="auto">
          <a:xfrm flipV="1">
            <a:off x="3657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3" name="Line 1062"/>
          <p:cNvSpPr>
            <a:spLocks noChangeShapeType="1"/>
          </p:cNvSpPr>
          <p:nvPr/>
        </p:nvSpPr>
        <p:spPr bwMode="auto">
          <a:xfrm>
            <a:off x="4267200" y="51816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4" name="Oval 1063"/>
          <p:cNvSpPr>
            <a:spLocks noChangeArrowheads="1"/>
          </p:cNvSpPr>
          <p:nvPr/>
        </p:nvSpPr>
        <p:spPr bwMode="auto">
          <a:xfrm>
            <a:off x="38100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5" name="Line 1064"/>
          <p:cNvSpPr>
            <a:spLocks noChangeShapeType="1"/>
          </p:cNvSpPr>
          <p:nvPr/>
        </p:nvSpPr>
        <p:spPr bwMode="auto">
          <a:xfrm flipV="1">
            <a:off x="4267200" y="4648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6" name="Line 1066"/>
          <p:cNvSpPr>
            <a:spLocks noChangeShapeType="1"/>
          </p:cNvSpPr>
          <p:nvPr/>
        </p:nvSpPr>
        <p:spPr bwMode="auto">
          <a:xfrm flipV="1">
            <a:off x="3657600" y="571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7" name="Line 1067"/>
          <p:cNvSpPr>
            <a:spLocks noChangeShapeType="1"/>
          </p:cNvSpPr>
          <p:nvPr/>
        </p:nvSpPr>
        <p:spPr bwMode="auto">
          <a:xfrm>
            <a:off x="3657600" y="609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8" name="Line 1068"/>
          <p:cNvSpPr>
            <a:spLocks noChangeShapeType="1"/>
          </p:cNvSpPr>
          <p:nvPr/>
        </p:nvSpPr>
        <p:spPr bwMode="auto">
          <a:xfrm flipV="1">
            <a:off x="4267200" y="51816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9" name="Oval 1069"/>
          <p:cNvSpPr>
            <a:spLocks noChangeArrowheads="1"/>
          </p:cNvSpPr>
          <p:nvPr/>
        </p:nvSpPr>
        <p:spPr bwMode="auto">
          <a:xfrm flipV="1">
            <a:off x="38100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0" name="Line 1070"/>
          <p:cNvSpPr>
            <a:spLocks noChangeShapeType="1"/>
          </p:cNvSpPr>
          <p:nvPr/>
        </p:nvSpPr>
        <p:spPr bwMode="auto">
          <a:xfrm>
            <a:off x="3657600" y="5562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1" name="Line 1071"/>
          <p:cNvSpPr>
            <a:spLocks noChangeShapeType="1"/>
          </p:cNvSpPr>
          <p:nvPr/>
        </p:nvSpPr>
        <p:spPr bwMode="auto">
          <a:xfrm flipV="1">
            <a:off x="4267200" y="5029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2" name="Oval 1072"/>
          <p:cNvSpPr>
            <a:spLocks noChangeArrowheads="1"/>
          </p:cNvSpPr>
          <p:nvPr/>
        </p:nvSpPr>
        <p:spPr bwMode="auto">
          <a:xfrm flipV="1">
            <a:off x="38100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3" name="Line 1073"/>
          <p:cNvSpPr>
            <a:spLocks noChangeShapeType="1"/>
          </p:cNvSpPr>
          <p:nvPr/>
        </p:nvSpPr>
        <p:spPr bwMode="auto">
          <a:xfrm>
            <a:off x="42672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4" name="Line 1076"/>
          <p:cNvSpPr>
            <a:spLocks noChangeShapeType="1"/>
          </p:cNvSpPr>
          <p:nvPr/>
        </p:nvSpPr>
        <p:spPr bwMode="auto">
          <a:xfrm flipV="1">
            <a:off x="5105400" y="2438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5" name="Line 1077"/>
          <p:cNvSpPr>
            <a:spLocks noChangeShapeType="1"/>
          </p:cNvSpPr>
          <p:nvPr/>
        </p:nvSpPr>
        <p:spPr bwMode="auto">
          <a:xfrm flipV="1">
            <a:off x="6553200" y="2819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6" name="Line 1078"/>
          <p:cNvSpPr>
            <a:spLocks noChangeShapeType="1"/>
          </p:cNvSpPr>
          <p:nvPr/>
        </p:nvSpPr>
        <p:spPr bwMode="auto">
          <a:xfrm>
            <a:off x="5715000" y="2438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7" name="Oval 1079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8" name="Line 1082"/>
          <p:cNvSpPr>
            <a:spLocks noChangeShapeType="1"/>
          </p:cNvSpPr>
          <p:nvPr/>
        </p:nvSpPr>
        <p:spPr bwMode="auto">
          <a:xfrm>
            <a:off x="6553200" y="2438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9" name="Oval 1084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0" name="Line 1085"/>
          <p:cNvSpPr>
            <a:spLocks noChangeShapeType="1"/>
          </p:cNvSpPr>
          <p:nvPr/>
        </p:nvSpPr>
        <p:spPr bwMode="auto">
          <a:xfrm flipV="1">
            <a:off x="5105400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1" name="Oval 1086"/>
          <p:cNvSpPr>
            <a:spLocks noChangeArrowheads="1"/>
          </p:cNvSpPr>
          <p:nvPr/>
        </p:nvSpPr>
        <p:spPr bwMode="auto">
          <a:xfrm flipV="1">
            <a:off x="67056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2" name="Oval 1087"/>
          <p:cNvSpPr>
            <a:spLocks noChangeArrowheads="1"/>
          </p:cNvSpPr>
          <p:nvPr/>
        </p:nvSpPr>
        <p:spPr bwMode="auto">
          <a:xfrm>
            <a:off x="52578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3" name="Line 1089"/>
          <p:cNvSpPr>
            <a:spLocks noChangeShapeType="1"/>
          </p:cNvSpPr>
          <p:nvPr/>
        </p:nvSpPr>
        <p:spPr bwMode="auto">
          <a:xfrm>
            <a:off x="5105400" y="388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4" name="Line 1090"/>
          <p:cNvSpPr>
            <a:spLocks noChangeShapeType="1"/>
          </p:cNvSpPr>
          <p:nvPr/>
        </p:nvSpPr>
        <p:spPr bwMode="auto">
          <a:xfrm>
            <a:off x="65532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5" name="Line 1091"/>
          <p:cNvSpPr>
            <a:spLocks noChangeShapeType="1"/>
          </p:cNvSpPr>
          <p:nvPr/>
        </p:nvSpPr>
        <p:spPr bwMode="auto">
          <a:xfrm flipV="1">
            <a:off x="5715000" y="3505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6" name="Line 1092"/>
          <p:cNvSpPr>
            <a:spLocks noChangeShapeType="1"/>
          </p:cNvSpPr>
          <p:nvPr/>
        </p:nvSpPr>
        <p:spPr bwMode="auto">
          <a:xfrm>
            <a:off x="5105400" y="3352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7" name="Oval 1093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8" name="Line 1095"/>
          <p:cNvSpPr>
            <a:spLocks noChangeShapeType="1"/>
          </p:cNvSpPr>
          <p:nvPr/>
        </p:nvSpPr>
        <p:spPr bwMode="auto">
          <a:xfrm flipV="1">
            <a:off x="5105400" y="3505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9" name="Line 1096"/>
          <p:cNvSpPr>
            <a:spLocks noChangeShapeType="1"/>
          </p:cNvSpPr>
          <p:nvPr/>
        </p:nvSpPr>
        <p:spPr bwMode="auto">
          <a:xfrm flipV="1">
            <a:off x="6553200" y="3886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0" name="Line 1097"/>
          <p:cNvSpPr>
            <a:spLocks noChangeShapeType="1"/>
          </p:cNvSpPr>
          <p:nvPr/>
        </p:nvSpPr>
        <p:spPr bwMode="auto">
          <a:xfrm>
            <a:off x="5715000" y="3505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1" name="Oval 1099"/>
          <p:cNvSpPr>
            <a:spLocks noChangeArrowheads="1"/>
          </p:cNvSpPr>
          <p:nvPr/>
        </p:nvSpPr>
        <p:spPr bwMode="auto">
          <a:xfrm flipV="1">
            <a:off x="67056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2" name="Oval 1100"/>
          <p:cNvSpPr>
            <a:spLocks noChangeArrowheads="1"/>
          </p:cNvSpPr>
          <p:nvPr/>
        </p:nvSpPr>
        <p:spPr bwMode="auto">
          <a:xfrm>
            <a:off x="52578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3" name="Oval 1101"/>
          <p:cNvSpPr>
            <a:spLocks noChangeArrowheads="1"/>
          </p:cNvSpPr>
          <p:nvPr/>
        </p:nvSpPr>
        <p:spPr bwMode="auto">
          <a:xfrm>
            <a:off x="52578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4" name="Line 1104"/>
          <p:cNvSpPr>
            <a:spLocks noChangeShapeType="1"/>
          </p:cNvSpPr>
          <p:nvPr/>
        </p:nvSpPr>
        <p:spPr bwMode="auto">
          <a:xfrm flipV="1">
            <a:off x="3657600" y="2438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5" name="Line 1105"/>
          <p:cNvSpPr>
            <a:spLocks noChangeShapeType="1"/>
          </p:cNvSpPr>
          <p:nvPr/>
        </p:nvSpPr>
        <p:spPr bwMode="auto">
          <a:xfrm>
            <a:off x="4267200" y="24384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6" name="Oval 1106"/>
          <p:cNvSpPr>
            <a:spLocks noChangeArrowheads="1"/>
          </p:cNvSpPr>
          <p:nvPr/>
        </p:nvSpPr>
        <p:spPr bwMode="auto">
          <a:xfrm>
            <a:off x="38100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7" name="Line 1107"/>
          <p:cNvSpPr>
            <a:spLocks noChangeShapeType="1"/>
          </p:cNvSpPr>
          <p:nvPr/>
        </p:nvSpPr>
        <p:spPr bwMode="auto">
          <a:xfrm flipV="1">
            <a:off x="3657600" y="2971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8" name="Line 1108"/>
          <p:cNvSpPr>
            <a:spLocks noChangeShapeType="1"/>
          </p:cNvSpPr>
          <p:nvPr/>
        </p:nvSpPr>
        <p:spPr bwMode="auto">
          <a:xfrm>
            <a:off x="4267200" y="29718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9" name="Oval 1109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0" name="Line 1111"/>
          <p:cNvSpPr>
            <a:spLocks noChangeShapeType="1"/>
          </p:cNvSpPr>
          <p:nvPr/>
        </p:nvSpPr>
        <p:spPr bwMode="auto">
          <a:xfrm flipV="1">
            <a:off x="3657600" y="3505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1" name="Oval 1114"/>
          <p:cNvSpPr>
            <a:spLocks noChangeArrowheads="1"/>
          </p:cNvSpPr>
          <p:nvPr/>
        </p:nvSpPr>
        <p:spPr bwMode="auto">
          <a:xfrm flipV="1">
            <a:off x="38100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2" name="Oval 1117"/>
          <p:cNvSpPr>
            <a:spLocks noChangeArrowheads="1"/>
          </p:cNvSpPr>
          <p:nvPr/>
        </p:nvSpPr>
        <p:spPr bwMode="auto">
          <a:xfrm flipV="1">
            <a:off x="38100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3" name="Line 1118"/>
          <p:cNvSpPr>
            <a:spLocks noChangeShapeType="1"/>
          </p:cNvSpPr>
          <p:nvPr/>
        </p:nvSpPr>
        <p:spPr bwMode="auto">
          <a:xfrm>
            <a:off x="4267200" y="3505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4" name="Line 1120"/>
          <p:cNvSpPr>
            <a:spLocks noChangeShapeType="1"/>
          </p:cNvSpPr>
          <p:nvPr/>
        </p:nvSpPr>
        <p:spPr bwMode="auto">
          <a:xfrm flipV="1">
            <a:off x="1905000" y="4038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5" name="Line 1121"/>
          <p:cNvSpPr>
            <a:spLocks noChangeShapeType="1"/>
          </p:cNvSpPr>
          <p:nvPr/>
        </p:nvSpPr>
        <p:spPr bwMode="auto">
          <a:xfrm>
            <a:off x="2819400" y="4038600"/>
            <a:ext cx="838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6" name="Line 1123"/>
          <p:cNvSpPr>
            <a:spLocks noChangeShapeType="1"/>
          </p:cNvSpPr>
          <p:nvPr/>
        </p:nvSpPr>
        <p:spPr bwMode="auto">
          <a:xfrm flipV="1">
            <a:off x="1905000" y="2438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7" name="Line 1124"/>
          <p:cNvSpPr>
            <a:spLocks noChangeShapeType="1"/>
          </p:cNvSpPr>
          <p:nvPr/>
        </p:nvSpPr>
        <p:spPr bwMode="auto">
          <a:xfrm>
            <a:off x="2819400" y="2438400"/>
            <a:ext cx="83820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8" name="Oval 1125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9" name="Line 1126"/>
          <p:cNvSpPr>
            <a:spLocks noChangeShapeType="1"/>
          </p:cNvSpPr>
          <p:nvPr/>
        </p:nvSpPr>
        <p:spPr bwMode="auto">
          <a:xfrm flipV="1">
            <a:off x="1905000" y="2971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0" name="Line 1127"/>
          <p:cNvSpPr>
            <a:spLocks noChangeShapeType="1"/>
          </p:cNvSpPr>
          <p:nvPr/>
        </p:nvSpPr>
        <p:spPr bwMode="auto">
          <a:xfrm>
            <a:off x="2819400" y="2971800"/>
            <a:ext cx="838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1" name="Oval 1128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2" name="Line 1130"/>
          <p:cNvSpPr>
            <a:spLocks noChangeShapeType="1"/>
          </p:cNvSpPr>
          <p:nvPr/>
        </p:nvSpPr>
        <p:spPr bwMode="auto">
          <a:xfrm flipV="1">
            <a:off x="19050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3" name="Oval 1133"/>
          <p:cNvSpPr>
            <a:spLocks noChangeArrowheads="1"/>
          </p:cNvSpPr>
          <p:nvPr/>
        </p:nvSpPr>
        <p:spPr bwMode="auto">
          <a:xfrm flipV="1">
            <a:off x="23622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4" name="Oval 1136"/>
          <p:cNvSpPr>
            <a:spLocks noChangeArrowheads="1"/>
          </p:cNvSpPr>
          <p:nvPr/>
        </p:nvSpPr>
        <p:spPr bwMode="auto">
          <a:xfrm flipV="1">
            <a:off x="23622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5" name="Line 1137"/>
          <p:cNvSpPr>
            <a:spLocks noChangeShapeType="1"/>
          </p:cNvSpPr>
          <p:nvPr/>
        </p:nvSpPr>
        <p:spPr bwMode="auto">
          <a:xfrm>
            <a:off x="2819400" y="3505200"/>
            <a:ext cx="8382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6" name="Line 1141"/>
          <p:cNvSpPr>
            <a:spLocks noChangeShapeType="1"/>
          </p:cNvSpPr>
          <p:nvPr/>
        </p:nvSpPr>
        <p:spPr bwMode="auto">
          <a:xfrm flipV="1">
            <a:off x="1905000" y="5715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7" name="Oval 1144"/>
          <p:cNvSpPr>
            <a:spLocks noChangeArrowheads="1"/>
          </p:cNvSpPr>
          <p:nvPr/>
        </p:nvSpPr>
        <p:spPr bwMode="auto">
          <a:xfrm flipV="1">
            <a:off x="23622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8" name="Oval 1147"/>
          <p:cNvSpPr>
            <a:spLocks noChangeArrowheads="1"/>
          </p:cNvSpPr>
          <p:nvPr/>
        </p:nvSpPr>
        <p:spPr bwMode="auto">
          <a:xfrm flipV="1">
            <a:off x="23622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9" name="Line 1148"/>
          <p:cNvSpPr>
            <a:spLocks noChangeShapeType="1"/>
          </p:cNvSpPr>
          <p:nvPr/>
        </p:nvSpPr>
        <p:spPr bwMode="auto">
          <a:xfrm>
            <a:off x="28194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0" name="Line 1150"/>
          <p:cNvSpPr>
            <a:spLocks noChangeShapeType="1"/>
          </p:cNvSpPr>
          <p:nvPr/>
        </p:nvSpPr>
        <p:spPr bwMode="auto">
          <a:xfrm flipV="1">
            <a:off x="1905000" y="4648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1" name="Line 1151"/>
          <p:cNvSpPr>
            <a:spLocks noChangeShapeType="1"/>
          </p:cNvSpPr>
          <p:nvPr/>
        </p:nvSpPr>
        <p:spPr bwMode="auto">
          <a:xfrm>
            <a:off x="2819400" y="46482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2" name="Oval 1152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3" name="Line 1153"/>
          <p:cNvSpPr>
            <a:spLocks noChangeShapeType="1"/>
          </p:cNvSpPr>
          <p:nvPr/>
        </p:nvSpPr>
        <p:spPr bwMode="auto">
          <a:xfrm flipV="1">
            <a:off x="1905000" y="518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4" name="Line 1154"/>
          <p:cNvSpPr>
            <a:spLocks noChangeShapeType="1"/>
          </p:cNvSpPr>
          <p:nvPr/>
        </p:nvSpPr>
        <p:spPr bwMode="auto">
          <a:xfrm>
            <a:off x="2819400" y="51816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5" name="Oval 1155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6" name="Text Box 1158"/>
          <p:cNvSpPr txBox="1">
            <a:spLocks noChangeArrowheads="1"/>
          </p:cNvSpPr>
          <p:nvPr/>
        </p:nvSpPr>
        <p:spPr bwMode="auto">
          <a:xfrm>
            <a:off x="1584325" y="21336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0</a:t>
            </a:r>
          </a:p>
          <a:p>
            <a:r>
              <a:rPr lang="pt-BR" sz="1200" b="1"/>
              <a:t>1</a:t>
            </a:r>
            <a:endParaRPr lang="pt-BR" sz="1600"/>
          </a:p>
        </p:txBody>
      </p:sp>
      <p:sp>
        <p:nvSpPr>
          <p:cNvPr id="44127" name="Text Box 1159"/>
          <p:cNvSpPr txBox="1">
            <a:spLocks noChangeArrowheads="1"/>
          </p:cNvSpPr>
          <p:nvPr/>
        </p:nvSpPr>
        <p:spPr bwMode="auto">
          <a:xfrm>
            <a:off x="1568450" y="26670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2</a:t>
            </a:r>
          </a:p>
          <a:p>
            <a:r>
              <a:rPr lang="pt-BR" sz="1200" b="1"/>
              <a:t>3</a:t>
            </a:r>
            <a:endParaRPr lang="pt-BR" sz="1600"/>
          </a:p>
        </p:txBody>
      </p:sp>
      <p:sp>
        <p:nvSpPr>
          <p:cNvPr id="44128" name="Text Box 1160"/>
          <p:cNvSpPr txBox="1">
            <a:spLocks noChangeArrowheads="1"/>
          </p:cNvSpPr>
          <p:nvPr/>
        </p:nvSpPr>
        <p:spPr bwMode="auto">
          <a:xfrm>
            <a:off x="1568450" y="3200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4</a:t>
            </a:r>
          </a:p>
          <a:p>
            <a:r>
              <a:rPr lang="pt-BR" sz="1200" b="1"/>
              <a:t>5</a:t>
            </a:r>
            <a:endParaRPr lang="pt-BR" sz="1600"/>
          </a:p>
        </p:txBody>
      </p:sp>
      <p:sp>
        <p:nvSpPr>
          <p:cNvPr id="44129" name="Text Box 1161"/>
          <p:cNvSpPr txBox="1">
            <a:spLocks noChangeArrowheads="1"/>
          </p:cNvSpPr>
          <p:nvPr/>
        </p:nvSpPr>
        <p:spPr bwMode="auto">
          <a:xfrm>
            <a:off x="1568450" y="37338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6</a:t>
            </a:r>
          </a:p>
          <a:p>
            <a:r>
              <a:rPr lang="pt-BR" sz="1200" b="1"/>
              <a:t>7</a:t>
            </a:r>
            <a:endParaRPr lang="pt-BR" sz="1600"/>
          </a:p>
        </p:txBody>
      </p:sp>
      <p:sp>
        <p:nvSpPr>
          <p:cNvPr id="44130" name="Text Box 1162"/>
          <p:cNvSpPr txBox="1">
            <a:spLocks noChangeArrowheads="1"/>
          </p:cNvSpPr>
          <p:nvPr/>
        </p:nvSpPr>
        <p:spPr bwMode="auto">
          <a:xfrm>
            <a:off x="1568450" y="4343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8</a:t>
            </a:r>
          </a:p>
          <a:p>
            <a:r>
              <a:rPr lang="pt-BR" sz="1200" b="1"/>
              <a:t>9</a:t>
            </a:r>
            <a:endParaRPr lang="pt-BR" sz="1600"/>
          </a:p>
        </p:txBody>
      </p:sp>
      <p:sp>
        <p:nvSpPr>
          <p:cNvPr id="44131" name="Text Box 1163"/>
          <p:cNvSpPr txBox="1">
            <a:spLocks noChangeArrowheads="1"/>
          </p:cNvSpPr>
          <p:nvPr/>
        </p:nvSpPr>
        <p:spPr bwMode="auto">
          <a:xfrm>
            <a:off x="1492250" y="4876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10</a:t>
            </a:r>
          </a:p>
          <a:p>
            <a:pPr algn="r"/>
            <a:r>
              <a:rPr lang="pt-BR" sz="1200" b="1"/>
              <a:t>11</a:t>
            </a:r>
            <a:endParaRPr lang="pt-BR" sz="1600"/>
          </a:p>
        </p:txBody>
      </p:sp>
      <p:sp>
        <p:nvSpPr>
          <p:cNvPr id="44132" name="Text Box 1164"/>
          <p:cNvSpPr txBox="1">
            <a:spLocks noChangeArrowheads="1"/>
          </p:cNvSpPr>
          <p:nvPr/>
        </p:nvSpPr>
        <p:spPr bwMode="auto">
          <a:xfrm>
            <a:off x="1492250" y="5410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12</a:t>
            </a:r>
          </a:p>
          <a:p>
            <a:pPr algn="r"/>
            <a:r>
              <a:rPr lang="pt-BR" sz="1200" b="1"/>
              <a:t>13</a:t>
            </a:r>
            <a:endParaRPr lang="pt-BR" sz="1600"/>
          </a:p>
        </p:txBody>
      </p:sp>
      <p:sp>
        <p:nvSpPr>
          <p:cNvPr id="44133" name="Text Box 1165"/>
          <p:cNvSpPr txBox="1">
            <a:spLocks noChangeArrowheads="1"/>
          </p:cNvSpPr>
          <p:nvPr/>
        </p:nvSpPr>
        <p:spPr bwMode="auto">
          <a:xfrm>
            <a:off x="1492250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14</a:t>
            </a:r>
          </a:p>
          <a:p>
            <a:pPr algn="r"/>
            <a:r>
              <a:rPr lang="pt-BR" sz="1200" b="1"/>
              <a:t>15</a:t>
            </a:r>
            <a:endParaRPr lang="pt-BR" sz="1600"/>
          </a:p>
        </p:txBody>
      </p:sp>
      <p:sp>
        <p:nvSpPr>
          <p:cNvPr id="44134" name="Text Box 1167"/>
          <p:cNvSpPr txBox="1">
            <a:spLocks noChangeArrowheads="1"/>
          </p:cNvSpPr>
          <p:nvPr/>
        </p:nvSpPr>
        <p:spPr bwMode="auto">
          <a:xfrm>
            <a:off x="7588250" y="21336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0</a:t>
            </a:r>
          </a:p>
          <a:p>
            <a:r>
              <a:rPr lang="pt-BR" sz="1200" b="1"/>
              <a:t>1</a:t>
            </a:r>
            <a:endParaRPr lang="pt-BR" sz="1600"/>
          </a:p>
        </p:txBody>
      </p:sp>
      <p:sp>
        <p:nvSpPr>
          <p:cNvPr id="44135" name="Text Box 1168"/>
          <p:cNvSpPr txBox="1">
            <a:spLocks noChangeArrowheads="1"/>
          </p:cNvSpPr>
          <p:nvPr/>
        </p:nvSpPr>
        <p:spPr bwMode="auto">
          <a:xfrm>
            <a:off x="7572375" y="26670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2</a:t>
            </a:r>
          </a:p>
          <a:p>
            <a:r>
              <a:rPr lang="pt-BR" sz="1200" b="1"/>
              <a:t>3</a:t>
            </a:r>
            <a:endParaRPr lang="pt-BR" sz="1600"/>
          </a:p>
        </p:txBody>
      </p:sp>
      <p:sp>
        <p:nvSpPr>
          <p:cNvPr id="44136" name="Text Box 1169"/>
          <p:cNvSpPr txBox="1">
            <a:spLocks noChangeArrowheads="1"/>
          </p:cNvSpPr>
          <p:nvPr/>
        </p:nvSpPr>
        <p:spPr bwMode="auto">
          <a:xfrm>
            <a:off x="7572375" y="3200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4</a:t>
            </a:r>
          </a:p>
          <a:p>
            <a:r>
              <a:rPr lang="pt-BR" sz="1200" b="1"/>
              <a:t>5</a:t>
            </a:r>
            <a:endParaRPr lang="pt-BR" sz="1600"/>
          </a:p>
        </p:txBody>
      </p:sp>
      <p:sp>
        <p:nvSpPr>
          <p:cNvPr id="44137" name="Text Box 1170"/>
          <p:cNvSpPr txBox="1">
            <a:spLocks noChangeArrowheads="1"/>
          </p:cNvSpPr>
          <p:nvPr/>
        </p:nvSpPr>
        <p:spPr bwMode="auto">
          <a:xfrm>
            <a:off x="7572375" y="37338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6</a:t>
            </a:r>
          </a:p>
          <a:p>
            <a:r>
              <a:rPr lang="pt-BR" sz="1200" b="1"/>
              <a:t>7</a:t>
            </a:r>
            <a:endParaRPr lang="pt-BR" sz="1600"/>
          </a:p>
        </p:txBody>
      </p:sp>
      <p:sp>
        <p:nvSpPr>
          <p:cNvPr id="44138" name="Text Box 1171"/>
          <p:cNvSpPr txBox="1">
            <a:spLocks noChangeArrowheads="1"/>
          </p:cNvSpPr>
          <p:nvPr/>
        </p:nvSpPr>
        <p:spPr bwMode="auto">
          <a:xfrm>
            <a:off x="7572375" y="4343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8</a:t>
            </a:r>
          </a:p>
          <a:p>
            <a:r>
              <a:rPr lang="pt-BR" sz="1200" b="1"/>
              <a:t>9</a:t>
            </a:r>
            <a:endParaRPr lang="pt-BR" sz="1600"/>
          </a:p>
        </p:txBody>
      </p:sp>
      <p:sp>
        <p:nvSpPr>
          <p:cNvPr id="44139" name="Text Box 1172"/>
          <p:cNvSpPr txBox="1">
            <a:spLocks noChangeArrowheads="1"/>
          </p:cNvSpPr>
          <p:nvPr/>
        </p:nvSpPr>
        <p:spPr bwMode="auto">
          <a:xfrm>
            <a:off x="7496175" y="4876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10</a:t>
            </a:r>
          </a:p>
          <a:p>
            <a:pPr algn="r"/>
            <a:r>
              <a:rPr lang="pt-BR" sz="1200" b="1"/>
              <a:t>11</a:t>
            </a:r>
            <a:endParaRPr lang="pt-BR" sz="1600"/>
          </a:p>
        </p:txBody>
      </p:sp>
      <p:sp>
        <p:nvSpPr>
          <p:cNvPr id="44140" name="Text Box 1173"/>
          <p:cNvSpPr txBox="1">
            <a:spLocks noChangeArrowheads="1"/>
          </p:cNvSpPr>
          <p:nvPr/>
        </p:nvSpPr>
        <p:spPr bwMode="auto">
          <a:xfrm>
            <a:off x="7496175" y="5410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12</a:t>
            </a:r>
          </a:p>
          <a:p>
            <a:pPr algn="r"/>
            <a:r>
              <a:rPr lang="pt-BR" sz="1200" b="1"/>
              <a:t>13</a:t>
            </a:r>
            <a:endParaRPr lang="pt-BR" sz="1600"/>
          </a:p>
        </p:txBody>
      </p:sp>
      <p:sp>
        <p:nvSpPr>
          <p:cNvPr id="44141" name="Text Box 1174"/>
          <p:cNvSpPr txBox="1">
            <a:spLocks noChangeArrowheads="1"/>
          </p:cNvSpPr>
          <p:nvPr/>
        </p:nvSpPr>
        <p:spPr bwMode="auto">
          <a:xfrm>
            <a:off x="749617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14</a:t>
            </a:r>
          </a:p>
          <a:p>
            <a:pPr algn="r"/>
            <a:r>
              <a:rPr lang="pt-BR" sz="1200" b="1"/>
              <a:t>15</a:t>
            </a:r>
            <a:endParaRPr lang="pt-BR" sz="1600"/>
          </a:p>
        </p:txBody>
      </p:sp>
      <p:grpSp>
        <p:nvGrpSpPr>
          <p:cNvPr id="44142" name="Group 1177"/>
          <p:cNvGrpSpPr>
            <a:grpSpLocks/>
          </p:cNvGrpSpPr>
          <p:nvPr/>
        </p:nvGrpSpPr>
        <p:grpSpPr bwMode="auto">
          <a:xfrm>
            <a:off x="1905000" y="2286000"/>
            <a:ext cx="762000" cy="152400"/>
            <a:chOff x="1200" y="1440"/>
            <a:chExt cx="480" cy="96"/>
          </a:xfrm>
        </p:grpSpPr>
        <p:sp>
          <p:nvSpPr>
            <p:cNvPr id="44203" name="Line 1175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204" name="Line 1176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43" name="Line 1074"/>
          <p:cNvSpPr>
            <a:spLocks noChangeShapeType="1"/>
          </p:cNvSpPr>
          <p:nvPr/>
        </p:nvSpPr>
        <p:spPr bwMode="auto">
          <a:xfrm>
            <a:off x="1905000" y="2286000"/>
            <a:ext cx="556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4144" name="Group 1178"/>
          <p:cNvGrpSpPr>
            <a:grpSpLocks/>
          </p:cNvGrpSpPr>
          <p:nvPr/>
        </p:nvGrpSpPr>
        <p:grpSpPr bwMode="auto">
          <a:xfrm>
            <a:off x="1905000" y="2819400"/>
            <a:ext cx="762000" cy="152400"/>
            <a:chOff x="1200" y="1440"/>
            <a:chExt cx="480" cy="96"/>
          </a:xfrm>
        </p:grpSpPr>
        <p:sp>
          <p:nvSpPr>
            <p:cNvPr id="44201" name="Line 1179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202" name="Line 1180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45" name="Line 1122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6" name="Line 1129"/>
          <p:cNvSpPr>
            <a:spLocks noChangeShapeType="1"/>
          </p:cNvSpPr>
          <p:nvPr/>
        </p:nvSpPr>
        <p:spPr bwMode="auto">
          <a:xfrm flipV="1">
            <a:off x="28194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7" name="Line 1181"/>
          <p:cNvSpPr>
            <a:spLocks noChangeShapeType="1"/>
          </p:cNvSpPr>
          <p:nvPr/>
        </p:nvSpPr>
        <p:spPr bwMode="auto">
          <a:xfrm>
            <a:off x="3657600" y="2438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8" name="Line 1182"/>
          <p:cNvSpPr>
            <a:spLocks noChangeShapeType="1"/>
          </p:cNvSpPr>
          <p:nvPr/>
        </p:nvSpPr>
        <p:spPr bwMode="auto">
          <a:xfrm flipV="1">
            <a:off x="3810000" y="22860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9" name="Line 1098"/>
          <p:cNvSpPr>
            <a:spLocks noChangeShapeType="1"/>
          </p:cNvSpPr>
          <p:nvPr/>
        </p:nvSpPr>
        <p:spPr bwMode="auto">
          <a:xfrm flipV="1">
            <a:off x="3657600" y="40386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0" name="Line 1028"/>
          <p:cNvSpPr>
            <a:spLocks noChangeShapeType="1"/>
          </p:cNvSpPr>
          <p:nvPr/>
        </p:nvSpPr>
        <p:spPr bwMode="auto">
          <a:xfrm>
            <a:off x="3657600" y="4495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1" name="Line 1142"/>
          <p:cNvSpPr>
            <a:spLocks noChangeShapeType="1"/>
          </p:cNvSpPr>
          <p:nvPr/>
        </p:nvSpPr>
        <p:spPr bwMode="auto">
          <a:xfrm>
            <a:off x="1905000" y="6096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2" name="Line 1143"/>
          <p:cNvSpPr>
            <a:spLocks noChangeShapeType="1"/>
          </p:cNvSpPr>
          <p:nvPr/>
        </p:nvSpPr>
        <p:spPr bwMode="auto">
          <a:xfrm flipV="1">
            <a:off x="2819400" y="4038600"/>
            <a:ext cx="83820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3" name="Line 1145"/>
          <p:cNvSpPr>
            <a:spLocks noChangeShapeType="1"/>
          </p:cNvSpPr>
          <p:nvPr/>
        </p:nvSpPr>
        <p:spPr bwMode="auto">
          <a:xfrm>
            <a:off x="1905000" y="5562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4" name="Line 1146"/>
          <p:cNvSpPr>
            <a:spLocks noChangeShapeType="1"/>
          </p:cNvSpPr>
          <p:nvPr/>
        </p:nvSpPr>
        <p:spPr bwMode="auto">
          <a:xfrm flipV="1">
            <a:off x="2819400" y="3886200"/>
            <a:ext cx="838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5" name="Line 1103"/>
          <p:cNvSpPr>
            <a:spLocks noChangeShapeType="1"/>
          </p:cNvSpPr>
          <p:nvPr/>
        </p:nvSpPr>
        <p:spPr bwMode="auto">
          <a:xfrm>
            <a:off x="36576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6" name="Line 1110"/>
          <p:cNvSpPr>
            <a:spLocks noChangeShapeType="1"/>
          </p:cNvSpPr>
          <p:nvPr/>
        </p:nvSpPr>
        <p:spPr bwMode="auto">
          <a:xfrm flipV="1">
            <a:off x="42672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7" name="Line 1134"/>
          <p:cNvSpPr>
            <a:spLocks noChangeShapeType="1"/>
          </p:cNvSpPr>
          <p:nvPr/>
        </p:nvSpPr>
        <p:spPr bwMode="auto">
          <a:xfrm>
            <a:off x="1905000" y="3352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8" name="Line 1135"/>
          <p:cNvSpPr>
            <a:spLocks noChangeShapeType="1"/>
          </p:cNvSpPr>
          <p:nvPr/>
        </p:nvSpPr>
        <p:spPr bwMode="auto">
          <a:xfrm flipV="1">
            <a:off x="28194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9" name="Line 1185"/>
          <p:cNvSpPr>
            <a:spLocks noChangeShapeType="1"/>
          </p:cNvSpPr>
          <p:nvPr/>
        </p:nvSpPr>
        <p:spPr bwMode="auto">
          <a:xfrm>
            <a:off x="5105400" y="2438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0" name="Line 1186"/>
          <p:cNvSpPr>
            <a:spLocks noChangeShapeType="1"/>
          </p:cNvSpPr>
          <p:nvPr/>
        </p:nvSpPr>
        <p:spPr bwMode="auto">
          <a:xfrm flipV="1">
            <a:off x="5257800" y="22860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4161" name="Group 1198"/>
          <p:cNvGrpSpPr>
            <a:grpSpLocks/>
          </p:cNvGrpSpPr>
          <p:nvPr/>
        </p:nvGrpSpPr>
        <p:grpSpPr bwMode="auto">
          <a:xfrm>
            <a:off x="1905000" y="3352800"/>
            <a:ext cx="762000" cy="152400"/>
            <a:chOff x="1200" y="1440"/>
            <a:chExt cx="480" cy="96"/>
          </a:xfrm>
        </p:grpSpPr>
        <p:sp>
          <p:nvSpPr>
            <p:cNvPr id="44199" name="Line 1199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200" name="Line 1200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62" name="Group 1201"/>
          <p:cNvGrpSpPr>
            <a:grpSpLocks/>
          </p:cNvGrpSpPr>
          <p:nvPr/>
        </p:nvGrpSpPr>
        <p:grpSpPr bwMode="auto">
          <a:xfrm>
            <a:off x="1905000" y="3886200"/>
            <a:ext cx="762000" cy="152400"/>
            <a:chOff x="1200" y="1440"/>
            <a:chExt cx="480" cy="96"/>
          </a:xfrm>
        </p:grpSpPr>
        <p:sp>
          <p:nvSpPr>
            <p:cNvPr id="44197" name="Line 1202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8" name="Line 1203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63" name="Line 1131"/>
          <p:cNvSpPr>
            <a:spLocks noChangeShapeType="1"/>
          </p:cNvSpPr>
          <p:nvPr/>
        </p:nvSpPr>
        <p:spPr bwMode="auto">
          <a:xfrm>
            <a:off x="1905000" y="3886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4" name="Line 1132"/>
          <p:cNvSpPr>
            <a:spLocks noChangeShapeType="1"/>
          </p:cNvSpPr>
          <p:nvPr/>
        </p:nvSpPr>
        <p:spPr bwMode="auto">
          <a:xfrm flipV="1">
            <a:off x="28194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5" name="Line 1204"/>
          <p:cNvSpPr>
            <a:spLocks noChangeShapeType="1"/>
          </p:cNvSpPr>
          <p:nvPr/>
        </p:nvSpPr>
        <p:spPr bwMode="auto">
          <a:xfrm>
            <a:off x="3657600" y="2971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6" name="Line 1205"/>
          <p:cNvSpPr>
            <a:spLocks noChangeShapeType="1"/>
          </p:cNvSpPr>
          <p:nvPr/>
        </p:nvSpPr>
        <p:spPr bwMode="auto">
          <a:xfrm flipV="1">
            <a:off x="3810000" y="28194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4167" name="Group 1206"/>
          <p:cNvGrpSpPr>
            <a:grpSpLocks/>
          </p:cNvGrpSpPr>
          <p:nvPr/>
        </p:nvGrpSpPr>
        <p:grpSpPr bwMode="auto">
          <a:xfrm>
            <a:off x="1905000" y="4495800"/>
            <a:ext cx="762000" cy="152400"/>
            <a:chOff x="1200" y="1440"/>
            <a:chExt cx="480" cy="96"/>
          </a:xfrm>
        </p:grpSpPr>
        <p:sp>
          <p:nvSpPr>
            <p:cNvPr id="44195" name="Line 1207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6" name="Line 1208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68" name="Group 1209"/>
          <p:cNvGrpSpPr>
            <a:grpSpLocks/>
          </p:cNvGrpSpPr>
          <p:nvPr/>
        </p:nvGrpSpPr>
        <p:grpSpPr bwMode="auto">
          <a:xfrm>
            <a:off x="1905000" y="5029200"/>
            <a:ext cx="762000" cy="152400"/>
            <a:chOff x="1200" y="1440"/>
            <a:chExt cx="480" cy="96"/>
          </a:xfrm>
        </p:grpSpPr>
        <p:sp>
          <p:nvSpPr>
            <p:cNvPr id="44193" name="Line 121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4" name="Line 1211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69" name="Group 1212"/>
          <p:cNvGrpSpPr>
            <a:grpSpLocks/>
          </p:cNvGrpSpPr>
          <p:nvPr/>
        </p:nvGrpSpPr>
        <p:grpSpPr bwMode="auto">
          <a:xfrm>
            <a:off x="1905000" y="5562600"/>
            <a:ext cx="762000" cy="152400"/>
            <a:chOff x="1200" y="1440"/>
            <a:chExt cx="480" cy="96"/>
          </a:xfrm>
        </p:grpSpPr>
        <p:sp>
          <p:nvSpPr>
            <p:cNvPr id="44191" name="Line 1213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2" name="Line 1214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70" name="Group 1215"/>
          <p:cNvGrpSpPr>
            <a:grpSpLocks/>
          </p:cNvGrpSpPr>
          <p:nvPr/>
        </p:nvGrpSpPr>
        <p:grpSpPr bwMode="auto">
          <a:xfrm>
            <a:off x="1905000" y="6096000"/>
            <a:ext cx="762000" cy="152400"/>
            <a:chOff x="1200" y="1440"/>
            <a:chExt cx="480" cy="96"/>
          </a:xfrm>
        </p:grpSpPr>
        <p:sp>
          <p:nvSpPr>
            <p:cNvPr id="44189" name="Line 1216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0" name="Line 1217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71" name="Line 1081"/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2" name="Line 1083"/>
          <p:cNvSpPr>
            <a:spLocks noChangeShapeType="1"/>
          </p:cNvSpPr>
          <p:nvPr/>
        </p:nvSpPr>
        <p:spPr bwMode="auto">
          <a:xfrm flipV="1">
            <a:off x="57150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3" name="Line 1115"/>
          <p:cNvSpPr>
            <a:spLocks noChangeShapeType="1"/>
          </p:cNvSpPr>
          <p:nvPr/>
        </p:nvSpPr>
        <p:spPr bwMode="auto">
          <a:xfrm>
            <a:off x="3657600" y="3352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4" name="Line 1116"/>
          <p:cNvSpPr>
            <a:spLocks noChangeShapeType="1"/>
          </p:cNvSpPr>
          <p:nvPr/>
        </p:nvSpPr>
        <p:spPr bwMode="auto">
          <a:xfrm flipV="1">
            <a:off x="42672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5" name="Line 1139"/>
          <p:cNvSpPr>
            <a:spLocks noChangeShapeType="1"/>
          </p:cNvSpPr>
          <p:nvPr/>
        </p:nvSpPr>
        <p:spPr bwMode="auto">
          <a:xfrm>
            <a:off x="1905000" y="4495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6" name="Line 1140"/>
          <p:cNvSpPr>
            <a:spLocks noChangeShapeType="1"/>
          </p:cNvSpPr>
          <p:nvPr/>
        </p:nvSpPr>
        <p:spPr bwMode="auto">
          <a:xfrm flipV="1">
            <a:off x="2819400" y="3352800"/>
            <a:ext cx="8382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7" name="Line 1218"/>
          <p:cNvSpPr>
            <a:spLocks noChangeShapeType="1"/>
          </p:cNvSpPr>
          <p:nvPr/>
        </p:nvSpPr>
        <p:spPr bwMode="auto">
          <a:xfrm>
            <a:off x="6553200" y="2438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8" name="Line 1219"/>
          <p:cNvSpPr>
            <a:spLocks noChangeShapeType="1"/>
          </p:cNvSpPr>
          <p:nvPr/>
        </p:nvSpPr>
        <p:spPr bwMode="auto">
          <a:xfrm flipV="1">
            <a:off x="6705600" y="22860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9" name="Line 1220"/>
          <p:cNvSpPr>
            <a:spLocks noChangeShapeType="1"/>
          </p:cNvSpPr>
          <p:nvPr/>
        </p:nvSpPr>
        <p:spPr bwMode="auto">
          <a:xfrm>
            <a:off x="5105400" y="2971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0" name="Line 1221"/>
          <p:cNvSpPr>
            <a:spLocks noChangeShapeType="1"/>
          </p:cNvSpPr>
          <p:nvPr/>
        </p:nvSpPr>
        <p:spPr bwMode="auto">
          <a:xfrm flipV="1">
            <a:off x="5257800" y="28194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1" name="Line 1222"/>
          <p:cNvSpPr>
            <a:spLocks noChangeShapeType="1"/>
          </p:cNvSpPr>
          <p:nvPr/>
        </p:nvSpPr>
        <p:spPr bwMode="auto">
          <a:xfrm>
            <a:off x="3657600" y="35052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2" name="Line 1223"/>
          <p:cNvSpPr>
            <a:spLocks noChangeShapeType="1"/>
          </p:cNvSpPr>
          <p:nvPr/>
        </p:nvSpPr>
        <p:spPr bwMode="auto">
          <a:xfrm flipV="1">
            <a:off x="3810000" y="33528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3" name="Line 1224"/>
          <p:cNvSpPr>
            <a:spLocks noChangeShapeType="1"/>
          </p:cNvSpPr>
          <p:nvPr/>
        </p:nvSpPr>
        <p:spPr bwMode="auto">
          <a:xfrm>
            <a:off x="3657600" y="40386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4" name="Line 1225"/>
          <p:cNvSpPr>
            <a:spLocks noChangeShapeType="1"/>
          </p:cNvSpPr>
          <p:nvPr/>
        </p:nvSpPr>
        <p:spPr bwMode="auto">
          <a:xfrm flipV="1">
            <a:off x="3810000" y="38862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5" name="Line 1112"/>
          <p:cNvSpPr>
            <a:spLocks noChangeShapeType="1"/>
          </p:cNvSpPr>
          <p:nvPr/>
        </p:nvSpPr>
        <p:spPr bwMode="auto">
          <a:xfrm>
            <a:off x="3657600" y="3886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6" name="Line 1113"/>
          <p:cNvSpPr>
            <a:spLocks noChangeShapeType="1"/>
          </p:cNvSpPr>
          <p:nvPr/>
        </p:nvSpPr>
        <p:spPr bwMode="auto">
          <a:xfrm flipV="1">
            <a:off x="42672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7" name="Line 1149"/>
          <p:cNvSpPr>
            <a:spLocks noChangeShapeType="1"/>
          </p:cNvSpPr>
          <p:nvPr/>
        </p:nvSpPr>
        <p:spPr bwMode="auto">
          <a:xfrm>
            <a:off x="1905000" y="5029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8" name="Line 1156"/>
          <p:cNvSpPr>
            <a:spLocks noChangeShapeType="1"/>
          </p:cNvSpPr>
          <p:nvPr/>
        </p:nvSpPr>
        <p:spPr bwMode="auto">
          <a:xfrm flipV="1">
            <a:off x="2819400" y="3505200"/>
            <a:ext cx="8382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505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6EA7BF0-C8F5-4869-A7D7-F54440AE7029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Portas de Saída</a:t>
            </a:r>
            <a:endParaRPr lang="pt-BR" sz="480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000" i="1" dirty="0" smtClean="0">
                <a:solidFill>
                  <a:srgbClr val="FF0000"/>
                </a:solidFill>
              </a:rPr>
              <a:t>enfileiramento </a:t>
            </a:r>
            <a:r>
              <a:rPr lang="pt-BR" sz="2000" dirty="0" smtClean="0"/>
              <a:t>necessário quando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chegam do elemento de comutação mais rapidamente do que a taxa de transmissão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disciplina de escalonamento </a:t>
            </a:r>
            <a:r>
              <a:rPr lang="pt-BR" sz="2000" dirty="0" smtClean="0"/>
              <a:t>escolhe um dos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enfileirados para transmissão</a:t>
            </a:r>
            <a:endParaRPr lang="pt-BR" sz="1600" dirty="0" smtClean="0"/>
          </a:p>
        </p:txBody>
      </p:sp>
      <p:pic>
        <p:nvPicPr>
          <p:cNvPr id="45062" name="Picture 8" descr="f04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6313" y="1957388"/>
            <a:ext cx="6886575" cy="1533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60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EA5C0087-6C46-487F-AB03-BE4DA23CCF08}" type="slidenum">
              <a:rPr lang="pt-BR" smtClean="0"/>
              <a:pPr/>
              <a:t>33</a:t>
            </a:fld>
            <a:endParaRPr lang="pt-BR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Filas na Porta de Saída</a:t>
            </a:r>
            <a:endParaRPr lang="pt-BR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074988" cy="4648200"/>
          </a:xfrm>
        </p:spPr>
        <p:txBody>
          <a:bodyPr/>
          <a:lstStyle/>
          <a:p>
            <a:r>
              <a:rPr lang="pt-BR" sz="2000" smtClean="0"/>
              <a:t>usa </a:t>
            </a:r>
            <a:r>
              <a:rPr lang="pt-BR" sz="2000" i="1" smtClean="0"/>
              <a:t>buffers</a:t>
            </a:r>
            <a:r>
              <a:rPr lang="pt-BR" sz="2000" smtClean="0"/>
              <a:t> quando taxa de chegada através do comutador excede taxa de transmissão de saída</a:t>
            </a:r>
          </a:p>
          <a:p>
            <a:r>
              <a:rPr lang="pt-BR" sz="2000" i="1" smtClean="0">
                <a:solidFill>
                  <a:srgbClr val="FF0000"/>
                </a:solidFill>
              </a:rPr>
              <a:t>enfileiramento (retardo), e perdas devidas ao transbordo do buffer da porta de saída!</a:t>
            </a:r>
            <a:endParaRPr lang="pt-BR" sz="2000" smtClean="0"/>
          </a:p>
        </p:txBody>
      </p:sp>
      <p:pic>
        <p:nvPicPr>
          <p:cNvPr id="46086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3175" y="1581150"/>
            <a:ext cx="4945063" cy="3871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das filas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 prática da RFC3439: enfileiramento médio igual ao RTT “típico” (ex., 250 </a:t>
            </a:r>
            <a:r>
              <a:rPr lang="pt-BR" dirty="0" err="1" smtClean="0"/>
              <a:t>mseg</a:t>
            </a:r>
            <a:r>
              <a:rPr lang="pt-BR" dirty="0" smtClean="0"/>
              <a:t>) vezes a capacidade do link C</a:t>
            </a:r>
          </a:p>
          <a:p>
            <a:pPr lvl="1"/>
            <a:r>
              <a:rPr lang="pt-BR" dirty="0" smtClean="0"/>
              <a:t>Ex.: C = 10 </a:t>
            </a:r>
            <a:r>
              <a:rPr lang="pt-BR" dirty="0" err="1" smtClean="0"/>
              <a:t>Gbps</a:t>
            </a:r>
            <a:r>
              <a:rPr lang="pt-BR" dirty="0" smtClean="0"/>
              <a:t>: buffer de 2,5 </a:t>
            </a:r>
            <a:r>
              <a:rPr lang="pt-BR" dirty="0" err="1" smtClean="0"/>
              <a:t>Gbit</a:t>
            </a:r>
            <a:endParaRPr lang="pt-BR" dirty="0" smtClean="0"/>
          </a:p>
          <a:p>
            <a:r>
              <a:rPr lang="pt-BR" dirty="0" smtClean="0"/>
              <a:t>recomendação recente: com </a:t>
            </a:r>
            <a:r>
              <a:rPr lang="pt-BR" i="1" dirty="0" smtClean="0"/>
              <a:t>N</a:t>
            </a:r>
            <a:r>
              <a:rPr lang="pt-BR" dirty="0" smtClean="0"/>
              <a:t> fluxos, enfileiramento igual a: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9C80CD80-8F18-4E16-BCD4-A1AFBFC33F63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539447" y="4500080"/>
                <a:ext cx="1408065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𝑅𝑇𝑇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47" y="4500080"/>
                <a:ext cx="1408065" cy="8552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59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710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656A9D1-15C1-4E5A-A0EC-DF04B7DEB3DF}" type="slidenum">
              <a:rPr lang="pt-BR" smtClean="0"/>
              <a:pPr/>
              <a:t>35</a:t>
            </a:fld>
            <a:endParaRPr lang="pt-BR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457200"/>
          </a:xfrm>
        </p:spPr>
        <p:txBody>
          <a:bodyPr/>
          <a:lstStyle/>
          <a:p>
            <a:r>
              <a:rPr lang="pt-BR" sz="3600" smtClean="0"/>
              <a:t>Filas na Porta de Entrada</a:t>
            </a:r>
            <a:endParaRPr lang="pt-BR" sz="440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3017838"/>
          </a:xfrm>
        </p:spPr>
        <p:txBody>
          <a:bodyPr/>
          <a:lstStyle/>
          <a:p>
            <a:r>
              <a:rPr lang="pt-BR" sz="2400" dirty="0" smtClean="0"/>
              <a:t>Se o elemento de comutação for mais lento do que a soma das portas de entrada juntas -&gt; pode haver filas nas portas de entrada</a:t>
            </a:r>
          </a:p>
          <a:p>
            <a:pPr lvl="1"/>
            <a:r>
              <a:rPr lang="pt-BR" sz="2000" i="1" dirty="0">
                <a:solidFill>
                  <a:srgbClr val="FF0000"/>
                </a:solidFill>
              </a:rPr>
              <a:t>retardo de enfileiramento e perdas devido ao transbordo do buffer de entrada!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Bloqueio de cabeça de fila:</a:t>
            </a:r>
            <a:r>
              <a:rPr lang="pt-BR" sz="2400" dirty="0" smtClean="0"/>
              <a:t> </a:t>
            </a:r>
            <a:r>
              <a:rPr lang="pt-BR" sz="2400" dirty="0" err="1" smtClean="0"/>
              <a:t>datagrama</a:t>
            </a:r>
            <a:r>
              <a:rPr lang="pt-BR" sz="2400" dirty="0" smtClean="0"/>
              <a:t> na cabeça da fila impede outros na mesma fila de avançarem</a:t>
            </a:r>
          </a:p>
        </p:txBody>
      </p:sp>
      <p:pic>
        <p:nvPicPr>
          <p:cNvPr id="47110" name="Picture 4" descr="466 HOL Block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4114800"/>
            <a:ext cx="6900862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36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4.4 O Protocolo da Internet (IP)</a:t>
            </a:r>
            <a:endParaRPr lang="pt-BR" sz="2400" i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Formato do </a:t>
            </a:r>
            <a:r>
              <a:rPr lang="pt-BR" sz="2000" dirty="0" err="1" smtClean="0">
                <a:solidFill>
                  <a:srgbClr val="FF0000"/>
                </a:solidFill>
              </a:rPr>
              <a:t>datagrama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124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89AC147-6A9B-439D-A1D9-80B4A01D5A55}" type="slidenum">
              <a:rPr lang="pt-BR" smtClean="0"/>
              <a:pPr/>
              <a:t>37</a:t>
            </a:fld>
            <a:endParaRPr lang="pt-BR" smtClean="0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638300" y="1847850"/>
            <a:ext cx="66865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pt-BR" sz="3600" smtClean="0"/>
              <a:t>A Camada de Rede na Internet</a:t>
            </a:r>
            <a:endParaRPr lang="pt-BR" smtClean="0"/>
          </a:p>
        </p:txBody>
      </p:sp>
      <p:grpSp>
        <p:nvGrpSpPr>
          <p:cNvPr id="5128" name="Group 6"/>
          <p:cNvGrpSpPr>
            <a:grpSpLocks/>
          </p:cNvGrpSpPr>
          <p:nvPr/>
        </p:nvGrpSpPr>
        <p:grpSpPr bwMode="auto">
          <a:xfrm>
            <a:off x="3736975" y="3443288"/>
            <a:ext cx="1225550" cy="1214437"/>
            <a:chOff x="3966" y="2883"/>
            <a:chExt cx="663" cy="765"/>
          </a:xfrm>
        </p:grpSpPr>
        <p:sp>
          <p:nvSpPr>
            <p:cNvPr id="515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4" name="Text Box 9"/>
            <p:cNvSpPr txBox="1">
              <a:spLocks noChangeArrowheads="1"/>
            </p:cNvSpPr>
            <p:nvPr/>
          </p:nvSpPr>
          <p:spPr bwMode="auto">
            <a:xfrm>
              <a:off x="3966" y="3074"/>
              <a:ext cx="66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Tabela de</a:t>
              </a:r>
            </a:p>
            <a:p>
              <a:pPr algn="ctr"/>
              <a:r>
                <a:rPr lang="pt-BR"/>
                <a:t> repasse</a:t>
              </a:r>
            </a:p>
          </p:txBody>
        </p:sp>
        <p:sp>
          <p:nvSpPr>
            <p:cNvPr id="515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6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29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133475"/>
            <a:ext cx="7820025" cy="43815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/>
              <a:t>Funções da camada de rede em estações, roteadores:</a:t>
            </a:r>
          </a:p>
        </p:txBody>
      </p:sp>
      <p:sp>
        <p:nvSpPr>
          <p:cNvPr id="5130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715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Line 18"/>
          <p:cNvSpPr>
            <a:spLocks noChangeShapeType="1"/>
          </p:cNvSpPr>
          <p:nvPr/>
        </p:nvSpPr>
        <p:spPr bwMode="auto">
          <a:xfrm flipV="1">
            <a:off x="1657350" y="4867275"/>
            <a:ext cx="6696075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1741488" y="2667000"/>
            <a:ext cx="1887537" cy="900113"/>
            <a:chOff x="1175" y="1848"/>
            <a:chExt cx="1189" cy="567"/>
          </a:xfrm>
        </p:grpSpPr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1" name="Text Box 22"/>
            <p:cNvSpPr txBox="1">
              <a:spLocks noChangeArrowheads="1"/>
            </p:cNvSpPr>
            <p:nvPr/>
          </p:nvSpPr>
          <p:spPr bwMode="auto">
            <a:xfrm>
              <a:off x="1175" y="1895"/>
              <a:ext cx="117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Protocolos de rot.</a:t>
              </a:r>
            </a:p>
            <a:p>
              <a:pPr>
                <a:buFontTx/>
                <a:buChar char="•"/>
              </a:pPr>
              <a:r>
                <a:rPr lang="pt-BR" sz="1600"/>
                <a:t>seleção de rotas</a:t>
              </a:r>
            </a:p>
            <a:p>
              <a:pPr>
                <a:buFontTx/>
                <a:buChar char="•"/>
              </a:pPr>
              <a:r>
                <a:rPr lang="pt-BR" sz="1600"/>
                <a:t>RIP, OSPF, BGP</a:t>
              </a:r>
              <a:endParaRPr lang="pt-BR"/>
            </a:p>
          </p:txBody>
        </p:sp>
      </p:grpSp>
      <p:sp>
        <p:nvSpPr>
          <p:cNvPr id="5133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134" name="Group 24"/>
          <p:cNvGrpSpPr>
            <a:grpSpLocks/>
          </p:cNvGrpSpPr>
          <p:nvPr/>
        </p:nvGrpSpPr>
        <p:grpSpPr bwMode="auto">
          <a:xfrm>
            <a:off x="5019675" y="2600325"/>
            <a:ext cx="3194050" cy="1181100"/>
            <a:chOff x="102" y="1272"/>
            <a:chExt cx="1919" cy="744"/>
          </a:xfrm>
        </p:grpSpPr>
        <p:sp>
          <p:nvSpPr>
            <p:cNvPr id="5146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7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8" name="Text Box 27"/>
            <p:cNvSpPr txBox="1">
              <a:spLocks noChangeArrowheads="1"/>
            </p:cNvSpPr>
            <p:nvPr/>
          </p:nvSpPr>
          <p:spPr bwMode="auto">
            <a:xfrm>
              <a:off x="116" y="1319"/>
              <a:ext cx="19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 IP </a:t>
              </a:r>
            </a:p>
            <a:p>
              <a:pPr>
                <a:buFontTx/>
                <a:buChar char="•"/>
              </a:pPr>
              <a:r>
                <a:rPr lang="pt-BR" sz="1600"/>
                <a:t>convenções de endereços</a:t>
              </a:r>
            </a:p>
            <a:p>
              <a:pPr>
                <a:buFontTx/>
                <a:buChar char="•"/>
              </a:pPr>
              <a:r>
                <a:rPr lang="pt-BR" sz="1600"/>
                <a:t>formato do datagrama</a:t>
              </a:r>
            </a:p>
            <a:p>
              <a:pPr>
                <a:buFontTx/>
                <a:buChar char="•"/>
              </a:pPr>
              <a:r>
                <a:rPr lang="pt-BR" sz="1600"/>
                <a:t>convenções de manuseio do pct</a:t>
              </a:r>
            </a:p>
          </p:txBody>
        </p:sp>
      </p:grpSp>
      <p:grpSp>
        <p:nvGrpSpPr>
          <p:cNvPr id="5135" name="Group 28"/>
          <p:cNvGrpSpPr>
            <a:grpSpLocks/>
          </p:cNvGrpSpPr>
          <p:nvPr/>
        </p:nvGrpSpPr>
        <p:grpSpPr bwMode="auto">
          <a:xfrm>
            <a:off x="5038725" y="3914775"/>
            <a:ext cx="3124200" cy="890588"/>
            <a:chOff x="72" y="1146"/>
            <a:chExt cx="1260" cy="561"/>
          </a:xfrm>
        </p:grpSpPr>
        <p:sp>
          <p:nvSpPr>
            <p:cNvPr id="5143" name="Rectangle 29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4" name="Rectangle 30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5" name="Text Box 31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 ICMP</a:t>
              </a:r>
            </a:p>
            <a:p>
              <a:pPr>
                <a:buFontTx/>
                <a:buChar char="•"/>
              </a:pPr>
              <a:r>
                <a:rPr lang="pt-BR" sz="1600"/>
                <a:t>relata erros</a:t>
              </a:r>
            </a:p>
            <a:p>
              <a:pPr>
                <a:buFontTx/>
                <a:buChar char="•"/>
              </a:pPr>
              <a:r>
                <a:rPr lang="pt-BR" sz="1600"/>
                <a:t>“sinalização” de roteadores </a:t>
              </a:r>
            </a:p>
          </p:txBody>
        </p:sp>
      </p:grpSp>
      <p:sp>
        <p:nvSpPr>
          <p:cNvPr id="5136" name="Line 32"/>
          <p:cNvSpPr>
            <a:spLocks noChangeShapeType="1"/>
          </p:cNvSpPr>
          <p:nvPr/>
        </p:nvSpPr>
        <p:spPr bwMode="auto">
          <a:xfrm>
            <a:off x="1657350" y="2476500"/>
            <a:ext cx="66770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7" name="Text Box 33"/>
          <p:cNvSpPr txBox="1">
            <a:spLocks noChangeArrowheads="1"/>
          </p:cNvSpPr>
          <p:nvPr/>
        </p:nvSpPr>
        <p:spPr bwMode="auto">
          <a:xfrm>
            <a:off x="3098800" y="1993900"/>
            <a:ext cx="3668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Camada de transporte: TCP, UDP</a:t>
            </a:r>
            <a:endParaRPr lang="pt-BR"/>
          </a:p>
        </p:txBody>
      </p:sp>
      <p:sp>
        <p:nvSpPr>
          <p:cNvPr id="5138" name="Text Box 34"/>
          <p:cNvSpPr txBox="1">
            <a:spLocks noChangeArrowheads="1"/>
          </p:cNvSpPr>
          <p:nvPr/>
        </p:nvSpPr>
        <p:spPr bwMode="auto">
          <a:xfrm>
            <a:off x="3870325" y="4984750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Camada de enlace</a:t>
            </a:r>
            <a:endParaRPr lang="pt-BR"/>
          </a:p>
        </p:txBody>
      </p:sp>
      <p:sp>
        <p:nvSpPr>
          <p:cNvPr id="5139" name="Text Box 35"/>
          <p:cNvSpPr txBox="1">
            <a:spLocks noChangeArrowheads="1"/>
          </p:cNvSpPr>
          <p:nvPr/>
        </p:nvSpPr>
        <p:spPr bwMode="auto">
          <a:xfrm>
            <a:off x="4060825" y="5489575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Camada física</a:t>
            </a:r>
            <a:endParaRPr lang="pt-BR"/>
          </a:p>
        </p:txBody>
      </p:sp>
      <p:sp>
        <p:nvSpPr>
          <p:cNvPr id="5140" name="Text Box 36"/>
          <p:cNvSpPr txBox="1">
            <a:spLocks noChangeArrowheads="1"/>
          </p:cNvSpPr>
          <p:nvPr/>
        </p:nvSpPr>
        <p:spPr bwMode="auto">
          <a:xfrm>
            <a:off x="292100" y="3265488"/>
            <a:ext cx="1279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400">
                <a:solidFill>
                  <a:srgbClr val="FF0000"/>
                </a:solidFill>
              </a:rPr>
              <a:t>Camada</a:t>
            </a:r>
          </a:p>
          <a:p>
            <a:pPr algn="r"/>
            <a:r>
              <a:rPr lang="pt-BR" sz="2400">
                <a:solidFill>
                  <a:srgbClr val="FF0000"/>
                </a:solidFill>
              </a:rPr>
              <a:t>de rede</a:t>
            </a:r>
            <a:endParaRPr lang="pt-BR"/>
          </a:p>
        </p:txBody>
      </p:sp>
      <p:sp>
        <p:nvSpPr>
          <p:cNvPr id="5141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017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6644406-A231-4A48-9DC8-463D3CA889A2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pt-BR" sz="3600" smtClean="0"/>
              <a:t>Formato do datagrama IP </a:t>
            </a: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2897188" y="1455738"/>
            <a:ext cx="3951287" cy="482441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820988" y="1562100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2746375" y="1627188"/>
            <a:ext cx="53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ver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4894263" y="16891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comprimento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2814638" y="20796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6" name="Line 8"/>
          <p:cNvSpPr>
            <a:spLocks noChangeShapeType="1"/>
          </p:cNvSpPr>
          <p:nvPr/>
        </p:nvSpPr>
        <p:spPr bwMode="auto">
          <a:xfrm flipH="1" flipV="1">
            <a:off x="4754563" y="15716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7" name="Text Box 9"/>
          <p:cNvSpPr txBox="1">
            <a:spLocks noChangeArrowheads="1"/>
          </p:cNvSpPr>
          <p:nvPr/>
        </p:nvSpPr>
        <p:spPr bwMode="auto">
          <a:xfrm>
            <a:off x="4251325" y="1046163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32 bits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5297488" y="128746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9" name="Line 11"/>
          <p:cNvSpPr>
            <a:spLocks noChangeShapeType="1"/>
          </p:cNvSpPr>
          <p:nvPr/>
        </p:nvSpPr>
        <p:spPr bwMode="auto">
          <a:xfrm rot="10800000">
            <a:off x="2789238" y="129857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3244850" y="4516438"/>
            <a:ext cx="32496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/>
              <a:t>dados </a:t>
            </a:r>
          </a:p>
          <a:p>
            <a:pPr algn="ctr"/>
            <a:r>
              <a:rPr lang="pt-BR" sz="2000"/>
              <a:t>(comprimento variável,</a:t>
            </a:r>
          </a:p>
          <a:p>
            <a:pPr algn="ctr"/>
            <a:r>
              <a:rPr lang="pt-BR" sz="2000"/>
              <a:t>tipicamente um segmento </a:t>
            </a:r>
            <a:br>
              <a:rPr lang="pt-BR" sz="2000"/>
            </a:br>
            <a:r>
              <a:rPr lang="pt-BR" sz="2000"/>
              <a:t>TCP ou UDP)</a:t>
            </a:r>
          </a:p>
        </p:txBody>
      </p:sp>
      <p:sp>
        <p:nvSpPr>
          <p:cNvPr id="50191" name="Text Box 13"/>
          <p:cNvSpPr txBox="1">
            <a:spLocks noChangeArrowheads="1"/>
          </p:cNvSpPr>
          <p:nvPr/>
        </p:nvSpPr>
        <p:spPr bwMode="auto">
          <a:xfrm>
            <a:off x="2720975" y="2173288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ident. 16-bits</a:t>
            </a:r>
          </a:p>
        </p:txBody>
      </p:sp>
      <p:sp>
        <p:nvSpPr>
          <p:cNvPr id="50192" name="Line 14"/>
          <p:cNvSpPr>
            <a:spLocks noChangeShapeType="1"/>
          </p:cNvSpPr>
          <p:nvPr/>
        </p:nvSpPr>
        <p:spPr bwMode="auto">
          <a:xfrm flipV="1">
            <a:off x="2808288" y="35782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93" name="Line 15"/>
          <p:cNvSpPr>
            <a:spLocks noChangeShapeType="1"/>
          </p:cNvSpPr>
          <p:nvPr/>
        </p:nvSpPr>
        <p:spPr bwMode="auto">
          <a:xfrm flipV="1">
            <a:off x="2808288" y="40544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94" name="Text Box 16"/>
          <p:cNvSpPr txBox="1">
            <a:spLocks noChangeArrowheads="1"/>
          </p:cNvSpPr>
          <p:nvPr/>
        </p:nvSpPr>
        <p:spPr bwMode="auto">
          <a:xfrm>
            <a:off x="5191125" y="2541588"/>
            <a:ext cx="120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checksum</a:t>
            </a:r>
            <a:br>
              <a:rPr lang="pt-BR"/>
            </a:br>
            <a:r>
              <a:rPr lang="pt-BR"/>
              <a:t> Internet</a:t>
            </a:r>
          </a:p>
        </p:txBody>
      </p:sp>
      <p:sp>
        <p:nvSpPr>
          <p:cNvPr id="50195" name="Text Box 17"/>
          <p:cNvSpPr txBox="1">
            <a:spLocks noChangeArrowheads="1"/>
          </p:cNvSpPr>
          <p:nvPr/>
        </p:nvSpPr>
        <p:spPr bwMode="auto">
          <a:xfrm>
            <a:off x="2843213" y="2513013"/>
            <a:ext cx="881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sobre-</a:t>
            </a:r>
            <a:br>
              <a:rPr lang="pt-BR"/>
            </a:br>
            <a:r>
              <a:rPr lang="pt-BR"/>
              <a:t>vida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0196" name="Text Box 18"/>
          <p:cNvSpPr txBox="1">
            <a:spLocks noChangeArrowheads="1"/>
          </p:cNvSpPr>
          <p:nvPr/>
        </p:nvSpPr>
        <p:spPr bwMode="auto">
          <a:xfrm>
            <a:off x="3046413" y="3192463"/>
            <a:ext cx="342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endereço IP de origem 32 bits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197" name="Text Box 19"/>
          <p:cNvSpPr txBox="1">
            <a:spLocks noChangeArrowheads="1"/>
          </p:cNvSpPr>
          <p:nvPr/>
        </p:nvSpPr>
        <p:spPr bwMode="auto">
          <a:xfrm>
            <a:off x="395288" y="941388"/>
            <a:ext cx="210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número da versão </a:t>
            </a:r>
            <a:br>
              <a:rPr lang="pt-BR"/>
            </a:br>
            <a:r>
              <a:rPr lang="pt-BR"/>
              <a:t>do protocolo IP </a:t>
            </a:r>
          </a:p>
        </p:txBody>
      </p:sp>
      <p:sp>
        <p:nvSpPr>
          <p:cNvPr id="50198" name="Text Box 20"/>
          <p:cNvSpPr txBox="1">
            <a:spLocks noChangeArrowheads="1"/>
          </p:cNvSpPr>
          <p:nvPr/>
        </p:nvSpPr>
        <p:spPr bwMode="auto">
          <a:xfrm>
            <a:off x="434975" y="1489075"/>
            <a:ext cx="206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comprimento do</a:t>
            </a:r>
          </a:p>
          <a:p>
            <a:pPr algn="r"/>
            <a:r>
              <a:rPr lang="pt-BR"/>
              <a:t>cabeçalho (bytes)</a:t>
            </a:r>
            <a:endParaRPr lang="pt-BR" sz="1000">
              <a:latin typeface="Times New Roman" pitchFamily="18" charset="0"/>
            </a:endParaRPr>
          </a:p>
        </p:txBody>
      </p:sp>
      <p:sp>
        <p:nvSpPr>
          <p:cNvPr id="50199" name="Text Box 21"/>
          <p:cNvSpPr txBox="1">
            <a:spLocks noChangeArrowheads="1"/>
          </p:cNvSpPr>
          <p:nvPr/>
        </p:nvSpPr>
        <p:spPr bwMode="auto">
          <a:xfrm>
            <a:off x="195263" y="2489200"/>
            <a:ext cx="239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número máximo</a:t>
            </a:r>
          </a:p>
          <a:p>
            <a:pPr algn="r"/>
            <a:r>
              <a:rPr lang="pt-BR"/>
              <a:t>de enlaces restantes</a:t>
            </a:r>
          </a:p>
          <a:p>
            <a:pPr algn="r"/>
            <a:r>
              <a:rPr lang="pt-BR"/>
              <a:t>(decrementado a </a:t>
            </a:r>
          </a:p>
          <a:p>
            <a:pPr algn="r"/>
            <a:r>
              <a:rPr lang="pt-BR"/>
              <a:t>cada roteador)</a:t>
            </a:r>
          </a:p>
        </p:txBody>
      </p:sp>
      <p:sp>
        <p:nvSpPr>
          <p:cNvPr id="50200" name="Line 22"/>
          <p:cNvSpPr>
            <a:spLocks noChangeShapeType="1"/>
          </p:cNvSpPr>
          <p:nvPr/>
        </p:nvSpPr>
        <p:spPr bwMode="auto">
          <a:xfrm>
            <a:off x="2400300" y="1266825"/>
            <a:ext cx="528638" cy="4619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1" name="Line 23"/>
          <p:cNvSpPr>
            <a:spLocks noChangeShapeType="1"/>
          </p:cNvSpPr>
          <p:nvPr/>
        </p:nvSpPr>
        <p:spPr bwMode="auto">
          <a:xfrm>
            <a:off x="2428875" y="1824038"/>
            <a:ext cx="904875" cy="147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2" name="Text Box 24"/>
          <p:cNvSpPr txBox="1">
            <a:spLocks noChangeArrowheads="1"/>
          </p:cNvSpPr>
          <p:nvPr/>
        </p:nvSpPr>
        <p:spPr bwMode="auto">
          <a:xfrm>
            <a:off x="7067550" y="1870075"/>
            <a:ext cx="1768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para</a:t>
            </a:r>
          </a:p>
          <a:p>
            <a:r>
              <a:rPr lang="pt-BR"/>
              <a:t>fragmentação/</a:t>
            </a:r>
          </a:p>
          <a:p>
            <a:r>
              <a:rPr lang="pt-BR"/>
              <a:t>remontagem</a:t>
            </a:r>
          </a:p>
        </p:txBody>
      </p:sp>
      <p:sp>
        <p:nvSpPr>
          <p:cNvPr id="50203" name="Text Box 25"/>
          <p:cNvSpPr txBox="1">
            <a:spLocks noChangeArrowheads="1"/>
          </p:cNvSpPr>
          <p:nvPr/>
        </p:nvSpPr>
        <p:spPr bwMode="auto">
          <a:xfrm>
            <a:off x="6945313" y="839788"/>
            <a:ext cx="21986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comprimento total </a:t>
            </a:r>
            <a:br>
              <a:rPr lang="pt-BR"/>
            </a:br>
            <a:r>
              <a:rPr lang="pt-BR"/>
              <a:t>do datagrama</a:t>
            </a:r>
          </a:p>
          <a:p>
            <a:r>
              <a:rPr lang="pt-BR"/>
              <a:t>(bytes)</a:t>
            </a:r>
          </a:p>
        </p:txBody>
      </p:sp>
      <p:sp>
        <p:nvSpPr>
          <p:cNvPr id="50204" name="Text Box 26"/>
          <p:cNvSpPr txBox="1">
            <a:spLocks noChangeArrowheads="1"/>
          </p:cNvSpPr>
          <p:nvPr/>
        </p:nvSpPr>
        <p:spPr bwMode="auto">
          <a:xfrm>
            <a:off x="257175" y="3765550"/>
            <a:ext cx="23574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protocolo da camada</a:t>
            </a:r>
            <a:br>
              <a:rPr lang="pt-BR"/>
            </a:br>
            <a:r>
              <a:rPr lang="pt-BR"/>
              <a:t>superior ao qual</a:t>
            </a:r>
          </a:p>
          <a:p>
            <a:pPr algn="r"/>
            <a:r>
              <a:rPr lang="pt-BR"/>
              <a:t>entregar os dados</a:t>
            </a:r>
          </a:p>
        </p:txBody>
      </p:sp>
      <p:sp>
        <p:nvSpPr>
          <p:cNvPr id="50205" name="Line 27"/>
          <p:cNvSpPr>
            <a:spLocks noChangeShapeType="1"/>
          </p:cNvSpPr>
          <p:nvPr/>
        </p:nvSpPr>
        <p:spPr bwMode="auto">
          <a:xfrm flipV="1">
            <a:off x="2543175" y="2809875"/>
            <a:ext cx="1466850" cy="1123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6" name="Line 28"/>
          <p:cNvSpPr>
            <a:spLocks noChangeShapeType="1"/>
          </p:cNvSpPr>
          <p:nvPr/>
        </p:nvSpPr>
        <p:spPr bwMode="auto">
          <a:xfrm flipH="1">
            <a:off x="5124450" y="2324100"/>
            <a:ext cx="20383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7" name="Line 29"/>
          <p:cNvSpPr>
            <a:spLocks noChangeShapeType="1"/>
          </p:cNvSpPr>
          <p:nvPr/>
        </p:nvSpPr>
        <p:spPr bwMode="auto">
          <a:xfrm flipH="1">
            <a:off x="6505575" y="1457325"/>
            <a:ext cx="638175" cy="409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8" name="Text Box 30"/>
          <p:cNvSpPr txBox="1">
            <a:spLocks noChangeArrowheads="1"/>
          </p:cNvSpPr>
          <p:nvPr/>
        </p:nvSpPr>
        <p:spPr bwMode="auto">
          <a:xfrm>
            <a:off x="3173413" y="1522413"/>
            <a:ext cx="779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comp.</a:t>
            </a:r>
            <a:br>
              <a:rPr lang="pt-BR"/>
            </a:br>
            <a:r>
              <a:rPr lang="pt-BR"/>
              <a:t>cab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209" name="Text Box 31"/>
          <p:cNvSpPr txBox="1">
            <a:spLocks noChangeArrowheads="1"/>
          </p:cNvSpPr>
          <p:nvPr/>
        </p:nvSpPr>
        <p:spPr bwMode="auto">
          <a:xfrm>
            <a:off x="3841750" y="1512888"/>
            <a:ext cx="942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tipo de</a:t>
            </a:r>
          </a:p>
          <a:p>
            <a:pPr algn="ctr"/>
            <a:r>
              <a:rPr lang="pt-BR"/>
              <a:t>serviço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210" name="Line 32"/>
          <p:cNvSpPr>
            <a:spLocks noChangeShapeType="1"/>
          </p:cNvSpPr>
          <p:nvPr/>
        </p:nvSpPr>
        <p:spPr bwMode="auto">
          <a:xfrm flipH="1" flipV="1">
            <a:off x="3859213" y="15668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1" name="Line 33"/>
          <p:cNvSpPr>
            <a:spLocks noChangeShapeType="1"/>
          </p:cNvSpPr>
          <p:nvPr/>
        </p:nvSpPr>
        <p:spPr bwMode="auto">
          <a:xfrm flipH="1" flipV="1">
            <a:off x="3244850" y="15763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2" name="Text Box 34"/>
          <p:cNvSpPr txBox="1">
            <a:spLocks noChangeArrowheads="1"/>
          </p:cNvSpPr>
          <p:nvPr/>
        </p:nvSpPr>
        <p:spPr bwMode="auto">
          <a:xfrm>
            <a:off x="15875" y="2041525"/>
            <a:ext cx="2530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“tipo” dos dados (DS) </a:t>
            </a:r>
            <a:endParaRPr lang="pt-BR" sz="1000">
              <a:latin typeface="Times New Roman" pitchFamily="18" charset="0"/>
            </a:endParaRPr>
          </a:p>
        </p:txBody>
      </p:sp>
      <p:sp>
        <p:nvSpPr>
          <p:cNvPr id="50213" name="Line 35"/>
          <p:cNvSpPr>
            <a:spLocks noChangeShapeType="1"/>
          </p:cNvSpPr>
          <p:nvPr/>
        </p:nvSpPr>
        <p:spPr bwMode="auto">
          <a:xfrm flipV="1">
            <a:off x="2447925" y="1838325"/>
            <a:ext cx="1533525" cy="414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4" name="Line 36"/>
          <p:cNvSpPr>
            <a:spLocks noChangeShapeType="1"/>
          </p:cNvSpPr>
          <p:nvPr/>
        </p:nvSpPr>
        <p:spPr bwMode="auto">
          <a:xfrm flipH="1" flipV="1">
            <a:off x="4754563" y="20859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5" name="Text Box 37"/>
          <p:cNvSpPr txBox="1">
            <a:spLocks noChangeArrowheads="1"/>
          </p:cNvSpPr>
          <p:nvPr/>
        </p:nvSpPr>
        <p:spPr bwMode="auto">
          <a:xfrm>
            <a:off x="4606925" y="2163763"/>
            <a:ext cx="77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Arial" pitchFamily="34" charset="0"/>
              </a:rPr>
              <a:t>bits</a:t>
            </a:r>
            <a:endParaRPr lang="pt-BR" sz="2000">
              <a:latin typeface="Times New Roman" pitchFamily="18" charset="0"/>
            </a:endParaRPr>
          </a:p>
        </p:txBody>
      </p:sp>
      <p:sp>
        <p:nvSpPr>
          <p:cNvPr id="50216" name="Line 38"/>
          <p:cNvSpPr>
            <a:spLocks noChangeShapeType="1"/>
          </p:cNvSpPr>
          <p:nvPr/>
        </p:nvSpPr>
        <p:spPr bwMode="auto">
          <a:xfrm flipH="1" flipV="1">
            <a:off x="5221288" y="207645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7" name="Text Box 39"/>
          <p:cNvSpPr txBox="1">
            <a:spLocks noChangeArrowheads="1"/>
          </p:cNvSpPr>
          <p:nvPr/>
        </p:nvSpPr>
        <p:spPr bwMode="auto">
          <a:xfrm>
            <a:off x="5264150" y="2030413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início do fragmento</a:t>
            </a:r>
            <a:endParaRPr lang="pt-BR" sz="2000">
              <a:latin typeface="Times New Roman" pitchFamily="18" charset="0"/>
            </a:endParaRPr>
          </a:p>
        </p:txBody>
      </p:sp>
      <p:sp>
        <p:nvSpPr>
          <p:cNvPr id="50218" name="Line 40"/>
          <p:cNvSpPr>
            <a:spLocks noChangeShapeType="1"/>
          </p:cNvSpPr>
          <p:nvPr/>
        </p:nvSpPr>
        <p:spPr bwMode="auto">
          <a:xfrm flipH="1" flipV="1">
            <a:off x="6486525" y="2219325"/>
            <a:ext cx="65722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9" name="Line 41"/>
          <p:cNvSpPr>
            <a:spLocks noChangeShapeType="1"/>
          </p:cNvSpPr>
          <p:nvPr/>
        </p:nvSpPr>
        <p:spPr bwMode="auto">
          <a:xfrm flipH="1">
            <a:off x="4610100" y="2333625"/>
            <a:ext cx="2514600" cy="57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0" name="Line 42"/>
          <p:cNvSpPr>
            <a:spLocks noChangeShapeType="1"/>
          </p:cNvSpPr>
          <p:nvPr/>
        </p:nvSpPr>
        <p:spPr bwMode="auto">
          <a:xfrm flipV="1">
            <a:off x="2808288" y="2587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1" name="Line 43"/>
          <p:cNvSpPr>
            <a:spLocks noChangeShapeType="1"/>
          </p:cNvSpPr>
          <p:nvPr/>
        </p:nvSpPr>
        <p:spPr bwMode="auto">
          <a:xfrm flipH="1" flipV="1">
            <a:off x="4754563" y="25908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2" name="Line 44"/>
          <p:cNvSpPr>
            <a:spLocks noChangeShapeType="1"/>
          </p:cNvSpPr>
          <p:nvPr/>
        </p:nvSpPr>
        <p:spPr bwMode="auto">
          <a:xfrm flipV="1">
            <a:off x="2789238" y="31019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3" name="Text Box 45"/>
          <p:cNvSpPr txBox="1">
            <a:spLocks noChangeArrowheads="1"/>
          </p:cNvSpPr>
          <p:nvPr/>
        </p:nvSpPr>
        <p:spPr bwMode="auto">
          <a:xfrm>
            <a:off x="3746500" y="2503488"/>
            <a:ext cx="1065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camada</a:t>
            </a:r>
          </a:p>
          <a:p>
            <a:pPr algn="ctr"/>
            <a:r>
              <a:rPr lang="pt-BR"/>
              <a:t>superior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0224" name="Line 46"/>
          <p:cNvSpPr>
            <a:spLocks noChangeShapeType="1"/>
          </p:cNvSpPr>
          <p:nvPr/>
        </p:nvSpPr>
        <p:spPr bwMode="auto">
          <a:xfrm flipH="1" flipV="1">
            <a:off x="3802063" y="26003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5" name="Line 47"/>
          <p:cNvSpPr>
            <a:spLocks noChangeShapeType="1"/>
          </p:cNvSpPr>
          <p:nvPr/>
        </p:nvSpPr>
        <p:spPr bwMode="auto">
          <a:xfrm>
            <a:off x="2524125" y="2776538"/>
            <a:ext cx="552450" cy="90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6" name="Text Box 48"/>
          <p:cNvSpPr txBox="1">
            <a:spLocks noChangeArrowheads="1"/>
          </p:cNvSpPr>
          <p:nvPr/>
        </p:nvSpPr>
        <p:spPr bwMode="auto">
          <a:xfrm>
            <a:off x="3041650" y="3630613"/>
            <a:ext cx="3487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endereço IP de destino 32 bits</a:t>
            </a:r>
          </a:p>
        </p:txBody>
      </p:sp>
      <p:sp>
        <p:nvSpPr>
          <p:cNvPr id="50227" name="Line 49"/>
          <p:cNvSpPr>
            <a:spLocks noChangeShapeType="1"/>
          </p:cNvSpPr>
          <p:nvPr/>
        </p:nvSpPr>
        <p:spPr bwMode="auto">
          <a:xfrm flipV="1">
            <a:off x="2808288" y="45021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8" name="Text Box 50"/>
          <p:cNvSpPr txBox="1">
            <a:spLocks noChangeArrowheads="1"/>
          </p:cNvSpPr>
          <p:nvPr/>
        </p:nvSpPr>
        <p:spPr bwMode="auto">
          <a:xfrm>
            <a:off x="3736975" y="4097338"/>
            <a:ext cx="202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Opções (se tiver)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229" name="Text Box 51"/>
          <p:cNvSpPr txBox="1">
            <a:spLocks noChangeArrowheads="1"/>
          </p:cNvSpPr>
          <p:nvPr/>
        </p:nvSpPr>
        <p:spPr bwMode="auto">
          <a:xfrm>
            <a:off x="6953250" y="4070350"/>
            <a:ext cx="22971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p.ex. marca de </a:t>
            </a:r>
          </a:p>
          <a:p>
            <a:r>
              <a:rPr lang="pt-BR"/>
              <a:t>tempo,</a:t>
            </a:r>
          </a:p>
          <a:p>
            <a:r>
              <a:rPr lang="pt-BR"/>
              <a:t>registrar rota</a:t>
            </a:r>
          </a:p>
          <a:p>
            <a:r>
              <a:rPr lang="pt-BR"/>
              <a:t>seguida, especificar</a:t>
            </a:r>
          </a:p>
          <a:p>
            <a:r>
              <a:rPr lang="pt-BR"/>
              <a:t>lista de roteadores</a:t>
            </a:r>
          </a:p>
          <a:p>
            <a:r>
              <a:rPr lang="pt-BR"/>
              <a:t>a visitar.</a:t>
            </a:r>
          </a:p>
        </p:txBody>
      </p:sp>
      <p:sp>
        <p:nvSpPr>
          <p:cNvPr id="50230" name="Line 52"/>
          <p:cNvSpPr>
            <a:spLocks noChangeShapeType="1"/>
          </p:cNvSpPr>
          <p:nvPr/>
        </p:nvSpPr>
        <p:spPr bwMode="auto">
          <a:xfrm flipH="1">
            <a:off x="6191250" y="4286250"/>
            <a:ext cx="81915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31" name="Rectangle 53"/>
          <p:cNvSpPr>
            <a:spLocks noChangeArrowheads="1"/>
          </p:cNvSpPr>
          <p:nvPr/>
        </p:nvSpPr>
        <p:spPr bwMode="auto">
          <a:xfrm>
            <a:off x="90488" y="4694238"/>
            <a:ext cx="2644775" cy="21415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/>
              <a:t>Quanto </a:t>
            </a:r>
            <a:r>
              <a:rPr lang="pt-BR" sz="2000" i="1" u="sng"/>
              <a:t>overhead</a:t>
            </a:r>
            <a:r>
              <a:rPr lang="pt-BR" sz="2000" u="sng"/>
              <a:t> com o TCP?</a:t>
            </a: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20 bytes do TCP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20 bytes do IP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= 40 bytes +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i="1"/>
              <a:t>overhead</a:t>
            </a:r>
            <a:r>
              <a:rPr lang="pt-BR" sz="2000"/>
              <a:t> cam. aplic.</a:t>
            </a:r>
            <a:endParaRPr lang="pt-BR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15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CF4CB05-3CAA-414B-828E-621D79B89CF8}" type="slidenum">
              <a:rPr lang="pt-BR" smtClean="0"/>
              <a:pPr/>
              <a:t>39</a:t>
            </a:fld>
            <a:endParaRPr lang="pt-BR" smtClean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IP: Fragmentação &amp; Remontagem</a:t>
            </a:r>
            <a:endParaRPr lang="pt-BR" smtClean="0"/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4648200"/>
          </a:xfrm>
        </p:spPr>
        <p:txBody>
          <a:bodyPr/>
          <a:lstStyle/>
          <a:p>
            <a:r>
              <a:rPr lang="pt-BR" sz="1800" smtClean="0"/>
              <a:t>cada enlace de rede tem MTU (</a:t>
            </a:r>
            <a:r>
              <a:rPr lang="pt-BR" sz="1800" i="1" smtClean="0"/>
              <a:t>max.transmission unit</a:t>
            </a:r>
            <a:r>
              <a:rPr lang="pt-BR" sz="1800" smtClean="0"/>
              <a:t>) - maior tamanho possível de quadro neste enlace.</a:t>
            </a:r>
            <a:endParaRPr lang="pt-BR" sz="2000" smtClean="0"/>
          </a:p>
          <a:p>
            <a:pPr lvl="1"/>
            <a:r>
              <a:rPr lang="pt-BR" sz="1800" smtClean="0"/>
              <a:t>tipos diferentes de enlace têm MTUs diferentes</a:t>
            </a:r>
          </a:p>
          <a:p>
            <a:r>
              <a:rPr lang="pt-BR" sz="1800" smtClean="0"/>
              <a:t>datagrama IP muito grande  dividido (“fragmentado”) dentro da rede</a:t>
            </a:r>
          </a:p>
          <a:p>
            <a:pPr lvl="1"/>
            <a:r>
              <a:rPr lang="pt-BR" sz="1800" smtClean="0"/>
              <a:t>um datagrama vira vários datagramas</a:t>
            </a:r>
            <a:endParaRPr lang="pt-BR" sz="1600" smtClean="0"/>
          </a:p>
          <a:p>
            <a:pPr lvl="1"/>
            <a:r>
              <a:rPr lang="pt-BR" sz="1800" smtClean="0"/>
              <a:t>“remontado” apenas no destino final</a:t>
            </a:r>
          </a:p>
          <a:p>
            <a:pPr lvl="1"/>
            <a:r>
              <a:rPr lang="pt-BR" sz="1800" smtClean="0"/>
              <a:t>bits do cabeçalho IP usados para identificar, ordenar fragmentos relacionados</a:t>
            </a:r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56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6148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ClipArt" r:id="rId4" imgW="1305000" imgH="1085760" progId="MS_ClipArt_Gallery.2">
                    <p:embed/>
                  </p:oleObj>
                </mc:Choice>
                <mc:Fallback>
                  <p:oleObj name="ClipArt" r:id="rId4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93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6149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ClipArt" r:id="rId6" imgW="1305000" imgH="1085760" progId="MS_ClipArt_Gallery.2">
                    <p:embed/>
                  </p:oleObj>
                </mc:Choice>
                <mc:Fallback>
                  <p:oleObj name="ClipArt" r:id="rId6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94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95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297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8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9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296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57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66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6280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81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82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83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84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85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90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1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2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86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88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89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7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6267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8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9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70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71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72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77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8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9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73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74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5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6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8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6254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5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6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7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58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5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4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5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6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6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1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2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3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6241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2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3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4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45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4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1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2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3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4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48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49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0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70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6228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9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0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1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32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3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38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39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40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3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35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36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37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71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6215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6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7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8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19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20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25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6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7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21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22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3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4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6146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ClipArt" r:id="rId7" imgW="1305000" imgH="1085760" progId="MS_ClipArt_Gallery.2">
                  <p:embed/>
                </p:oleObj>
              </mc:Choice>
              <mc:Fallback>
                <p:oleObj name="ClipArt" r:id="rId7" imgW="1305000" imgH="1085760" progId="MS_ClipArt_Gallery.2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6147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ClipArt" r:id="rId8" imgW="1305000" imgH="1085760" progId="MS_ClipArt_Gallery.2">
                  <p:embed/>
                </p:oleObj>
              </mc:Choice>
              <mc:Fallback>
                <p:oleObj name="ClipArt" r:id="rId8" imgW="1305000" imgH="1085760" progId="MS_ClipArt_Gallery.2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74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6212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3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4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75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6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78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6210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1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9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6208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9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0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6206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7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1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6204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5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82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3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4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6" name="Text Box 136"/>
          <p:cNvSpPr txBox="1">
            <a:spLocks noChangeArrowheads="1"/>
          </p:cNvSpPr>
          <p:nvPr/>
        </p:nvSpPr>
        <p:spPr bwMode="auto">
          <a:xfrm>
            <a:off x="6718300" y="2114550"/>
            <a:ext cx="2425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fragmentação: </a:t>
            </a:r>
          </a:p>
          <a:p>
            <a:r>
              <a:rPr lang="pt-BR" sz="1600">
                <a:solidFill>
                  <a:schemeClr val="accent2"/>
                </a:solidFill>
              </a:rPr>
              <a:t>entrada:</a:t>
            </a:r>
            <a:r>
              <a:rPr lang="pt-BR" sz="1600"/>
              <a:t> um datagrama </a:t>
            </a:r>
          </a:p>
          <a:p>
            <a:r>
              <a:rPr lang="pt-BR" sz="1600"/>
              <a:t>	grande</a:t>
            </a:r>
          </a:p>
          <a:p>
            <a:r>
              <a:rPr lang="pt-BR" sz="1600">
                <a:solidFill>
                  <a:schemeClr val="accent2"/>
                </a:solidFill>
              </a:rPr>
              <a:t>saída:</a:t>
            </a:r>
            <a:r>
              <a:rPr lang="pt-BR" sz="1600"/>
              <a:t> 3 datagramas </a:t>
            </a:r>
            <a:br>
              <a:rPr lang="pt-BR" sz="1600"/>
            </a:br>
            <a:r>
              <a:rPr lang="pt-BR" sz="1600"/>
              <a:t>	menores</a:t>
            </a:r>
            <a:endParaRPr lang="pt-BR"/>
          </a:p>
        </p:txBody>
      </p:sp>
      <p:grpSp>
        <p:nvGrpSpPr>
          <p:cNvPr id="6187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6202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3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8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6200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1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9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6198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99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90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1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2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93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6196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97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94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5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remontagem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150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2AA1A2B-8738-4EDC-93ED-EE303CBD737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Funções principais da camada de rede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281487" cy="4648200"/>
          </a:xfrm>
        </p:spPr>
        <p:txBody>
          <a:bodyPr/>
          <a:lstStyle/>
          <a:p>
            <a:r>
              <a:rPr lang="pt-BR" i="1" smtClean="0">
                <a:solidFill>
                  <a:schemeClr val="accent2"/>
                </a:solidFill>
              </a:rPr>
              <a:t>repasse:</a:t>
            </a:r>
            <a:r>
              <a:rPr lang="pt-BR" smtClean="0"/>
              <a:t> move pacotes de uma entrada do roteador para a saída apropriada</a:t>
            </a:r>
          </a:p>
          <a:p>
            <a:r>
              <a:rPr lang="pt-BR" i="1" smtClean="0">
                <a:solidFill>
                  <a:schemeClr val="accent2"/>
                </a:solidFill>
              </a:rPr>
              <a:t>roteamento:</a:t>
            </a:r>
            <a:r>
              <a:rPr lang="pt-BR" smtClean="0"/>
              <a:t> determina a rota a ser seguida pelos pacotes da fonte até o destino</a:t>
            </a:r>
          </a:p>
          <a:p>
            <a:pPr lvl="1">
              <a:spcBef>
                <a:spcPct val="70000"/>
              </a:spcBef>
            </a:pPr>
            <a:r>
              <a:rPr lang="pt-BR" i="1" smtClean="0"/>
              <a:t>Algoritmos de roteamento</a:t>
            </a:r>
            <a:endParaRPr lang="pt-BR" smtClean="0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764088" y="1611313"/>
            <a:ext cx="4192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800" u="sng">
                <a:solidFill>
                  <a:srgbClr val="FF0000"/>
                </a:solidFill>
              </a:rPr>
              <a:t>analogia:</a:t>
            </a:r>
          </a:p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800">
                <a:solidFill>
                  <a:schemeClr val="accent2"/>
                </a:solidFill>
              </a:rPr>
              <a:t>roteamento:</a:t>
            </a:r>
            <a:r>
              <a:rPr lang="pt-BR" sz="2800"/>
              <a:t> processo de planejar uma viagem da origem até o destino</a:t>
            </a:r>
          </a:p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800">
                <a:solidFill>
                  <a:schemeClr val="accent2"/>
                </a:solidFill>
              </a:rPr>
              <a:t>repasse:</a:t>
            </a:r>
            <a:r>
              <a:rPr lang="pt-BR" sz="2800"/>
              <a:t> processo de atravessar uma encruzilhada durante a viagem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120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E49AAAAA-E824-4AA1-BE6A-41B580573E11}" type="slidenum">
              <a:rPr lang="pt-BR" smtClean="0"/>
              <a:pPr/>
              <a:t>40</a:t>
            </a:fld>
            <a:endParaRPr lang="pt-BR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IP: Fragmentação &amp; Remontagem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713163" y="1498600"/>
            <a:ext cx="4248150" cy="660400"/>
            <a:chOff x="3006" y="1208"/>
            <a:chExt cx="2676" cy="416"/>
          </a:xfrm>
        </p:grpSpPr>
        <p:sp>
          <p:nvSpPr>
            <p:cNvPr id="51254" name="Rectangle 4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55" name="Rectangle 5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6" name="Text Box 6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57" name="Text Box 7"/>
            <p:cNvSpPr txBox="1">
              <a:spLocks noChangeArrowheads="1"/>
            </p:cNvSpPr>
            <p:nvPr/>
          </p:nvSpPr>
          <p:spPr bwMode="auto">
            <a:xfrm>
              <a:off x="4652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58" name="Text Box 8"/>
            <p:cNvSpPr txBox="1">
              <a:spLocks noChangeArrowheads="1"/>
            </p:cNvSpPr>
            <p:nvPr/>
          </p:nvSpPr>
          <p:spPr bwMode="auto">
            <a:xfrm>
              <a:off x="3969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59" name="Text Box 9"/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=4000</a:t>
              </a:r>
            </a:p>
          </p:txBody>
        </p:sp>
        <p:sp>
          <p:nvSpPr>
            <p:cNvPr id="51260" name="Line 10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1" name="Line 11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2" name="Line 12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3" name="Line 13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4" name="Line 14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5" name="Rectangle 15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206" name="Group 59"/>
          <p:cNvGrpSpPr>
            <a:grpSpLocks/>
          </p:cNvGrpSpPr>
          <p:nvPr/>
        </p:nvGrpSpPr>
        <p:grpSpPr bwMode="auto">
          <a:xfrm>
            <a:off x="4265613" y="3251200"/>
            <a:ext cx="4248150" cy="660400"/>
            <a:chOff x="1566" y="2048"/>
            <a:chExt cx="2676" cy="416"/>
          </a:xfrm>
        </p:grpSpPr>
        <p:sp>
          <p:nvSpPr>
            <p:cNvPr id="51242" name="Rectangle 17"/>
            <p:cNvSpPr>
              <a:spLocks noChangeArrowheads="1"/>
            </p:cNvSpPr>
            <p:nvPr/>
          </p:nvSpPr>
          <p:spPr bwMode="auto">
            <a:xfrm>
              <a:off x="1608" y="205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43" name="Rectangle 18"/>
            <p:cNvSpPr>
              <a:spLocks noChangeArrowheads="1"/>
            </p:cNvSpPr>
            <p:nvPr/>
          </p:nvSpPr>
          <p:spPr bwMode="auto">
            <a:xfrm>
              <a:off x="1566" y="208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4" name="Text Box 19"/>
            <p:cNvSpPr txBox="1">
              <a:spLocks noChangeArrowheads="1"/>
            </p:cNvSpPr>
            <p:nvPr/>
          </p:nvSpPr>
          <p:spPr bwMode="auto">
            <a:xfrm>
              <a:off x="2294" y="204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45" name="Text Box 20"/>
            <p:cNvSpPr txBox="1">
              <a:spLocks noChangeArrowheads="1"/>
            </p:cNvSpPr>
            <p:nvPr/>
          </p:nvSpPr>
          <p:spPr bwMode="auto">
            <a:xfrm>
              <a:off x="3212" y="206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46" name="Text Box 21"/>
            <p:cNvSpPr txBox="1">
              <a:spLocks noChangeArrowheads="1"/>
            </p:cNvSpPr>
            <p:nvPr/>
          </p:nvSpPr>
          <p:spPr bwMode="auto">
            <a:xfrm>
              <a:off x="2530" y="206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=1</a:t>
              </a:r>
            </a:p>
          </p:txBody>
        </p:sp>
        <p:sp>
          <p:nvSpPr>
            <p:cNvPr id="51247" name="Text Box 22"/>
            <p:cNvSpPr txBox="1">
              <a:spLocks noChangeArrowheads="1"/>
            </p:cNvSpPr>
            <p:nvPr/>
          </p:nvSpPr>
          <p:spPr bwMode="auto">
            <a:xfrm>
              <a:off x="1790" y="204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=1500</a:t>
              </a:r>
            </a:p>
          </p:txBody>
        </p:sp>
        <p:sp>
          <p:nvSpPr>
            <p:cNvPr id="51248" name="Line 23"/>
            <p:cNvSpPr>
              <a:spLocks noChangeShapeType="1"/>
            </p:cNvSpPr>
            <p:nvPr/>
          </p:nvSpPr>
          <p:spPr bwMode="auto">
            <a:xfrm>
              <a:off x="1806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9" name="Line 24"/>
            <p:cNvSpPr>
              <a:spLocks noChangeShapeType="1"/>
            </p:cNvSpPr>
            <p:nvPr/>
          </p:nvSpPr>
          <p:spPr bwMode="auto">
            <a:xfrm>
              <a:off x="2310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0" name="Line 25"/>
            <p:cNvSpPr>
              <a:spLocks noChangeShapeType="1"/>
            </p:cNvSpPr>
            <p:nvPr/>
          </p:nvSpPr>
          <p:spPr bwMode="auto">
            <a:xfrm>
              <a:off x="2580" y="209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1" name="Line 26"/>
            <p:cNvSpPr>
              <a:spLocks noChangeShapeType="1"/>
            </p:cNvSpPr>
            <p:nvPr/>
          </p:nvSpPr>
          <p:spPr bwMode="auto">
            <a:xfrm>
              <a:off x="3198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2" name="Line 27"/>
            <p:cNvSpPr>
              <a:spLocks noChangeShapeType="1"/>
            </p:cNvSpPr>
            <p:nvPr/>
          </p:nvSpPr>
          <p:spPr bwMode="auto">
            <a:xfrm>
              <a:off x="3672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3" name="Rectangle 28"/>
            <p:cNvSpPr>
              <a:spLocks noChangeArrowheads="1"/>
            </p:cNvSpPr>
            <p:nvPr/>
          </p:nvSpPr>
          <p:spPr bwMode="auto">
            <a:xfrm>
              <a:off x="3792" y="205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207" name="Group 29"/>
          <p:cNvGrpSpPr>
            <a:grpSpLocks/>
          </p:cNvGrpSpPr>
          <p:nvPr/>
        </p:nvGrpSpPr>
        <p:grpSpPr bwMode="auto">
          <a:xfrm>
            <a:off x="4265613" y="4051300"/>
            <a:ext cx="4248150" cy="660400"/>
            <a:chOff x="3006" y="1208"/>
            <a:chExt cx="2676" cy="416"/>
          </a:xfrm>
        </p:grpSpPr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4651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=185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3970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=1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230" y="120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=1500</a:t>
              </a: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208" name="Group 42"/>
          <p:cNvGrpSpPr>
            <a:grpSpLocks/>
          </p:cNvGrpSpPr>
          <p:nvPr/>
        </p:nvGrpSpPr>
        <p:grpSpPr bwMode="auto">
          <a:xfrm>
            <a:off x="4256088" y="4879975"/>
            <a:ext cx="4248150" cy="660400"/>
            <a:chOff x="3006" y="1208"/>
            <a:chExt cx="2676" cy="416"/>
          </a:xfrm>
        </p:grpSpPr>
        <p:sp>
          <p:nvSpPr>
            <p:cNvPr id="51218" name="Rectangle 43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19" name="Rectangle 44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0" name="Text Box 45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21" name="Text Box 46"/>
            <p:cNvSpPr txBox="1">
              <a:spLocks noChangeArrowheads="1"/>
            </p:cNvSpPr>
            <p:nvPr/>
          </p:nvSpPr>
          <p:spPr bwMode="auto">
            <a:xfrm>
              <a:off x="4652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=370</a:t>
              </a:r>
            </a:p>
          </p:txBody>
        </p:sp>
        <p:sp>
          <p:nvSpPr>
            <p:cNvPr id="51222" name="Text Box 47"/>
            <p:cNvSpPr txBox="1">
              <a:spLocks noChangeArrowheads="1"/>
            </p:cNvSpPr>
            <p:nvPr/>
          </p:nvSpPr>
          <p:spPr bwMode="auto">
            <a:xfrm>
              <a:off x="3970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23" name="Text Box 48"/>
            <p:cNvSpPr txBox="1">
              <a:spLocks noChangeArrowheads="1"/>
            </p:cNvSpPr>
            <p:nvPr/>
          </p:nvSpPr>
          <p:spPr bwMode="auto">
            <a:xfrm>
              <a:off x="3230" y="120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=1040</a:t>
              </a:r>
            </a:p>
          </p:txBody>
        </p:sp>
        <p:sp>
          <p:nvSpPr>
            <p:cNvPr id="51224" name="Line 49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5" name="Line 50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6" name="Line 51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7" name="Line 52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8" name="Line 53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9" name="Rectangle 54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209" name="Freeform 55"/>
          <p:cNvSpPr>
            <a:spLocks/>
          </p:cNvSpPr>
          <p:nvPr/>
        </p:nvSpPr>
        <p:spPr bwMode="auto">
          <a:xfrm>
            <a:off x="3827463" y="2257425"/>
            <a:ext cx="333375" cy="2162175"/>
          </a:xfrm>
          <a:custGeom>
            <a:avLst/>
            <a:gdLst>
              <a:gd name="T0" fmla="*/ 0 w 210"/>
              <a:gd name="T1" fmla="*/ 0 h 1362"/>
              <a:gd name="T2" fmla="*/ 0 w 210"/>
              <a:gd name="T3" fmla="*/ 2147483647 h 1362"/>
              <a:gd name="T4" fmla="*/ 2147483647 w 210"/>
              <a:gd name="T5" fmla="*/ 2147483647 h 1362"/>
              <a:gd name="T6" fmla="*/ 0 60000 65536"/>
              <a:gd name="T7" fmla="*/ 0 60000 65536"/>
              <a:gd name="T8" fmla="*/ 0 60000 65536"/>
              <a:gd name="T9" fmla="*/ 0 w 210"/>
              <a:gd name="T10" fmla="*/ 0 h 1362"/>
              <a:gd name="T11" fmla="*/ 210 w 210"/>
              <a:gd name="T12" fmla="*/ 1362 h 1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" h="1362">
                <a:moveTo>
                  <a:pt x="0" y="0"/>
                </a:moveTo>
                <a:lnTo>
                  <a:pt x="0" y="1362"/>
                </a:lnTo>
                <a:lnTo>
                  <a:pt x="210" y="85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10" name="Line 56"/>
          <p:cNvSpPr>
            <a:spLocks noChangeShapeType="1"/>
          </p:cNvSpPr>
          <p:nvPr/>
        </p:nvSpPr>
        <p:spPr bwMode="auto">
          <a:xfrm>
            <a:off x="3827463" y="4391025"/>
            <a:ext cx="361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11" name="Line 57"/>
          <p:cNvSpPr>
            <a:spLocks noChangeShapeType="1"/>
          </p:cNvSpPr>
          <p:nvPr/>
        </p:nvSpPr>
        <p:spPr bwMode="auto">
          <a:xfrm>
            <a:off x="3836988" y="4400550"/>
            <a:ext cx="333375" cy="790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12" name="Text Box 58"/>
          <p:cNvSpPr txBox="1">
            <a:spLocks noChangeArrowheads="1"/>
          </p:cNvSpPr>
          <p:nvPr/>
        </p:nvSpPr>
        <p:spPr bwMode="auto">
          <a:xfrm>
            <a:off x="3802063" y="2336800"/>
            <a:ext cx="3074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um datagrama grande vira</a:t>
            </a:r>
          </a:p>
          <a:p>
            <a:r>
              <a:rPr lang="pt-BR">
                <a:solidFill>
                  <a:srgbClr val="FF0000"/>
                </a:solidFill>
              </a:rPr>
              <a:t>vários datagramas menores</a:t>
            </a:r>
            <a:endParaRPr lang="pt-BR"/>
          </a:p>
        </p:txBody>
      </p:sp>
      <p:sp>
        <p:nvSpPr>
          <p:cNvPr id="51213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>
                <a:solidFill>
                  <a:srgbClr val="FF0000"/>
                </a:solidFill>
              </a:rPr>
              <a:t>Exemplo</a:t>
            </a: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Datagrama de 4000 bytes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pt-BR" sz="2000"/>
          </a:p>
        </p:txBody>
      </p:sp>
      <p:sp>
        <p:nvSpPr>
          <p:cNvPr id="51214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70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1480 bytes de</a:t>
            </a:r>
          </a:p>
          <a:p>
            <a:r>
              <a:rPr lang="pt-BR"/>
              <a:t>dados</a:t>
            </a:r>
          </a:p>
        </p:txBody>
      </p:sp>
      <p:sp>
        <p:nvSpPr>
          <p:cNvPr id="51215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1216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31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início =</a:t>
            </a:r>
          </a:p>
          <a:p>
            <a:r>
              <a:rPr lang="pt-BR"/>
              <a:t>1480/8 </a:t>
            </a:r>
          </a:p>
        </p:txBody>
      </p:sp>
      <p:sp>
        <p:nvSpPr>
          <p:cNvPr id="51217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41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178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9816021-AA72-4B5D-BD93-B92795E8CAAD}" type="slidenum">
              <a:rPr lang="pt-BR" smtClean="0"/>
              <a:pPr/>
              <a:t>42</a:t>
            </a:fld>
            <a:endParaRPr lang="pt-BR" smtClean="0"/>
          </a:p>
        </p:txBody>
      </p:sp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Endereçamento IP: introdução</a:t>
            </a:r>
            <a:endParaRPr lang="pt-BR" smtClean="0"/>
          </a:p>
        </p:txBody>
      </p:sp>
      <p:sp>
        <p:nvSpPr>
          <p:cNvPr id="7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538980"/>
            <a:ext cx="3600450" cy="4648200"/>
          </a:xfrm>
        </p:spPr>
        <p:txBody>
          <a:bodyPr/>
          <a:lstStyle/>
          <a:p>
            <a:r>
              <a:rPr lang="pt-BR" sz="2000" dirty="0" smtClean="0">
                <a:solidFill>
                  <a:srgbClr val="FF0000"/>
                </a:solidFill>
              </a:rPr>
              <a:t>endereço IP: </a:t>
            </a:r>
            <a:r>
              <a:rPr lang="pt-BR" sz="2000" dirty="0" err="1" smtClean="0"/>
              <a:t>ident</a:t>
            </a:r>
            <a:r>
              <a:rPr lang="pt-BR" sz="2000" dirty="0" smtClean="0"/>
              <a:t>. de 32-bits para </a:t>
            </a:r>
            <a:r>
              <a:rPr lang="pt-BR" sz="2000" i="1" dirty="0" smtClean="0"/>
              <a:t>interface</a:t>
            </a:r>
            <a:r>
              <a:rPr lang="pt-BR" sz="2000" dirty="0" smtClean="0"/>
              <a:t> de estação, roteador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interface: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conexão entre estação, roteador e enlace físico</a:t>
            </a:r>
          </a:p>
          <a:p>
            <a:pPr lvl="1"/>
            <a:r>
              <a:rPr lang="pt-BR" sz="1800" dirty="0" smtClean="0"/>
              <a:t>roteador típico tem múltiplas interfaces</a:t>
            </a:r>
          </a:p>
          <a:p>
            <a:pPr lvl="1"/>
            <a:r>
              <a:rPr lang="pt-BR" sz="1800" dirty="0" smtClean="0"/>
              <a:t>estação típica possui uma ou duas interfaces (ex.: Ethernet e </a:t>
            </a:r>
            <a:r>
              <a:rPr lang="pt-BR" sz="1800" dirty="0" err="1" smtClean="0"/>
              <a:t>Wi-fi</a:t>
            </a:r>
            <a:r>
              <a:rPr lang="pt-BR" sz="1800" dirty="0" smtClean="0"/>
              <a:t>)</a:t>
            </a:r>
          </a:p>
          <a:p>
            <a:r>
              <a:rPr lang="pt-BR" sz="2200" dirty="0" smtClean="0">
                <a:solidFill>
                  <a:srgbClr val="FF0000"/>
                </a:solidFill>
              </a:rPr>
              <a:t>endereços IP associados a cada interface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1" name="Freeform 140"/>
          <p:cNvSpPr>
            <a:spLocks/>
          </p:cNvSpPr>
          <p:nvPr/>
        </p:nvSpPr>
        <p:spPr bwMode="auto">
          <a:xfrm rot="16200000">
            <a:off x="6203156" y="3196432"/>
            <a:ext cx="846137" cy="1593850"/>
          </a:xfrm>
          <a:custGeom>
            <a:avLst/>
            <a:gdLst>
              <a:gd name="T0" fmla="*/ 65108827 w 10315"/>
              <a:gd name="T1" fmla="*/ 113947524 h 10000"/>
              <a:gd name="T2" fmla="*/ 25265495 w 10315"/>
              <a:gd name="T3" fmla="*/ 97317453 h 10000"/>
              <a:gd name="T4" fmla="*/ 22957013 w 10315"/>
              <a:gd name="T5" fmla="*/ 26049406 h 10000"/>
              <a:gd name="T6" fmla="*/ 874929 w 10315"/>
              <a:gd name="T7" fmla="*/ 3097488 h 10000"/>
              <a:gd name="T8" fmla="*/ 4361194 w 10315"/>
              <a:gd name="T9" fmla="*/ 88050331 h 10000"/>
              <a:gd name="T10" fmla="*/ 4186225 w 10315"/>
              <a:gd name="T11" fmla="*/ 137305715 h 10000"/>
              <a:gd name="T12" fmla="*/ 3291116 w 10315"/>
              <a:gd name="T13" fmla="*/ 182295637 h 10000"/>
              <a:gd name="T14" fmla="*/ 2934369 w 10315"/>
              <a:gd name="T15" fmla="*/ 223654929 h 10000"/>
              <a:gd name="T16" fmla="*/ 9530054 w 10315"/>
              <a:gd name="T17" fmla="*/ 248638050 h 10000"/>
              <a:gd name="T18" fmla="*/ 24101165 w 10315"/>
              <a:gd name="T19" fmla="*/ 244804203 h 10000"/>
              <a:gd name="T20" fmla="*/ 26826931 w 10315"/>
              <a:gd name="T21" fmla="*/ 156449288 h 10000"/>
              <a:gd name="T22" fmla="*/ 66562559 w 10315"/>
              <a:gd name="T23" fmla="*/ 144998591 h 10000"/>
              <a:gd name="T24" fmla="*/ 65108827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65108904 w 10315"/>
              <a:gd name="T1" fmla="*/ 113947524 h 10000"/>
              <a:gd name="T2" fmla="*/ 25265525 w 10315"/>
              <a:gd name="T3" fmla="*/ 97317453 h 10000"/>
              <a:gd name="T4" fmla="*/ 22957041 w 10315"/>
              <a:gd name="T5" fmla="*/ 26049406 h 10000"/>
              <a:gd name="T6" fmla="*/ 874930 w 10315"/>
              <a:gd name="T7" fmla="*/ 3097488 h 10000"/>
              <a:gd name="T8" fmla="*/ 4361200 w 10315"/>
              <a:gd name="T9" fmla="*/ 88050331 h 10000"/>
              <a:gd name="T10" fmla="*/ 4186230 w 10315"/>
              <a:gd name="T11" fmla="*/ 137305715 h 10000"/>
              <a:gd name="T12" fmla="*/ 3291120 w 10315"/>
              <a:gd name="T13" fmla="*/ 182295637 h 10000"/>
              <a:gd name="T14" fmla="*/ 2934372 w 10315"/>
              <a:gd name="T15" fmla="*/ 223654929 h 10000"/>
              <a:gd name="T16" fmla="*/ 9530065 w 10315"/>
              <a:gd name="T17" fmla="*/ 248638050 h 10000"/>
              <a:gd name="T18" fmla="*/ 24101193 w 10315"/>
              <a:gd name="T19" fmla="*/ 244804203 h 10000"/>
              <a:gd name="T20" fmla="*/ 26826963 w 10315"/>
              <a:gd name="T21" fmla="*/ 156449288 h 10000"/>
              <a:gd name="T22" fmla="*/ 66562637 w 10315"/>
              <a:gd name="T23" fmla="*/ 144998591 h 10000"/>
              <a:gd name="T24" fmla="*/ 65108904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223.1.1.1</a:t>
            </a:r>
            <a:endParaRPr lang="en-US" sz="1200" dirty="0" smtClean="0">
              <a:latin typeface="Comic Sans MS" charset="0"/>
            </a:endParaRPr>
          </a:p>
        </p:txBody>
      </p:sp>
      <p:grpSp>
        <p:nvGrpSpPr>
          <p:cNvPr id="75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/>
                <a:t>223.1.1.2</a:t>
              </a:r>
              <a:endParaRPr lang="en-US" sz="1200" dirty="0" smtClean="0">
                <a:latin typeface="Comic Sans MS" charset="0"/>
              </a:endParaRPr>
            </a:p>
          </p:txBody>
        </p:sp>
      </p:grp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223.1.1.3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223.1.1.4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223.1.2.9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223.1.2.2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223.1.2.1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7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9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223.1.3.2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90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223.1.3.1</a:t>
            </a:r>
            <a:endParaRPr lang="en-US" sz="1200" dirty="0" smtClean="0">
              <a:latin typeface="Comic Sans MS" charset="0"/>
            </a:endParaRPr>
          </a:p>
        </p:txBody>
      </p: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/>
                <a:t>223.1.3.27</a:t>
              </a:r>
              <a:endParaRPr lang="en-US" sz="1200" smtClean="0">
                <a:latin typeface="Comic Sans MS" charset="0"/>
              </a:endParaRPr>
            </a:p>
          </p:txBody>
        </p:sp>
      </p:grpSp>
      <p:sp>
        <p:nvSpPr>
          <p:cNvPr id="94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223.1.1.1 = 11011111 00000001 00000001 00000001</a:t>
            </a:r>
            <a:endParaRPr lang="en-US" smtClean="0">
              <a:latin typeface="Comic Sans MS" charset="0"/>
            </a:endParaRPr>
          </a:p>
        </p:txBody>
      </p:sp>
      <p:sp>
        <p:nvSpPr>
          <p:cNvPr id="95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7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8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9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223</a:t>
            </a:r>
            <a:endParaRPr lang="en-US" smtClean="0">
              <a:latin typeface="Comic Sans MS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grpSp>
        <p:nvGrpSpPr>
          <p:cNvPr id="103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104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6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107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9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110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2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113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5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116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8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119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1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122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4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12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28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1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9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4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5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6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178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9816021-AA72-4B5D-BD93-B92795E8CAAD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Endereçamento IP: introdução</a:t>
            </a:r>
            <a:endParaRPr lang="pt-BR" smtClean="0"/>
          </a:p>
        </p:txBody>
      </p:sp>
      <p:sp>
        <p:nvSpPr>
          <p:cNvPr id="137" name="Freeform 140"/>
          <p:cNvSpPr>
            <a:spLocks/>
          </p:cNvSpPr>
          <p:nvPr/>
        </p:nvSpPr>
        <p:spPr bwMode="auto">
          <a:xfrm rot="16200000">
            <a:off x="6203156" y="3196432"/>
            <a:ext cx="846137" cy="1593850"/>
          </a:xfrm>
          <a:custGeom>
            <a:avLst/>
            <a:gdLst>
              <a:gd name="T0" fmla="*/ 65108827 w 10315"/>
              <a:gd name="T1" fmla="*/ 113947524 h 10000"/>
              <a:gd name="T2" fmla="*/ 25265495 w 10315"/>
              <a:gd name="T3" fmla="*/ 97317453 h 10000"/>
              <a:gd name="T4" fmla="*/ 22957013 w 10315"/>
              <a:gd name="T5" fmla="*/ 26049406 h 10000"/>
              <a:gd name="T6" fmla="*/ 874929 w 10315"/>
              <a:gd name="T7" fmla="*/ 3097488 h 10000"/>
              <a:gd name="T8" fmla="*/ 4361194 w 10315"/>
              <a:gd name="T9" fmla="*/ 88050331 h 10000"/>
              <a:gd name="T10" fmla="*/ 4186225 w 10315"/>
              <a:gd name="T11" fmla="*/ 137305715 h 10000"/>
              <a:gd name="T12" fmla="*/ 3291116 w 10315"/>
              <a:gd name="T13" fmla="*/ 182295637 h 10000"/>
              <a:gd name="T14" fmla="*/ 2934369 w 10315"/>
              <a:gd name="T15" fmla="*/ 223654929 h 10000"/>
              <a:gd name="T16" fmla="*/ 9530054 w 10315"/>
              <a:gd name="T17" fmla="*/ 248638050 h 10000"/>
              <a:gd name="T18" fmla="*/ 24101165 w 10315"/>
              <a:gd name="T19" fmla="*/ 244804203 h 10000"/>
              <a:gd name="T20" fmla="*/ 26826931 w 10315"/>
              <a:gd name="T21" fmla="*/ 156449288 h 10000"/>
              <a:gd name="T22" fmla="*/ 66562559 w 10315"/>
              <a:gd name="T23" fmla="*/ 144998591 h 10000"/>
              <a:gd name="T24" fmla="*/ 65108827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38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65108904 w 10315"/>
              <a:gd name="T1" fmla="*/ 113947524 h 10000"/>
              <a:gd name="T2" fmla="*/ 25265525 w 10315"/>
              <a:gd name="T3" fmla="*/ 97317453 h 10000"/>
              <a:gd name="T4" fmla="*/ 22957041 w 10315"/>
              <a:gd name="T5" fmla="*/ 26049406 h 10000"/>
              <a:gd name="T6" fmla="*/ 874930 w 10315"/>
              <a:gd name="T7" fmla="*/ 3097488 h 10000"/>
              <a:gd name="T8" fmla="*/ 4361200 w 10315"/>
              <a:gd name="T9" fmla="*/ 88050331 h 10000"/>
              <a:gd name="T10" fmla="*/ 4186230 w 10315"/>
              <a:gd name="T11" fmla="*/ 137305715 h 10000"/>
              <a:gd name="T12" fmla="*/ 3291120 w 10315"/>
              <a:gd name="T13" fmla="*/ 182295637 h 10000"/>
              <a:gd name="T14" fmla="*/ 2934372 w 10315"/>
              <a:gd name="T15" fmla="*/ 223654929 h 10000"/>
              <a:gd name="T16" fmla="*/ 9530065 w 10315"/>
              <a:gd name="T17" fmla="*/ 248638050 h 10000"/>
              <a:gd name="T18" fmla="*/ 24101193 w 10315"/>
              <a:gd name="T19" fmla="*/ 244804203 h 10000"/>
              <a:gd name="T20" fmla="*/ 26826963 w 10315"/>
              <a:gd name="T21" fmla="*/ 156449288 h 10000"/>
              <a:gd name="T22" fmla="*/ 66562637 w 10315"/>
              <a:gd name="T23" fmla="*/ 144998591 h 10000"/>
              <a:gd name="T24" fmla="*/ 65108904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39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40" name="Rectangle 3"/>
          <p:cNvSpPr txBox="1">
            <a:spLocks noChangeArrowheads="1"/>
          </p:cNvSpPr>
          <p:nvPr/>
        </p:nvSpPr>
        <p:spPr bwMode="auto">
          <a:xfrm>
            <a:off x="476250" y="1444625"/>
            <a:ext cx="36957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altLang="pt-BR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  <a:t>P: como as interfaces são realmente conectadas?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  <a:t>R: </a:t>
            </a:r>
            <a:r>
              <a:rPr lang="pt-BR" altLang="pt-BR" sz="2400" i="1" kern="0" dirty="0" smtClean="0">
                <a:ea typeface="ＭＳ Ｐゴシック" pitchFamily="34" charset="-128"/>
              </a:rPr>
              <a:t>aprenderemos nos capítulos 5</a:t>
            </a:r>
            <a:r>
              <a:rPr lang="pt-BR" altLang="pt-BR" sz="2400" i="1" kern="0" dirty="0">
                <a:ea typeface="ＭＳ Ｐゴシック" pitchFamily="34" charset="-128"/>
              </a:rPr>
              <a:t> </a:t>
            </a:r>
            <a:r>
              <a:rPr lang="pt-BR" altLang="pt-BR" sz="2400" i="1" kern="0" dirty="0" smtClean="0">
                <a:ea typeface="ＭＳ Ｐゴシック" pitchFamily="34" charset="-128"/>
              </a:rPr>
              <a:t>e 6.</a:t>
            </a:r>
          </a:p>
        </p:txBody>
      </p:sp>
      <p:sp>
        <p:nvSpPr>
          <p:cNvPr id="141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2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3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4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5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223.1.1.1</a:t>
            </a:r>
            <a:endParaRPr lang="pt-BR" sz="1200" dirty="0" smtClean="0">
              <a:latin typeface="Comic Sans MS" charset="0"/>
            </a:endParaRPr>
          </a:p>
        </p:txBody>
      </p:sp>
      <p:grpSp>
        <p:nvGrpSpPr>
          <p:cNvPr id="146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147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8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sz="1200" dirty="0" smtClean="0"/>
                <a:t>223.1.1.2</a:t>
              </a:r>
              <a:endParaRPr lang="pt-BR" sz="1200" dirty="0" smtClean="0">
                <a:latin typeface="Comic Sans MS" charset="0"/>
              </a:endParaRPr>
            </a:p>
          </p:txBody>
        </p:sp>
      </p:grpSp>
      <p:sp>
        <p:nvSpPr>
          <p:cNvPr id="149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223.1.1.3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0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223.1.1.4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1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2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223.1.2.9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4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223.1.2.2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6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223.1.2.1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7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8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9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60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223.1.3.2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61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223.1.3.1</a:t>
            </a:r>
            <a:endParaRPr lang="pt-BR" sz="1200" dirty="0" smtClean="0">
              <a:latin typeface="Comic Sans MS" charset="0"/>
            </a:endParaRPr>
          </a:p>
        </p:txBody>
      </p:sp>
      <p:grpSp>
        <p:nvGrpSpPr>
          <p:cNvPr id="162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sz="1200" dirty="0" smtClean="0"/>
                <a:t>223.1.3.27</a:t>
              </a:r>
              <a:endParaRPr lang="pt-BR" sz="1200" dirty="0" smtClean="0">
                <a:latin typeface="Comic Sans MS" charset="0"/>
              </a:endParaRPr>
            </a:p>
          </p:txBody>
        </p:sp>
      </p:grpSp>
      <p:grpSp>
        <p:nvGrpSpPr>
          <p:cNvPr id="165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166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68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169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71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172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74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175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77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17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80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18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83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18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86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1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200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 dirty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0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3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94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</p:grpSp>
        <p:sp>
          <p:nvSpPr>
            <p:cNvPr id="191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" name="Group 9"/>
          <p:cNvGrpSpPr>
            <a:grpSpLocks/>
          </p:cNvGrpSpPr>
          <p:nvPr/>
        </p:nvGrpSpPr>
        <p:grpSpPr bwMode="auto">
          <a:xfrm>
            <a:off x="5278438" y="1817688"/>
            <a:ext cx="509587" cy="1279525"/>
            <a:chOff x="5278322" y="1817603"/>
            <a:chExt cx="509379" cy="1279224"/>
          </a:xfrm>
        </p:grpSpPr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197" name="Straight Connector 3"/>
            <p:cNvCxnSpPr>
              <a:cxnSpLocks noChangeShapeType="1"/>
            </p:cNvCxnSpPr>
            <p:nvPr/>
          </p:nvCxnSpPr>
          <p:spPr bwMode="auto">
            <a:xfrm>
              <a:off x="5369756" y="1817603"/>
              <a:ext cx="0" cy="68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Straight Connector 77"/>
            <p:cNvCxnSpPr>
              <a:cxnSpLocks noChangeShapeType="1"/>
            </p:cNvCxnSpPr>
            <p:nvPr/>
          </p:nvCxnSpPr>
          <p:spPr bwMode="auto">
            <a:xfrm flipV="1">
              <a:off x="5443520" y="2769741"/>
              <a:ext cx="1" cy="327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Group 14"/>
          <p:cNvGrpSpPr>
            <a:grpSpLocks/>
          </p:cNvGrpSpPr>
          <p:nvPr/>
        </p:nvGrpSpPr>
        <p:grpSpPr bwMode="auto">
          <a:xfrm>
            <a:off x="414338" y="2616200"/>
            <a:ext cx="5080000" cy="1751013"/>
            <a:chOff x="414922" y="2615565"/>
            <a:chExt cx="5079651" cy="1751597"/>
          </a:xfrm>
        </p:grpSpPr>
        <p:sp>
          <p:nvSpPr>
            <p:cNvPr id="200" name="TextBox 10"/>
            <p:cNvSpPr txBox="1">
              <a:spLocks noChangeArrowheads="1"/>
            </p:cNvSpPr>
            <p:nvPr/>
          </p:nvSpPr>
          <p:spPr bwMode="auto"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pt-BR" altLang="pt-BR" sz="2000" i="1" dirty="0" smtClean="0">
                  <a:solidFill>
                    <a:srgbClr val="CC0000"/>
                  </a:solidFill>
                </a:rPr>
                <a:t>R: </a:t>
              </a:r>
              <a:r>
                <a:rPr lang="pt-BR" altLang="pt-BR" sz="2000" dirty="0" smtClean="0"/>
                <a:t>Ethernet interfaces cabeadas conectadas por switches Ethernet</a:t>
              </a:r>
              <a:endParaRPr lang="pt-BR" altLang="pt-BR" sz="2000" dirty="0"/>
            </a:p>
          </p:txBody>
        </p:sp>
        <p:cxnSp>
          <p:nvCxnSpPr>
            <p:cNvPr id="201" name="Straight Connector 12"/>
            <p:cNvCxnSpPr>
              <a:cxnSpLocks noChangeShapeType="1"/>
            </p:cNvCxnSpPr>
            <p:nvPr/>
          </p:nvCxnSpPr>
          <p:spPr bwMode="auto">
            <a:xfrm flipH="1">
              <a:off x="4061206" y="2615565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2" name="Group 15"/>
          <p:cNvGrpSpPr>
            <a:grpSpLocks/>
          </p:cNvGrpSpPr>
          <p:nvPr/>
        </p:nvGrpSpPr>
        <p:grpSpPr bwMode="auto">
          <a:xfrm>
            <a:off x="4329113" y="3790950"/>
            <a:ext cx="4298950" cy="2451066"/>
            <a:chOff x="4328727" y="3790332"/>
            <a:chExt cx="4300100" cy="2450947"/>
          </a:xfrm>
        </p:grpSpPr>
        <p:pic>
          <p:nvPicPr>
            <p:cNvPr id="203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TextBox 89"/>
            <p:cNvSpPr txBox="1">
              <a:spLocks noChangeArrowheads="1"/>
            </p:cNvSpPr>
            <p:nvPr/>
          </p:nvSpPr>
          <p:spPr bwMode="auto">
            <a:xfrm>
              <a:off x="4328727" y="5533427"/>
              <a:ext cx="4300100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pt-BR" altLang="pt-BR" sz="2000" i="1" dirty="0" smtClean="0">
                  <a:solidFill>
                    <a:srgbClr val="CC0000"/>
                  </a:solidFill>
                </a:rPr>
                <a:t>R: </a:t>
              </a:r>
              <a:r>
                <a:rPr lang="pt-BR" altLang="pt-BR" sz="2000" dirty="0"/>
                <a:t>interfaces </a:t>
              </a:r>
              <a:r>
                <a:rPr lang="pt-BR" altLang="pt-BR" sz="2000" dirty="0" smtClean="0"/>
                <a:t>WiFi sem fio conectadas por estação base WiFi</a:t>
              </a:r>
              <a:endParaRPr lang="pt-BR" altLang="pt-BR" sz="2000" dirty="0"/>
            </a:p>
          </p:txBody>
        </p:sp>
        <p:cxnSp>
          <p:nvCxnSpPr>
            <p:cNvPr id="205" name="Straight Connector 90"/>
            <p:cNvCxnSpPr>
              <a:cxnSpLocks noChangeShapeType="1"/>
            </p:cNvCxnSpPr>
            <p:nvPr/>
          </p:nvCxnSpPr>
          <p:spPr bwMode="auto">
            <a:xfrm flipH="1">
              <a:off x="4982985" y="4208863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6" name="TextBox 16"/>
          <p:cNvSpPr txBox="1">
            <a:spLocks noChangeArrowheads="1"/>
          </p:cNvSpPr>
          <p:nvPr/>
        </p:nvSpPr>
        <p:spPr bwMode="auto">
          <a:xfrm>
            <a:off x="439738" y="4775200"/>
            <a:ext cx="37973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sz="2000" i="1" dirty="0" smtClean="0">
                <a:solidFill>
                  <a:srgbClr val="CC0000"/>
                </a:solidFill>
              </a:rPr>
              <a:t>Por enquanto: </a:t>
            </a:r>
            <a:r>
              <a:rPr lang="pt-BR" altLang="pt-BR" sz="2000" dirty="0" smtClean="0"/>
              <a:t>não nos preocupemos em como uma interface está conectada a outra (sem participação de um roteador</a:t>
            </a:r>
            <a:r>
              <a:rPr lang="pt-BR" altLang="ja-JP" sz="2000" dirty="0" smtClean="0"/>
              <a:t>) 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7828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820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A1ED6A9C-B7D5-40F3-82AB-B3D04E7FE5D1}" type="slidenum">
              <a:rPr lang="pt-BR" smtClean="0"/>
              <a:pPr/>
              <a:t>44</a:t>
            </a:fld>
            <a:endParaRPr lang="pt-BR" smtClean="0"/>
          </a:p>
        </p:txBody>
      </p:sp>
      <p:sp>
        <p:nvSpPr>
          <p:cNvPr id="8203" name="Freeform 2"/>
          <p:cNvSpPr>
            <a:spLocks/>
          </p:cNvSpPr>
          <p:nvPr/>
        </p:nvSpPr>
        <p:spPr bwMode="auto">
          <a:xfrm>
            <a:off x="4378325" y="116046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 smtClean="0"/>
              <a:t>Subredes</a:t>
            </a:r>
            <a:endParaRPr lang="pt-BR" sz="3600" dirty="0" smtClean="0"/>
          </a:p>
        </p:txBody>
      </p:sp>
      <p:sp>
        <p:nvSpPr>
          <p:cNvPr id="820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49" y="1333500"/>
            <a:ext cx="3902075" cy="4648200"/>
          </a:xfrm>
        </p:spPr>
        <p:txBody>
          <a:bodyPr/>
          <a:lstStyle/>
          <a:p>
            <a:r>
              <a:rPr lang="pt-BR" sz="2400" dirty="0" smtClean="0">
                <a:solidFill>
                  <a:schemeClr val="accent2"/>
                </a:solidFill>
              </a:rPr>
              <a:t>endereço IP: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parte de rede (bits de mais alta ordem)</a:t>
            </a:r>
          </a:p>
          <a:p>
            <a:pPr lvl="1"/>
            <a:r>
              <a:rPr lang="pt-BR" sz="2000" dirty="0" smtClean="0"/>
              <a:t>parte de estação (bits de mais baixa ordem) </a:t>
            </a:r>
          </a:p>
          <a:p>
            <a:r>
              <a:rPr lang="pt-BR" sz="2400" i="1" dirty="0" smtClean="0">
                <a:solidFill>
                  <a:schemeClr val="accent2"/>
                </a:solidFill>
              </a:rPr>
              <a:t>O que é uma </a:t>
            </a:r>
            <a:r>
              <a:rPr lang="pt-BR" sz="2400" i="1" dirty="0" err="1" smtClean="0">
                <a:solidFill>
                  <a:schemeClr val="accent2"/>
                </a:solidFill>
              </a:rPr>
              <a:t>subrede</a:t>
            </a:r>
            <a:r>
              <a:rPr lang="pt-BR" sz="2400" i="1" dirty="0" smtClean="0">
                <a:solidFill>
                  <a:schemeClr val="accent2"/>
                </a:solidFill>
              </a:rPr>
              <a:t> IP? </a:t>
            </a:r>
            <a:endParaRPr lang="pt-BR" sz="2400" dirty="0" smtClean="0"/>
          </a:p>
          <a:p>
            <a:pPr lvl="1"/>
            <a:r>
              <a:rPr lang="pt-BR" sz="2000" dirty="0" smtClean="0"/>
              <a:t>interfaces de dispositivos com a mesma parte de </a:t>
            </a:r>
            <a:r>
              <a:rPr lang="pt-BR" sz="2000" dirty="0" err="1" smtClean="0"/>
              <a:t>subrede</a:t>
            </a:r>
            <a:r>
              <a:rPr lang="pt-BR" sz="2000" dirty="0" smtClean="0"/>
              <a:t> nos seus endereços IP</a:t>
            </a:r>
          </a:p>
          <a:p>
            <a:pPr lvl="1"/>
            <a:r>
              <a:rPr lang="pt-BR" sz="2000" dirty="0" smtClean="0"/>
              <a:t>podem alcançar um ao outro </a:t>
            </a:r>
            <a:r>
              <a:rPr lang="pt-BR" sz="2000" dirty="0" smtClean="0">
                <a:solidFill>
                  <a:srgbClr val="FF0000"/>
                </a:solidFill>
              </a:rPr>
              <a:t>sem passar por um roteador intermediário</a:t>
            </a: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8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9" name="Line 9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0" name="Line 10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1" name="Line 11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5" name="Object 12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Line 14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213" name="Group 15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824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24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24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50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51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52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246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47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48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49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8214" name="Text Box 29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223.1.1.1</a:t>
            </a:r>
            <a:endParaRPr lang="pt-BR"/>
          </a:p>
        </p:txBody>
      </p:sp>
      <p:sp>
        <p:nvSpPr>
          <p:cNvPr id="8215" name="Rectangle 30"/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6" name="Text Box 31"/>
          <p:cNvSpPr txBox="1">
            <a:spLocks noChangeArrowheads="1"/>
          </p:cNvSpPr>
          <p:nvPr/>
        </p:nvSpPr>
        <p:spPr bwMode="auto">
          <a:xfrm>
            <a:off x="4989513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223.1.1.2</a:t>
            </a:r>
            <a:endParaRPr lang="pt-BR"/>
          </a:p>
        </p:txBody>
      </p:sp>
      <p:sp>
        <p:nvSpPr>
          <p:cNvPr id="8217" name="Text Box 32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223.1.1.3</a:t>
            </a:r>
            <a:endParaRPr lang="pt-BR"/>
          </a:p>
        </p:txBody>
      </p:sp>
      <p:sp>
        <p:nvSpPr>
          <p:cNvPr id="8218" name="Text Box 33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223.1.1.4</a:t>
            </a:r>
            <a:endParaRPr lang="pt-BR"/>
          </a:p>
        </p:txBody>
      </p:sp>
      <p:sp>
        <p:nvSpPr>
          <p:cNvPr id="8219" name="Line 34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0" name="Text Box 35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223.1.2.9</a:t>
            </a:r>
            <a:endParaRPr lang="pt-BR"/>
          </a:p>
        </p:txBody>
      </p:sp>
      <p:sp>
        <p:nvSpPr>
          <p:cNvPr id="8221" name="Line 36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7" name="Object 37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Line 38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8" name="Object 39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Line 40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4" name="Rectangle 41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5" name="Text Box 42"/>
          <p:cNvSpPr txBox="1">
            <a:spLocks noChangeArrowheads="1"/>
          </p:cNvSpPr>
          <p:nvPr/>
        </p:nvSpPr>
        <p:spPr bwMode="auto">
          <a:xfrm>
            <a:off x="7213600" y="27320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223.1.2.2</a:t>
            </a:r>
            <a:endParaRPr lang="pt-BR"/>
          </a:p>
        </p:txBody>
      </p:sp>
      <p:sp>
        <p:nvSpPr>
          <p:cNvPr id="8226" name="Rectangle 43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7" name="Text Box 44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223.1.2.1</a:t>
            </a:r>
            <a:endParaRPr lang="pt-BR"/>
          </a:p>
        </p:txBody>
      </p:sp>
      <p:sp>
        <p:nvSpPr>
          <p:cNvPr id="8228" name="Line 45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9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0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1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9" name="Object 49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50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2" name="Text Box 51"/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223.1.3.2</a:t>
            </a:r>
            <a:endParaRPr lang="pt-BR"/>
          </a:p>
        </p:txBody>
      </p:sp>
      <p:sp>
        <p:nvSpPr>
          <p:cNvPr id="8233" name="Rectangle 52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4" name="Text Box 53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223.1.3.1</a:t>
            </a:r>
            <a:endParaRPr lang="pt-BR"/>
          </a:p>
        </p:txBody>
      </p:sp>
      <p:sp>
        <p:nvSpPr>
          <p:cNvPr id="8235" name="Rectangle 54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6" name="Text Box 55"/>
          <p:cNvSpPr txBox="1">
            <a:spLocks noChangeArrowheads="1"/>
          </p:cNvSpPr>
          <p:nvPr/>
        </p:nvSpPr>
        <p:spPr bwMode="auto">
          <a:xfrm>
            <a:off x="6013450" y="2884488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223.1.3.27</a:t>
            </a:r>
            <a:endParaRPr lang="pt-BR"/>
          </a:p>
        </p:txBody>
      </p:sp>
      <p:sp>
        <p:nvSpPr>
          <p:cNvPr id="8237" name="Text Box 56"/>
          <p:cNvSpPr txBox="1">
            <a:spLocks noChangeArrowheads="1"/>
          </p:cNvSpPr>
          <p:nvPr/>
        </p:nvSpPr>
        <p:spPr bwMode="auto">
          <a:xfrm>
            <a:off x="4670425" y="5051425"/>
            <a:ext cx="411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rede composta por 3 </a:t>
            </a:r>
            <a:r>
              <a:rPr lang="pt-BR" dirty="0" err="1"/>
              <a:t>subredes</a:t>
            </a:r>
            <a:endParaRPr lang="pt-BR" dirty="0"/>
          </a:p>
        </p:txBody>
      </p:sp>
      <p:sp>
        <p:nvSpPr>
          <p:cNvPr id="8238" name="Text Box 57"/>
          <p:cNvSpPr txBox="1">
            <a:spLocks noChangeArrowheads="1"/>
          </p:cNvSpPr>
          <p:nvPr/>
        </p:nvSpPr>
        <p:spPr bwMode="auto">
          <a:xfrm>
            <a:off x="6842125" y="3432175"/>
            <a:ext cx="1054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subrede</a:t>
            </a:r>
            <a:endParaRPr lang="pt-BR"/>
          </a:p>
        </p:txBody>
      </p:sp>
      <p:sp>
        <p:nvSpPr>
          <p:cNvPr id="8239" name="Line 58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9226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14E8C49-C6E1-4016-BA21-EC347B8D4526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9227" name="Freeform 50"/>
          <p:cNvSpPr>
            <a:spLocks/>
          </p:cNvSpPr>
          <p:nvPr/>
        </p:nvSpPr>
        <p:spPr bwMode="auto">
          <a:xfrm>
            <a:off x="5821363" y="2495550"/>
            <a:ext cx="2041525" cy="1979613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55575"/>
            <a:ext cx="5208587" cy="1143000"/>
          </a:xfrm>
        </p:spPr>
        <p:txBody>
          <a:bodyPr/>
          <a:lstStyle/>
          <a:p>
            <a:r>
              <a:rPr lang="pt-BR" smtClean="0"/>
              <a:t>Subredes</a:t>
            </a:r>
          </a:p>
        </p:txBody>
      </p:sp>
      <p:sp>
        <p:nvSpPr>
          <p:cNvPr id="9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pt-BR" sz="2400" smtClean="0"/>
          </a:p>
          <a:p>
            <a:endParaRPr lang="pt-BR" sz="2400" smtClean="0"/>
          </a:p>
        </p:txBody>
      </p:sp>
      <p:sp>
        <p:nvSpPr>
          <p:cNvPr id="9230" name="Text Box 30"/>
          <p:cNvSpPr txBox="1">
            <a:spLocks noChangeArrowheads="1"/>
          </p:cNvSpPr>
          <p:nvPr/>
        </p:nvSpPr>
        <p:spPr bwMode="auto">
          <a:xfrm>
            <a:off x="5276850" y="460375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223.1.1.0/24</a:t>
            </a:r>
            <a:endParaRPr lang="pt-BR"/>
          </a:p>
        </p:txBody>
      </p:sp>
      <p:sp>
        <p:nvSpPr>
          <p:cNvPr id="9231" name="Text Box 32"/>
          <p:cNvSpPr txBox="1">
            <a:spLocks noChangeArrowheads="1"/>
          </p:cNvSpPr>
          <p:nvPr/>
        </p:nvSpPr>
        <p:spPr bwMode="auto">
          <a:xfrm>
            <a:off x="7539038" y="592138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223.1.2.0/24</a:t>
            </a:r>
            <a:endParaRPr lang="pt-BR"/>
          </a:p>
        </p:txBody>
      </p:sp>
      <p:sp>
        <p:nvSpPr>
          <p:cNvPr id="9232" name="Text Box 44"/>
          <p:cNvSpPr txBox="1">
            <a:spLocks noChangeArrowheads="1"/>
          </p:cNvSpPr>
          <p:nvPr/>
        </p:nvSpPr>
        <p:spPr bwMode="auto">
          <a:xfrm>
            <a:off x="6311900" y="4579938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223.1.3.0/24</a:t>
            </a:r>
            <a:endParaRPr lang="pt-BR"/>
          </a:p>
        </p:txBody>
      </p:sp>
      <p:sp>
        <p:nvSpPr>
          <p:cNvPr id="9233" name="Text Box 47"/>
          <p:cNvSpPr txBox="1">
            <a:spLocks noChangeArrowheads="1"/>
          </p:cNvSpPr>
          <p:nvPr/>
        </p:nvSpPr>
        <p:spPr bwMode="auto">
          <a:xfrm>
            <a:off x="5537200" y="5073650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Máscara da </a:t>
            </a:r>
          </a:p>
          <a:p>
            <a:r>
              <a:rPr lang="pt-BR" sz="2400"/>
              <a:t>sub-rede: /24</a:t>
            </a:r>
          </a:p>
        </p:txBody>
      </p:sp>
      <p:sp>
        <p:nvSpPr>
          <p:cNvPr id="9234" name="Freeform 48"/>
          <p:cNvSpPr>
            <a:spLocks/>
          </p:cNvSpPr>
          <p:nvPr/>
        </p:nvSpPr>
        <p:spPr bwMode="auto">
          <a:xfrm>
            <a:off x="4621213" y="774700"/>
            <a:ext cx="1941512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5" name="Freeform 49"/>
          <p:cNvSpPr>
            <a:spLocks/>
          </p:cNvSpPr>
          <p:nvPr/>
        </p:nvSpPr>
        <p:spPr bwMode="auto">
          <a:xfrm>
            <a:off x="7137400" y="1062038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18" name="Object 51"/>
          <p:cNvGraphicFramePr>
            <a:graphicFrameLocks noChangeAspect="1"/>
          </p:cNvGraphicFramePr>
          <p:nvPr/>
        </p:nvGraphicFramePr>
        <p:xfrm>
          <a:off x="4699000" y="8794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8794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52"/>
          <p:cNvSpPr>
            <a:spLocks noChangeShapeType="1"/>
          </p:cNvSpPr>
          <p:nvPr/>
        </p:nvSpPr>
        <p:spPr bwMode="auto">
          <a:xfrm>
            <a:off x="5259388" y="1252538"/>
            <a:ext cx="2778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7" name="Line 53"/>
          <p:cNvSpPr>
            <a:spLocks noChangeShapeType="1"/>
          </p:cNvSpPr>
          <p:nvPr/>
        </p:nvSpPr>
        <p:spPr bwMode="auto">
          <a:xfrm flipH="1">
            <a:off x="5549900" y="1238250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8" name="Line 54"/>
          <p:cNvSpPr>
            <a:spLocks noChangeShapeType="1"/>
          </p:cNvSpPr>
          <p:nvPr/>
        </p:nvSpPr>
        <p:spPr bwMode="auto">
          <a:xfrm flipV="1">
            <a:off x="5259388" y="1897063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9" name="Line 55"/>
          <p:cNvSpPr>
            <a:spLocks noChangeShapeType="1"/>
          </p:cNvSpPr>
          <p:nvPr/>
        </p:nvSpPr>
        <p:spPr bwMode="auto">
          <a:xfrm>
            <a:off x="5268913" y="2524125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19" name="Object 56"/>
          <p:cNvGraphicFramePr>
            <a:graphicFrameLocks noChangeAspect="1"/>
          </p:cNvGraphicFramePr>
          <p:nvPr/>
        </p:nvGraphicFramePr>
        <p:xfrm>
          <a:off x="4699000" y="15462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5462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7"/>
          <p:cNvGraphicFramePr>
            <a:graphicFrameLocks noChangeAspect="1"/>
          </p:cNvGraphicFramePr>
          <p:nvPr/>
        </p:nvGraphicFramePr>
        <p:xfrm>
          <a:off x="4699000" y="21558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1558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Line 58"/>
          <p:cNvSpPr>
            <a:spLocks noChangeShapeType="1"/>
          </p:cNvSpPr>
          <p:nvPr/>
        </p:nvSpPr>
        <p:spPr bwMode="auto">
          <a:xfrm>
            <a:off x="5549900" y="2095500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241" name="Group 59"/>
          <p:cNvGrpSpPr>
            <a:grpSpLocks/>
          </p:cNvGrpSpPr>
          <p:nvPr/>
        </p:nvGrpSpPr>
        <p:grpSpPr bwMode="auto">
          <a:xfrm>
            <a:off x="6492875" y="2060575"/>
            <a:ext cx="711200" cy="381000"/>
            <a:chOff x="3600" y="219"/>
            <a:chExt cx="360" cy="175"/>
          </a:xfrm>
        </p:grpSpPr>
        <p:sp>
          <p:nvSpPr>
            <p:cNvPr id="9256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7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8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9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9260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261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66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7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8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9262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63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4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5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9242" name="Rectangle 74"/>
          <p:cNvSpPr>
            <a:spLocks noChangeArrowheads="1"/>
          </p:cNvSpPr>
          <p:nvPr/>
        </p:nvSpPr>
        <p:spPr bwMode="auto">
          <a:xfrm>
            <a:off x="5305425" y="1647825"/>
            <a:ext cx="309563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3" name="Line 78"/>
          <p:cNvSpPr>
            <a:spLocks noChangeShapeType="1"/>
          </p:cNvSpPr>
          <p:nvPr/>
        </p:nvSpPr>
        <p:spPr bwMode="auto">
          <a:xfrm>
            <a:off x="7097713" y="2105025"/>
            <a:ext cx="1016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4" name="Line 80"/>
          <p:cNvSpPr>
            <a:spLocks noChangeShapeType="1"/>
          </p:cNvSpPr>
          <p:nvPr/>
        </p:nvSpPr>
        <p:spPr bwMode="auto">
          <a:xfrm flipH="1">
            <a:off x="8121650" y="1409700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21" name="Object 81"/>
          <p:cNvGraphicFramePr>
            <a:graphicFrameLocks noChangeAspect="1"/>
          </p:cNvGraphicFramePr>
          <p:nvPr/>
        </p:nvGraphicFramePr>
        <p:xfrm>
          <a:off x="8299450" y="11176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11176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Line 82"/>
          <p:cNvSpPr>
            <a:spLocks noChangeShapeType="1"/>
          </p:cNvSpPr>
          <p:nvPr/>
        </p:nvSpPr>
        <p:spPr bwMode="auto">
          <a:xfrm>
            <a:off x="8121650" y="141446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22" name="Object 83"/>
          <p:cNvGraphicFramePr>
            <a:graphicFrameLocks noChangeAspect="1"/>
          </p:cNvGraphicFramePr>
          <p:nvPr/>
        </p:nvGraphicFramePr>
        <p:xfrm>
          <a:off x="8304213" y="24987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24987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Line 84"/>
          <p:cNvSpPr>
            <a:spLocks noChangeShapeType="1"/>
          </p:cNvSpPr>
          <p:nvPr/>
        </p:nvSpPr>
        <p:spPr bwMode="auto">
          <a:xfrm>
            <a:off x="8121650" y="26860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Rectangle 85"/>
          <p:cNvSpPr>
            <a:spLocks noChangeArrowheads="1"/>
          </p:cNvSpPr>
          <p:nvPr/>
        </p:nvSpPr>
        <p:spPr bwMode="auto">
          <a:xfrm>
            <a:off x="8067675" y="2433638"/>
            <a:ext cx="1714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8" name="Rectangle 87"/>
          <p:cNvSpPr>
            <a:spLocks noChangeArrowheads="1"/>
          </p:cNvSpPr>
          <p:nvPr/>
        </p:nvSpPr>
        <p:spPr bwMode="auto">
          <a:xfrm>
            <a:off x="8081963" y="1462088"/>
            <a:ext cx="2476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9" name="Line 89"/>
          <p:cNvSpPr>
            <a:spLocks noChangeShapeType="1"/>
          </p:cNvSpPr>
          <p:nvPr/>
        </p:nvSpPr>
        <p:spPr bwMode="auto">
          <a:xfrm flipH="1">
            <a:off x="6859588" y="24431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0" name="Line 90"/>
          <p:cNvSpPr>
            <a:spLocks noChangeShapeType="1"/>
          </p:cNvSpPr>
          <p:nvPr/>
        </p:nvSpPr>
        <p:spPr bwMode="auto">
          <a:xfrm flipH="1">
            <a:off x="6249988" y="3724275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1" name="Line 91"/>
          <p:cNvSpPr>
            <a:spLocks noChangeShapeType="1"/>
          </p:cNvSpPr>
          <p:nvPr/>
        </p:nvSpPr>
        <p:spPr bwMode="auto">
          <a:xfrm flipH="1" flipV="1">
            <a:off x="6246813" y="37163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2" name="Line 92"/>
          <p:cNvSpPr>
            <a:spLocks noChangeShapeType="1"/>
          </p:cNvSpPr>
          <p:nvPr/>
        </p:nvSpPr>
        <p:spPr bwMode="auto">
          <a:xfrm flipH="1" flipV="1">
            <a:off x="7423150" y="3721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23" name="Object 93"/>
          <p:cNvGraphicFramePr>
            <a:graphicFrameLocks noChangeAspect="1"/>
          </p:cNvGraphicFramePr>
          <p:nvPr/>
        </p:nvGraphicFramePr>
        <p:xfrm>
          <a:off x="7208838" y="38798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387985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4"/>
          <p:cNvGraphicFramePr>
            <a:graphicFrameLocks noChangeAspect="1"/>
          </p:cNvGraphicFramePr>
          <p:nvPr/>
        </p:nvGraphicFramePr>
        <p:xfrm>
          <a:off x="5951538" y="3894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8941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Rectangle 96"/>
          <p:cNvSpPr>
            <a:spLocks noChangeArrowheads="1"/>
          </p:cNvSpPr>
          <p:nvPr/>
        </p:nvSpPr>
        <p:spPr bwMode="auto">
          <a:xfrm>
            <a:off x="5091113" y="3443288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4" name="Rectangle 98"/>
          <p:cNvSpPr>
            <a:spLocks noChangeArrowheads="1"/>
          </p:cNvSpPr>
          <p:nvPr/>
        </p:nvSpPr>
        <p:spPr bwMode="auto">
          <a:xfrm>
            <a:off x="6796088" y="2576513"/>
            <a:ext cx="128587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5" name="Rectangle 102"/>
          <p:cNvSpPr>
            <a:spLocks noChangeArrowheads="1"/>
          </p:cNvSpPr>
          <p:nvPr/>
        </p:nvSpPr>
        <p:spPr bwMode="auto">
          <a:xfrm>
            <a:off x="447675" y="1314450"/>
            <a:ext cx="3695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400" dirty="0">
                <a:solidFill>
                  <a:srgbClr val="FF0000"/>
                </a:solidFill>
              </a:rPr>
              <a:t>Receita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400" dirty="0"/>
              <a:t>desassociar cada interface do seu roteador, estação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400" dirty="0"/>
              <a:t>criar “ilhas” de redes isoladas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400" dirty="0"/>
              <a:t>cada rede isolada é uma </a:t>
            </a:r>
            <a:r>
              <a:rPr lang="pt-BR" sz="2400" dirty="0" err="1" smtClean="0">
                <a:solidFill>
                  <a:srgbClr val="FF0000"/>
                </a:solidFill>
              </a:rPr>
              <a:t>subrede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0250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603FA03-CAE1-4031-A189-937829027946}" type="slidenum">
              <a:rPr lang="pt-BR" smtClean="0"/>
              <a:pPr/>
              <a:t>46</a:t>
            </a:fld>
            <a:endParaRPr lang="pt-BR" smtClean="0"/>
          </a:p>
        </p:txBody>
      </p:sp>
      <p:sp>
        <p:nvSpPr>
          <p:cNvPr id="10251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Freeform 5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Subredes</a:t>
            </a:r>
          </a:p>
        </p:txBody>
      </p:sp>
      <p:sp>
        <p:nvSpPr>
          <p:cNvPr id="1025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314450"/>
            <a:ext cx="36957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/>
              <a:t>Quantas subredes?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9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8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9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3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Line 14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1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223.1.1.1</a:t>
            </a:r>
            <a:endParaRPr lang="en-US"/>
          </a:p>
        </p:txBody>
      </p:sp>
      <p:sp>
        <p:nvSpPr>
          <p:cNvPr id="10262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3" name="Text Box 17"/>
          <p:cNvSpPr txBox="1">
            <a:spLocks noChangeArrowheads="1"/>
          </p:cNvSpPr>
          <p:nvPr/>
        </p:nvSpPr>
        <p:spPr bwMode="auto">
          <a:xfrm>
            <a:off x="5384800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223.1.1.3</a:t>
            </a:r>
            <a:endParaRPr lang="en-US"/>
          </a:p>
        </p:txBody>
      </p:sp>
      <p:sp>
        <p:nvSpPr>
          <p:cNvPr id="10264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223.1.1.4</a:t>
            </a:r>
            <a:endParaRPr lang="en-US"/>
          </a:p>
        </p:txBody>
      </p:sp>
      <p:sp>
        <p:nvSpPr>
          <p:cNvPr id="10265" name="Freeform 19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266" name="Group 20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10325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6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7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8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29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3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35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6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7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33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32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3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4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67" name="Line 34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8" name="Line 35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9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5" name="Object 38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9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223.1.2.2</a:t>
            </a:r>
            <a:endParaRPr lang="en-US"/>
          </a:p>
        </p:txBody>
      </p:sp>
      <p:sp>
        <p:nvSpPr>
          <p:cNvPr id="10272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223.1.2.1</a:t>
            </a:r>
            <a:endParaRPr lang="en-US"/>
          </a:p>
        </p:txBody>
      </p:sp>
      <p:sp>
        <p:nvSpPr>
          <p:cNvPr id="10273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4" name="Text Box 43"/>
          <p:cNvSpPr txBox="1">
            <a:spLocks noChangeArrowheads="1"/>
          </p:cNvSpPr>
          <p:nvPr/>
        </p:nvSpPr>
        <p:spPr bwMode="auto">
          <a:xfrm>
            <a:off x="3889375" y="46942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223.1.2.6</a:t>
            </a:r>
            <a:endParaRPr lang="en-US"/>
          </a:p>
        </p:txBody>
      </p:sp>
      <p:grpSp>
        <p:nvGrpSpPr>
          <p:cNvPr id="10275" name="Group 44"/>
          <p:cNvGrpSpPr>
            <a:grpSpLocks/>
          </p:cNvGrpSpPr>
          <p:nvPr/>
        </p:nvGrpSpPr>
        <p:grpSpPr bwMode="auto">
          <a:xfrm>
            <a:off x="5946775" y="4294188"/>
            <a:ext cx="2927350" cy="1779587"/>
            <a:chOff x="1748" y="2615"/>
            <a:chExt cx="1844" cy="1121"/>
          </a:xfrm>
        </p:grpSpPr>
        <p:sp>
          <p:nvSpPr>
            <p:cNvPr id="10302" name="Freeform 45"/>
            <p:cNvSpPr>
              <a:spLocks/>
            </p:cNvSpPr>
            <p:nvPr/>
          </p:nvSpPr>
          <p:spPr bwMode="auto">
            <a:xfrm>
              <a:off x="2192" y="2797"/>
              <a:ext cx="970" cy="939"/>
            </a:xfrm>
            <a:custGeom>
              <a:avLst/>
              <a:gdLst>
                <a:gd name="T0" fmla="*/ 451 w 970"/>
                <a:gd name="T1" fmla="*/ 41 h 939"/>
                <a:gd name="T2" fmla="*/ 388 w 970"/>
                <a:gd name="T3" fmla="*/ 431 h 939"/>
                <a:gd name="T4" fmla="*/ 64 w 970"/>
                <a:gd name="T5" fmla="*/ 479 h 939"/>
                <a:gd name="T6" fmla="*/ 7 w 970"/>
                <a:gd name="T7" fmla="*/ 791 h 939"/>
                <a:gd name="T8" fmla="*/ 100 w 970"/>
                <a:gd name="T9" fmla="*/ 920 h 939"/>
                <a:gd name="T10" fmla="*/ 421 w 970"/>
                <a:gd name="T11" fmla="*/ 905 h 939"/>
                <a:gd name="T12" fmla="*/ 652 w 970"/>
                <a:gd name="T13" fmla="*/ 905 h 939"/>
                <a:gd name="T14" fmla="*/ 904 w 970"/>
                <a:gd name="T15" fmla="*/ 857 h 939"/>
                <a:gd name="T16" fmla="*/ 916 w 970"/>
                <a:gd name="T17" fmla="*/ 473 h 939"/>
                <a:gd name="T18" fmla="*/ 580 w 970"/>
                <a:gd name="T19" fmla="*/ 443 h 939"/>
                <a:gd name="T20" fmla="*/ 526 w 970"/>
                <a:gd name="T21" fmla="*/ 65 h 939"/>
                <a:gd name="T22" fmla="*/ 529 w 970"/>
                <a:gd name="T23" fmla="*/ 53 h 939"/>
                <a:gd name="T24" fmla="*/ 451 w 970"/>
                <a:gd name="T25" fmla="*/ 41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03" name="Group 46"/>
            <p:cNvGrpSpPr>
              <a:grpSpLocks/>
            </p:cNvGrpSpPr>
            <p:nvPr/>
          </p:nvGrpSpPr>
          <p:grpSpPr bwMode="auto">
            <a:xfrm>
              <a:off x="2467" y="2615"/>
              <a:ext cx="448" cy="240"/>
              <a:chOff x="3600" y="219"/>
              <a:chExt cx="360" cy="175"/>
            </a:xfrm>
          </p:grpSpPr>
          <p:sp>
            <p:nvSpPr>
              <p:cNvPr id="10312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3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4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5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316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317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2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3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4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31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1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304" name="Line 60"/>
            <p:cNvSpPr>
              <a:spLocks noChangeShapeType="1"/>
            </p:cNvSpPr>
            <p:nvPr/>
          </p:nvSpPr>
          <p:spPr bwMode="auto">
            <a:xfrm flipH="1">
              <a:off x="2668" y="2862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5" name="Line 61"/>
            <p:cNvSpPr>
              <a:spLocks noChangeShapeType="1"/>
            </p:cNvSpPr>
            <p:nvPr/>
          </p:nvSpPr>
          <p:spPr bwMode="auto">
            <a:xfrm flipH="1" flipV="1">
              <a:off x="2341" y="3306"/>
              <a:ext cx="64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6" name="Line 62"/>
            <p:cNvSpPr>
              <a:spLocks noChangeShapeType="1"/>
            </p:cNvSpPr>
            <p:nvPr/>
          </p:nvSpPr>
          <p:spPr bwMode="auto">
            <a:xfrm flipH="1" flipV="1">
              <a:off x="2348" y="3316"/>
              <a:ext cx="2" cy="1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7" name="Line 63"/>
            <p:cNvSpPr>
              <a:spLocks noChangeShapeType="1"/>
            </p:cNvSpPr>
            <p:nvPr/>
          </p:nvSpPr>
          <p:spPr bwMode="auto">
            <a:xfrm flipH="1" flipV="1">
              <a:off x="2975" y="3307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47" name="Object 64"/>
            <p:cNvGraphicFramePr>
              <a:graphicFrameLocks noChangeAspect="1"/>
            </p:cNvGraphicFramePr>
            <p:nvPr/>
          </p:nvGraphicFramePr>
          <p:xfrm>
            <a:off x="2690" y="337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3371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65"/>
            <p:cNvGraphicFramePr>
              <a:graphicFrameLocks noChangeAspect="1"/>
            </p:cNvGraphicFramePr>
            <p:nvPr/>
          </p:nvGraphicFramePr>
          <p:xfrm>
            <a:off x="2282" y="338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1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3380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8" name="Text Box 66"/>
            <p:cNvSpPr txBox="1">
              <a:spLocks noChangeArrowheads="1"/>
            </p:cNvSpPr>
            <p:nvPr/>
          </p:nvSpPr>
          <p:spPr bwMode="auto">
            <a:xfrm>
              <a:off x="2942" y="3236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223.1.3.2</a:t>
              </a:r>
              <a:endParaRPr lang="en-US"/>
            </a:p>
          </p:txBody>
        </p:sp>
        <p:sp>
          <p:nvSpPr>
            <p:cNvPr id="10309" name="Text Box 67"/>
            <p:cNvSpPr txBox="1">
              <a:spLocks noChangeArrowheads="1"/>
            </p:cNvSpPr>
            <p:nvPr/>
          </p:nvSpPr>
          <p:spPr bwMode="auto">
            <a:xfrm>
              <a:off x="1748" y="3233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223.1.3.1</a:t>
              </a:r>
              <a:endParaRPr lang="en-US"/>
            </a:p>
          </p:txBody>
        </p:sp>
        <p:sp>
          <p:nvSpPr>
            <p:cNvPr id="10310" name="Rectangle 68"/>
            <p:cNvSpPr>
              <a:spLocks noChangeArrowheads="1"/>
            </p:cNvSpPr>
            <p:nvPr/>
          </p:nvSpPr>
          <p:spPr bwMode="auto">
            <a:xfrm>
              <a:off x="2631" y="2925"/>
              <a:ext cx="81" cy="11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1" name="Text Box 69"/>
            <p:cNvSpPr txBox="1">
              <a:spLocks noChangeArrowheads="1"/>
            </p:cNvSpPr>
            <p:nvPr/>
          </p:nvSpPr>
          <p:spPr bwMode="auto">
            <a:xfrm>
              <a:off x="2360" y="2879"/>
              <a:ext cx="7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223.1.3.27</a:t>
              </a:r>
              <a:endParaRPr lang="en-US"/>
            </a:p>
          </p:txBody>
        </p:sp>
      </p:grpSp>
      <p:grpSp>
        <p:nvGrpSpPr>
          <p:cNvPr id="10276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1028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29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294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299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0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1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95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296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7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8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77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8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9" name="Text Box 86"/>
          <p:cNvSpPr txBox="1">
            <a:spLocks noChangeArrowheads="1"/>
          </p:cNvSpPr>
          <p:nvPr/>
        </p:nvSpPr>
        <p:spPr bwMode="auto">
          <a:xfrm>
            <a:off x="5732463" y="1304925"/>
            <a:ext cx="817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pitchFamily="34" charset="0"/>
              </a:rPr>
              <a:t>223.1.1.2</a:t>
            </a:r>
            <a:endParaRPr lang="en-US"/>
          </a:p>
        </p:txBody>
      </p:sp>
      <p:sp>
        <p:nvSpPr>
          <p:cNvPr id="10280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1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2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3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223.1.7.1</a:t>
            </a:r>
            <a:endParaRPr lang="en-US"/>
          </a:p>
        </p:txBody>
      </p:sp>
      <p:sp>
        <p:nvSpPr>
          <p:cNvPr id="10284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223.1.7.2</a:t>
            </a:r>
            <a:endParaRPr lang="en-US"/>
          </a:p>
        </p:txBody>
      </p:sp>
      <p:sp>
        <p:nvSpPr>
          <p:cNvPr id="10285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223.1.8.2</a:t>
            </a:r>
            <a:endParaRPr lang="en-US"/>
          </a:p>
        </p:txBody>
      </p:sp>
      <p:sp>
        <p:nvSpPr>
          <p:cNvPr id="10286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223.1.8.1</a:t>
            </a:r>
            <a:endParaRPr lang="en-US"/>
          </a:p>
        </p:txBody>
      </p:sp>
      <p:sp>
        <p:nvSpPr>
          <p:cNvPr id="10287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223.1.9.1</a:t>
            </a:r>
            <a:endParaRPr lang="en-US"/>
          </a:p>
        </p:txBody>
      </p:sp>
      <p:sp>
        <p:nvSpPr>
          <p:cNvPr id="10288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223.1.9.2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32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2B5F88F-FF0B-4349-B26B-7F8D3B62946E}" type="slidenum">
              <a:rPr lang="pt-BR" smtClean="0"/>
              <a:pPr/>
              <a:t>47</a:t>
            </a:fld>
            <a:endParaRPr lang="pt-BR" smtClean="0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6175375" y="4527550"/>
            <a:ext cx="109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parte de</a:t>
            </a:r>
          </a:p>
          <a:p>
            <a:pPr algn="ctr"/>
            <a:r>
              <a:rPr lang="pt-BR"/>
              <a:t>estação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Endereçamento IP</a:t>
            </a:r>
            <a:r>
              <a:rPr lang="pt-BR" smtClean="0"/>
              <a:t>: CIDR</a:t>
            </a: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5150" y="1328738"/>
            <a:ext cx="8107363" cy="3171825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CIDR: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C</a:t>
            </a:r>
            <a:r>
              <a:rPr lang="pt-BR" dirty="0" err="1" smtClean="0"/>
              <a:t>lassless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</a:t>
            </a:r>
            <a:r>
              <a:rPr lang="pt-BR" dirty="0" err="1" smtClean="0"/>
              <a:t>nter</a:t>
            </a:r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dirty="0" err="1" smtClean="0"/>
              <a:t>omain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R</a:t>
            </a:r>
            <a:r>
              <a:rPr lang="pt-BR" dirty="0" err="1" smtClean="0"/>
              <a:t>outing</a:t>
            </a:r>
            <a:r>
              <a:rPr lang="pt-BR" dirty="0" smtClean="0"/>
              <a:t> (Roteamento </a:t>
            </a:r>
            <a:r>
              <a:rPr lang="pt-BR" dirty="0" err="1" smtClean="0"/>
              <a:t>Interdomínio</a:t>
            </a:r>
            <a:r>
              <a:rPr lang="pt-BR" dirty="0" smtClean="0"/>
              <a:t> sem classes)</a:t>
            </a:r>
          </a:p>
          <a:p>
            <a:pPr lvl="1"/>
            <a:r>
              <a:rPr lang="pt-BR" dirty="0" smtClean="0"/>
              <a:t>parte de rede do endereço de comprimento arbitrário</a:t>
            </a:r>
          </a:p>
          <a:p>
            <a:pPr lvl="1"/>
            <a:r>
              <a:rPr lang="pt-BR" dirty="0" smtClean="0"/>
              <a:t>formato de endereço: </a:t>
            </a:r>
            <a:r>
              <a:rPr lang="pt-BR" dirty="0" err="1" smtClean="0">
                <a:solidFill>
                  <a:srgbClr val="FF0000"/>
                </a:solidFill>
              </a:rPr>
              <a:t>a.b.c.d</a:t>
            </a:r>
            <a:r>
              <a:rPr lang="pt-BR" dirty="0" smtClean="0">
                <a:solidFill>
                  <a:srgbClr val="FF0000"/>
                </a:solidFill>
              </a:rPr>
              <a:t>/x</a:t>
            </a:r>
            <a:r>
              <a:rPr lang="pt-BR" dirty="0" smtClean="0"/>
              <a:t>, onde x é o no. de bits na parte de </a:t>
            </a:r>
            <a:r>
              <a:rPr lang="pt-BR" dirty="0" err="1" smtClean="0"/>
              <a:t>subrede</a:t>
            </a:r>
            <a:r>
              <a:rPr lang="pt-BR" dirty="0" smtClean="0"/>
              <a:t> do endereço</a:t>
            </a: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423988" y="5103813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chemeClr val="accent2"/>
                </a:solidFill>
                <a:latin typeface="Arial" pitchFamily="34" charset="0"/>
              </a:rPr>
              <a:t>11001000  00010111</a:t>
            </a:r>
            <a:r>
              <a:rPr lang="pt-BR" sz="2400">
                <a:latin typeface="Arial" pitchFamily="34" charset="0"/>
              </a:rPr>
              <a:t>  </a:t>
            </a:r>
            <a:r>
              <a:rPr lang="pt-BR" sz="2400">
                <a:solidFill>
                  <a:schemeClr val="accent2"/>
                </a:solidFill>
                <a:latin typeface="Arial" pitchFamily="34" charset="0"/>
              </a:rPr>
              <a:t>0001000</a:t>
            </a:r>
            <a:r>
              <a:rPr lang="pt-BR" sz="2400">
                <a:latin typeface="Arial" pitchFamily="34" charset="0"/>
              </a:rPr>
              <a:t>0  00000000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2960659" y="4564063"/>
            <a:ext cx="11224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parte de</a:t>
            </a:r>
          </a:p>
          <a:p>
            <a:pPr algn="ctr"/>
            <a:r>
              <a:rPr lang="pt-BR" dirty="0" err="1" smtClean="0">
                <a:solidFill>
                  <a:schemeClr val="accent2"/>
                </a:solidFill>
              </a:rPr>
              <a:t>subrede</a:t>
            </a:r>
            <a:endParaRPr lang="pt-BR" dirty="0"/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>
            <a:off x="4092575" y="4879975"/>
            <a:ext cx="16208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 flipH="1">
            <a:off x="1533525" y="4875213"/>
            <a:ext cx="14668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 flipH="1" flipV="1">
            <a:off x="5735638" y="4883150"/>
            <a:ext cx="52070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60" name="Line 10"/>
          <p:cNvSpPr>
            <a:spLocks noChangeShapeType="1"/>
          </p:cNvSpPr>
          <p:nvPr/>
        </p:nvSpPr>
        <p:spPr bwMode="auto">
          <a:xfrm flipV="1">
            <a:off x="7112000" y="4879975"/>
            <a:ext cx="366713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61" name="Text Box 11"/>
          <p:cNvSpPr txBox="1">
            <a:spLocks noChangeArrowheads="1"/>
          </p:cNvSpPr>
          <p:nvPr/>
        </p:nvSpPr>
        <p:spPr bwMode="auto">
          <a:xfrm>
            <a:off x="3360738" y="5695950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200.23.16.0/23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427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F46B22FC-3784-492A-A99F-4647BC05BB27}" type="slidenum">
              <a:rPr lang="pt-BR" smtClean="0"/>
              <a:pPr/>
              <a:t>48</a:t>
            </a:fld>
            <a:endParaRPr lang="pt-BR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Endereços IP: como conseguir um?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11175" y="1687513"/>
            <a:ext cx="8034338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800" u="sng">
                <a:solidFill>
                  <a:srgbClr val="FF0000"/>
                </a:solidFill>
              </a:rPr>
              <a:t>P:</a:t>
            </a:r>
            <a:r>
              <a:rPr lang="pt-BR" sz="2800"/>
              <a:t> Como o </a:t>
            </a:r>
            <a:r>
              <a:rPr lang="pt-BR" sz="2800" i="1"/>
              <a:t>host</a:t>
            </a:r>
            <a:r>
              <a:rPr lang="pt-BR" sz="2800"/>
              <a:t> obtém um endereço IP?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pt-BR" sz="2800"/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q"/>
            </a:pPr>
            <a:r>
              <a:rPr lang="pt-BR" sz="2800"/>
              <a:t>codificado pelo administrador num arquivo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¦"/>
            </a:pPr>
            <a:r>
              <a:rPr lang="en-US" sz="2400"/>
              <a:t>Windows: Painel de controle-&gt;Rede-&gt;Configuração&gt;tcp/ip-&gt;propriedades</a:t>
            </a:r>
            <a:endParaRPr lang="pt-BR" sz="240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¦"/>
            </a:pPr>
            <a:r>
              <a:rPr lang="pt-BR" sz="2400"/>
              <a:t>UNIX: /etc/rc.config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endParaRPr lang="pt-BR" sz="2400"/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q"/>
            </a:pPr>
            <a:r>
              <a:rPr lang="pt-BR" sz="2800">
                <a:solidFill>
                  <a:srgbClr val="FF0000"/>
                </a:solidFill>
              </a:rPr>
              <a:t>DHCP:</a:t>
            </a:r>
            <a:r>
              <a:rPr lang="pt-BR" sz="2800"/>
              <a:t> </a:t>
            </a:r>
            <a:r>
              <a:rPr lang="pt-BR" sz="2800">
                <a:solidFill>
                  <a:srgbClr val="FF0000"/>
                </a:solidFill>
              </a:rPr>
              <a:t>D</a:t>
            </a:r>
            <a:r>
              <a:rPr lang="pt-BR" sz="2800"/>
              <a:t>ynamic </a:t>
            </a:r>
            <a:r>
              <a:rPr lang="pt-BR" sz="2800">
                <a:solidFill>
                  <a:srgbClr val="FF0000"/>
                </a:solidFill>
              </a:rPr>
              <a:t>H</a:t>
            </a:r>
            <a:r>
              <a:rPr lang="pt-BR" sz="2800"/>
              <a:t>ost </a:t>
            </a:r>
            <a:r>
              <a:rPr lang="pt-BR" sz="2800">
                <a:solidFill>
                  <a:srgbClr val="FF0000"/>
                </a:solidFill>
              </a:rPr>
              <a:t>C</a:t>
            </a:r>
            <a:r>
              <a:rPr lang="pt-BR" sz="2800"/>
              <a:t>onfiguration </a:t>
            </a:r>
            <a:r>
              <a:rPr lang="pt-BR" sz="2800">
                <a:solidFill>
                  <a:srgbClr val="FF0000"/>
                </a:solidFill>
              </a:rPr>
              <a:t>P</a:t>
            </a:r>
            <a:r>
              <a:rPr lang="pt-BR" sz="2800"/>
              <a:t>rotocol: </a:t>
            </a:r>
            <a:r>
              <a:rPr lang="pt-BR" sz="2400"/>
              <a:t>obtém endereço dinamicamente de um servidor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¦"/>
            </a:pPr>
            <a:r>
              <a:rPr lang="pt-BR" sz="2400"/>
              <a:t>“plug-and-play”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400"/>
              <a:t>  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AD43F8CD-B991-4D0B-9254-3EB78A224F6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 smtClean="0"/>
              <a:t>DHCP: Dynamic Host Configuration Protocol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034338" cy="335915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Objetivo:</a:t>
            </a:r>
            <a:r>
              <a:rPr lang="pt-BR" sz="2400" dirty="0" smtClean="0"/>
              <a:t> permitir ao </a:t>
            </a:r>
            <a:r>
              <a:rPr lang="pt-BR" sz="2400" i="1" dirty="0" smtClean="0"/>
              <a:t>host</a:t>
            </a:r>
            <a:r>
              <a:rPr lang="pt-BR" sz="2400" dirty="0"/>
              <a:t> </a:t>
            </a:r>
            <a:r>
              <a:rPr lang="pt-BR" sz="2400" dirty="0" smtClean="0"/>
              <a:t>obter </a:t>
            </a:r>
            <a:r>
              <a:rPr lang="pt-BR" sz="2400" i="1" dirty="0" smtClean="0"/>
              <a:t>dinamicamente</a:t>
            </a:r>
            <a:r>
              <a:rPr lang="pt-BR" sz="2400" dirty="0" smtClean="0"/>
              <a:t> o seu endereço IP do servidor da rede quando entra na rede</a:t>
            </a:r>
          </a:p>
          <a:p>
            <a:pPr lvl="1"/>
            <a:r>
              <a:rPr lang="pt-BR" sz="2000" dirty="0" smtClean="0"/>
              <a:t>pode renovar o empréstimo pelo uso do endereço</a:t>
            </a:r>
          </a:p>
          <a:p>
            <a:pPr lvl="1"/>
            <a:r>
              <a:rPr lang="pt-BR" sz="2000" dirty="0" smtClean="0"/>
              <a:t>permite a reutilização de endereços (retém o endereço apenas enquanto estiver conectado)</a:t>
            </a:r>
          </a:p>
          <a:p>
            <a:pPr lvl="1"/>
            <a:r>
              <a:rPr lang="pt-BR" sz="2000" dirty="0" smtClean="0"/>
              <a:t>suporte a usuários móveis que queiram entrar na rede (mais brevemente)</a:t>
            </a:r>
          </a:p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Visão geral do DHCP: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sz="2000" dirty="0" smtClean="0"/>
              <a:t>host envia em broadcast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discover</a:t>
            </a:r>
            <a:r>
              <a:rPr lang="pt-BR" sz="2000" dirty="0" smtClean="0">
                <a:solidFill>
                  <a:srgbClr val="FF0000"/>
                </a:solidFill>
              </a:rPr>
              <a:t>” </a:t>
            </a:r>
            <a:r>
              <a:rPr lang="pt-BR" sz="2000" dirty="0" smtClean="0"/>
              <a:t>[opcional]</a:t>
            </a:r>
          </a:p>
          <a:p>
            <a:pPr lvl="1"/>
            <a:r>
              <a:rPr lang="pt-BR" sz="2000" dirty="0" smtClean="0"/>
              <a:t>servidor DHCP responde com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offer</a:t>
            </a:r>
            <a:r>
              <a:rPr lang="pt-BR" sz="2000" dirty="0" smtClean="0">
                <a:solidFill>
                  <a:srgbClr val="FF0000"/>
                </a:solidFill>
              </a:rPr>
              <a:t>” </a:t>
            </a:r>
            <a:r>
              <a:rPr lang="pt-BR" sz="2000" dirty="0" smtClean="0"/>
              <a:t>[opcional]</a:t>
            </a:r>
          </a:p>
          <a:p>
            <a:pPr lvl="1"/>
            <a:r>
              <a:rPr lang="pt-BR" sz="2000" dirty="0" smtClean="0"/>
              <a:t>host solicita endereço IP: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request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endParaRPr lang="pt-BR" sz="2000" dirty="0" smtClean="0"/>
          </a:p>
          <a:p>
            <a:pPr lvl="1"/>
            <a:r>
              <a:rPr lang="pt-BR" sz="2000" dirty="0" smtClean="0"/>
              <a:t>servidor DHCP envia endereço: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ack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AE748B41-642A-45FA-96A7-1F0D5FA878DC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3860800" y="4413250"/>
            <a:ext cx="3035300" cy="1481138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3" name="Freeform 4"/>
          <p:cNvSpPr>
            <a:spLocks/>
          </p:cNvSpPr>
          <p:nvPr/>
        </p:nvSpPr>
        <p:spPr bwMode="auto">
          <a:xfrm>
            <a:off x="2268538" y="3676650"/>
            <a:ext cx="2673350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259013" y="1350963"/>
            <a:ext cx="27447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392363" y="1403350"/>
            <a:ext cx="2233612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4541838" y="4716463"/>
            <a:ext cx="577850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>
            <a:off x="4014788" y="4891088"/>
            <a:ext cx="534987" cy="233362"/>
            <a:chOff x="3600" y="219"/>
            <a:chExt cx="360" cy="175"/>
          </a:xfrm>
        </p:grpSpPr>
        <p:sp>
          <p:nvSpPr>
            <p:cNvPr id="22683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84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85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86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87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88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9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89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90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1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2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38" name="Group 22"/>
          <p:cNvGrpSpPr>
            <a:grpSpLocks/>
          </p:cNvGrpSpPr>
          <p:nvPr/>
        </p:nvGrpSpPr>
        <p:grpSpPr bwMode="auto">
          <a:xfrm>
            <a:off x="4391025" y="5529263"/>
            <a:ext cx="534988" cy="233362"/>
            <a:chOff x="3600" y="219"/>
            <a:chExt cx="360" cy="175"/>
          </a:xfrm>
        </p:grpSpPr>
        <p:sp>
          <p:nvSpPr>
            <p:cNvPr id="22670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71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72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73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74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75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80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81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82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76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77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78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79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39" name="Group 36"/>
          <p:cNvGrpSpPr>
            <a:grpSpLocks/>
          </p:cNvGrpSpPr>
          <p:nvPr/>
        </p:nvGrpSpPr>
        <p:grpSpPr bwMode="auto">
          <a:xfrm>
            <a:off x="5110163" y="4586288"/>
            <a:ext cx="534987" cy="233362"/>
            <a:chOff x="3600" y="219"/>
            <a:chExt cx="360" cy="175"/>
          </a:xfrm>
        </p:grpSpPr>
        <p:sp>
          <p:nvSpPr>
            <p:cNvPr id="22657" name="Oval 3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58" name="Line 3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59" name="Line 3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60" name="Rectangle 4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61" name="Oval 4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62" name="Group 4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67" name="Line 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8" name="Line 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9" name="Line 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63" name="Group 4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64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5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6" name="Line 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40" name="Group 50"/>
          <p:cNvGrpSpPr>
            <a:grpSpLocks/>
          </p:cNvGrpSpPr>
          <p:nvPr/>
        </p:nvGrpSpPr>
        <p:grpSpPr bwMode="auto">
          <a:xfrm>
            <a:off x="5027613" y="5251450"/>
            <a:ext cx="531812" cy="233363"/>
            <a:chOff x="3600" y="219"/>
            <a:chExt cx="360" cy="175"/>
          </a:xfrm>
        </p:grpSpPr>
        <p:sp>
          <p:nvSpPr>
            <p:cNvPr id="22644" name="Oval 5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5" name="Line 5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6" name="Line 5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7" name="Rectangle 5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48" name="Oval 5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49" name="Group 5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54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5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6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50" name="Group 6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51" name="Line 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2" name="Line 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3" name="Line 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41" name="Group 64"/>
          <p:cNvGrpSpPr>
            <a:grpSpLocks/>
          </p:cNvGrpSpPr>
          <p:nvPr/>
        </p:nvGrpSpPr>
        <p:grpSpPr bwMode="auto">
          <a:xfrm>
            <a:off x="5703888" y="5548313"/>
            <a:ext cx="534987" cy="233362"/>
            <a:chOff x="3600" y="219"/>
            <a:chExt cx="360" cy="175"/>
          </a:xfrm>
        </p:grpSpPr>
        <p:sp>
          <p:nvSpPr>
            <p:cNvPr id="22631" name="Oval 6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2" name="Line 6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3" name="Line 6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4" name="Rectangle 6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35" name="Oval 6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36" name="Group 7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1" name="Line 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42" name="Line 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43" name="Line 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37" name="Group 7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8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9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40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42" name="Group 78"/>
          <p:cNvGrpSpPr>
            <a:grpSpLocks/>
          </p:cNvGrpSpPr>
          <p:nvPr/>
        </p:nvGrpSpPr>
        <p:grpSpPr bwMode="auto">
          <a:xfrm>
            <a:off x="6176963" y="4892675"/>
            <a:ext cx="534987" cy="233363"/>
            <a:chOff x="3600" y="219"/>
            <a:chExt cx="360" cy="175"/>
          </a:xfrm>
        </p:grpSpPr>
        <p:sp>
          <p:nvSpPr>
            <p:cNvPr id="22618" name="Oval 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9" name="Line 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20" name="Line 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22" name="Oval 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23" name="Group 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28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9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0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24" name="Group 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25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6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7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543" name="Freeform 92"/>
          <p:cNvSpPr>
            <a:spLocks/>
          </p:cNvSpPr>
          <p:nvPr/>
        </p:nvSpPr>
        <p:spPr bwMode="auto">
          <a:xfrm>
            <a:off x="5651500" y="4710113"/>
            <a:ext cx="53816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4" name="Freeform 93"/>
          <p:cNvSpPr>
            <a:spLocks/>
          </p:cNvSpPr>
          <p:nvPr/>
        </p:nvSpPr>
        <p:spPr bwMode="auto">
          <a:xfrm>
            <a:off x="4516438" y="5102225"/>
            <a:ext cx="51276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5" name="Freeform 94"/>
          <p:cNvSpPr>
            <a:spLocks/>
          </p:cNvSpPr>
          <p:nvPr/>
        </p:nvSpPr>
        <p:spPr bwMode="auto">
          <a:xfrm>
            <a:off x="5526088" y="5078413"/>
            <a:ext cx="669925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6" name="Freeform 95"/>
          <p:cNvSpPr>
            <a:spLocks/>
          </p:cNvSpPr>
          <p:nvPr/>
        </p:nvSpPr>
        <p:spPr bwMode="auto">
          <a:xfrm>
            <a:off x="6237288" y="5132388"/>
            <a:ext cx="2190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7" name="Freeform 96"/>
          <p:cNvSpPr>
            <a:spLocks/>
          </p:cNvSpPr>
          <p:nvPr/>
        </p:nvSpPr>
        <p:spPr bwMode="auto">
          <a:xfrm>
            <a:off x="4919663" y="5665788"/>
            <a:ext cx="785812" cy="74612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8" name="Freeform 97"/>
          <p:cNvSpPr>
            <a:spLocks/>
          </p:cNvSpPr>
          <p:nvPr/>
        </p:nvSpPr>
        <p:spPr bwMode="auto">
          <a:xfrm>
            <a:off x="4348163" y="5126038"/>
            <a:ext cx="2063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9" name="Rectangle 98"/>
          <p:cNvSpPr>
            <a:spLocks noChangeArrowheads="1"/>
          </p:cNvSpPr>
          <p:nvPr/>
        </p:nvSpPr>
        <p:spPr bwMode="auto">
          <a:xfrm>
            <a:off x="2333625" y="4740275"/>
            <a:ext cx="1231900" cy="238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0" name="Rectangle 99"/>
          <p:cNvSpPr>
            <a:spLocks noChangeArrowheads="1"/>
          </p:cNvSpPr>
          <p:nvPr/>
        </p:nvSpPr>
        <p:spPr bwMode="auto">
          <a:xfrm>
            <a:off x="2308225" y="4764088"/>
            <a:ext cx="12239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1" name="Line 100"/>
          <p:cNvSpPr>
            <a:spLocks noChangeShapeType="1"/>
          </p:cNvSpPr>
          <p:nvPr/>
        </p:nvSpPr>
        <p:spPr bwMode="auto">
          <a:xfrm>
            <a:off x="3400425" y="4895850"/>
            <a:ext cx="450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2" name="Text Box 101"/>
          <p:cNvSpPr txBox="1">
            <a:spLocks noChangeArrowheads="1"/>
          </p:cNvSpPr>
          <p:nvPr/>
        </p:nvSpPr>
        <p:spPr bwMode="auto">
          <a:xfrm>
            <a:off x="4468813" y="461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>
                <a:latin typeface="Arial" pitchFamily="34" charset="0"/>
              </a:rPr>
              <a:t>1</a:t>
            </a:r>
          </a:p>
        </p:txBody>
      </p:sp>
      <p:sp>
        <p:nvSpPr>
          <p:cNvPr id="22553" name="Text Box 102"/>
          <p:cNvSpPr txBox="1">
            <a:spLocks noChangeArrowheads="1"/>
          </p:cNvSpPr>
          <p:nvPr/>
        </p:nvSpPr>
        <p:spPr bwMode="auto">
          <a:xfrm>
            <a:off x="4376738" y="50498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2</a:t>
            </a:r>
          </a:p>
        </p:txBody>
      </p:sp>
      <p:sp>
        <p:nvSpPr>
          <p:cNvPr id="22554" name="Text Box 103"/>
          <p:cNvSpPr txBox="1">
            <a:spLocks noChangeArrowheads="1"/>
          </p:cNvSpPr>
          <p:nvPr/>
        </p:nvSpPr>
        <p:spPr bwMode="auto">
          <a:xfrm>
            <a:off x="4110038" y="51228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3</a:t>
            </a:r>
          </a:p>
        </p:txBody>
      </p:sp>
      <p:sp>
        <p:nvSpPr>
          <p:cNvPr id="22555" name="Rectangle 104"/>
          <p:cNvSpPr>
            <a:spLocks noChangeArrowheads="1"/>
          </p:cNvSpPr>
          <p:nvPr/>
        </p:nvSpPr>
        <p:spPr bwMode="auto">
          <a:xfrm>
            <a:off x="2978150" y="4767263"/>
            <a:ext cx="455613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6" name="Text Box 105"/>
          <p:cNvSpPr txBox="1">
            <a:spLocks noChangeArrowheads="1"/>
          </p:cNvSpPr>
          <p:nvPr/>
        </p:nvSpPr>
        <p:spPr bwMode="auto">
          <a:xfrm>
            <a:off x="2927350" y="4740275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200">
                <a:latin typeface="Arial" pitchFamily="34" charset="0"/>
              </a:rPr>
              <a:t>0111</a:t>
            </a:r>
          </a:p>
        </p:txBody>
      </p:sp>
      <p:sp>
        <p:nvSpPr>
          <p:cNvPr id="22557" name="Text Box 106"/>
          <p:cNvSpPr txBox="1">
            <a:spLocks noChangeArrowheads="1"/>
          </p:cNvSpPr>
          <p:nvPr/>
        </p:nvSpPr>
        <p:spPr bwMode="auto">
          <a:xfrm>
            <a:off x="1098550" y="4068763"/>
            <a:ext cx="1912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valor no cabeçalho</a:t>
            </a:r>
          </a:p>
          <a:p>
            <a:pPr eaLnBrk="1" hangingPunct="1"/>
            <a:r>
              <a:rPr lang="pt-BR" sz="1600">
                <a:latin typeface="Arial" pitchFamily="34" charset="0"/>
              </a:rPr>
              <a:t>do pacote que está</a:t>
            </a:r>
          </a:p>
          <a:p>
            <a:pPr eaLnBrk="1" hangingPunct="1"/>
            <a:r>
              <a:rPr lang="pt-BR" sz="1600">
                <a:latin typeface="Arial" pitchFamily="34" charset="0"/>
              </a:rPr>
              <a:t>chegando</a:t>
            </a:r>
          </a:p>
        </p:txBody>
      </p:sp>
      <p:sp>
        <p:nvSpPr>
          <p:cNvPr id="22558" name="Line 107"/>
          <p:cNvSpPr>
            <a:spLocks noChangeShapeType="1"/>
          </p:cNvSpPr>
          <p:nvPr/>
        </p:nvSpPr>
        <p:spPr bwMode="auto">
          <a:xfrm flipH="1">
            <a:off x="2571750" y="5026025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59" name="Text Box 108"/>
          <p:cNvSpPr txBox="1">
            <a:spLocks noChangeArrowheads="1"/>
          </p:cNvSpPr>
          <p:nvPr/>
        </p:nvSpPr>
        <p:spPr bwMode="auto">
          <a:xfrm>
            <a:off x="2530475" y="1446213"/>
            <a:ext cx="198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Algoritmo de roteamento</a:t>
            </a:r>
          </a:p>
        </p:txBody>
      </p:sp>
      <p:sp>
        <p:nvSpPr>
          <p:cNvPr id="22560" name="Rectangle 109"/>
          <p:cNvSpPr>
            <a:spLocks noChangeArrowheads="1"/>
          </p:cNvSpPr>
          <p:nvPr/>
        </p:nvSpPr>
        <p:spPr bwMode="auto">
          <a:xfrm>
            <a:off x="2335213" y="2308225"/>
            <a:ext cx="2500312" cy="127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1" name="Text Box 110"/>
          <p:cNvSpPr txBox="1">
            <a:spLocks noChangeArrowheads="1"/>
          </p:cNvSpPr>
          <p:nvPr/>
        </p:nvSpPr>
        <p:spPr bwMode="auto">
          <a:xfrm>
            <a:off x="2557463" y="2260600"/>
            <a:ext cx="200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400">
                <a:latin typeface="Arial" pitchFamily="34" charset="0"/>
              </a:rPr>
              <a:t>tabela de repasse local</a:t>
            </a:r>
          </a:p>
        </p:txBody>
      </p:sp>
      <p:sp>
        <p:nvSpPr>
          <p:cNvPr id="22562" name="Text Box 111"/>
          <p:cNvSpPr txBox="1">
            <a:spLocks noChangeArrowheads="1"/>
          </p:cNvSpPr>
          <p:nvPr/>
        </p:nvSpPr>
        <p:spPr bwMode="auto">
          <a:xfrm>
            <a:off x="2238375" y="25082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valor cabeçalho</a:t>
            </a:r>
          </a:p>
        </p:txBody>
      </p:sp>
      <p:sp>
        <p:nvSpPr>
          <p:cNvPr id="22563" name="Text Box 112"/>
          <p:cNvSpPr txBox="1">
            <a:spLocks noChangeArrowheads="1"/>
          </p:cNvSpPr>
          <p:nvPr/>
        </p:nvSpPr>
        <p:spPr bwMode="auto">
          <a:xfrm>
            <a:off x="3548063" y="2509838"/>
            <a:ext cx="1109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link saída</a:t>
            </a:r>
          </a:p>
        </p:txBody>
      </p:sp>
      <p:sp>
        <p:nvSpPr>
          <p:cNvPr id="22564" name="Line 113"/>
          <p:cNvSpPr>
            <a:spLocks noChangeShapeType="1"/>
          </p:cNvSpPr>
          <p:nvPr/>
        </p:nvSpPr>
        <p:spPr bwMode="auto">
          <a:xfrm>
            <a:off x="3652838" y="2520950"/>
            <a:ext cx="95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5" name="Text Box 114"/>
          <p:cNvSpPr txBox="1">
            <a:spLocks noChangeArrowheads="1"/>
          </p:cNvSpPr>
          <p:nvPr/>
        </p:nvSpPr>
        <p:spPr bwMode="auto">
          <a:xfrm>
            <a:off x="3146425" y="2792413"/>
            <a:ext cx="519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pt-BR" sz="1200">
                <a:latin typeface="Arial" pitchFamily="34" charset="0"/>
              </a:rPr>
              <a:t>0100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0101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0111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1001</a:t>
            </a:r>
          </a:p>
        </p:txBody>
      </p:sp>
      <p:sp>
        <p:nvSpPr>
          <p:cNvPr id="22566" name="Text Box 115"/>
          <p:cNvSpPr txBox="1">
            <a:spLocks noChangeArrowheads="1"/>
          </p:cNvSpPr>
          <p:nvPr/>
        </p:nvSpPr>
        <p:spPr bwMode="auto">
          <a:xfrm>
            <a:off x="3678238" y="2792413"/>
            <a:ext cx="2682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>
                <a:latin typeface="Arial" pitchFamily="34" charset="0"/>
              </a:rPr>
              <a:t>3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2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2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1</a:t>
            </a:r>
          </a:p>
        </p:txBody>
      </p:sp>
      <p:sp>
        <p:nvSpPr>
          <p:cNvPr id="22567" name="Line 116"/>
          <p:cNvSpPr>
            <a:spLocks noChangeShapeType="1"/>
          </p:cNvSpPr>
          <p:nvPr/>
        </p:nvSpPr>
        <p:spPr bwMode="auto">
          <a:xfrm>
            <a:off x="2306638" y="2778125"/>
            <a:ext cx="250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8" name="Line 117"/>
          <p:cNvSpPr>
            <a:spLocks noChangeShapeType="1"/>
          </p:cNvSpPr>
          <p:nvPr/>
        </p:nvSpPr>
        <p:spPr bwMode="auto">
          <a:xfrm>
            <a:off x="2325688" y="2516188"/>
            <a:ext cx="2514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9" name="AutoShape 118"/>
          <p:cNvSpPr>
            <a:spLocks noChangeArrowheads="1"/>
          </p:cNvSpPr>
          <p:nvPr/>
        </p:nvSpPr>
        <p:spPr bwMode="auto">
          <a:xfrm rot="5400000">
            <a:off x="3416300" y="2006600"/>
            <a:ext cx="239713" cy="290513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70" name="Line 119"/>
          <p:cNvSpPr>
            <a:spLocks noChangeShapeType="1"/>
          </p:cNvSpPr>
          <p:nvPr/>
        </p:nvSpPr>
        <p:spPr bwMode="auto">
          <a:xfrm>
            <a:off x="2744788" y="4457700"/>
            <a:ext cx="3873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2571" name="Freeform 120"/>
          <p:cNvSpPr>
            <a:spLocks/>
          </p:cNvSpPr>
          <p:nvPr/>
        </p:nvSpPr>
        <p:spPr bwMode="auto">
          <a:xfrm>
            <a:off x="3887788" y="4948238"/>
            <a:ext cx="938212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2572" name="Freeform 121"/>
          <p:cNvSpPr>
            <a:spLocks/>
          </p:cNvSpPr>
          <p:nvPr/>
        </p:nvSpPr>
        <p:spPr bwMode="auto">
          <a:xfrm flipH="1">
            <a:off x="6376988" y="4522788"/>
            <a:ext cx="6159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3" name="Freeform 122"/>
          <p:cNvSpPr>
            <a:spLocks/>
          </p:cNvSpPr>
          <p:nvPr/>
        </p:nvSpPr>
        <p:spPr bwMode="auto">
          <a:xfrm flipH="1">
            <a:off x="5299075" y="4238625"/>
            <a:ext cx="6159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4" name="Freeform 123"/>
          <p:cNvSpPr>
            <a:spLocks/>
          </p:cNvSpPr>
          <p:nvPr/>
        </p:nvSpPr>
        <p:spPr bwMode="auto">
          <a:xfrm flipH="1" flipV="1">
            <a:off x="6011863" y="57848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5" name="Freeform 124"/>
          <p:cNvSpPr>
            <a:spLocks/>
          </p:cNvSpPr>
          <p:nvPr/>
        </p:nvSpPr>
        <p:spPr bwMode="auto">
          <a:xfrm flipH="1" flipV="1">
            <a:off x="4573588" y="5768975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6" name="Freeform 125"/>
          <p:cNvSpPr>
            <a:spLocks/>
          </p:cNvSpPr>
          <p:nvPr/>
        </p:nvSpPr>
        <p:spPr bwMode="auto">
          <a:xfrm flipH="1" flipV="1">
            <a:off x="5254625" y="5476875"/>
            <a:ext cx="579438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2577" name="Group 126"/>
          <p:cNvGrpSpPr>
            <a:grpSpLocks/>
          </p:cNvGrpSpPr>
          <p:nvPr/>
        </p:nvGrpSpPr>
        <p:grpSpPr bwMode="auto">
          <a:xfrm>
            <a:off x="5308600" y="3794125"/>
            <a:ext cx="585788" cy="452438"/>
            <a:chOff x="2886" y="1668"/>
            <a:chExt cx="347" cy="285"/>
          </a:xfrm>
        </p:grpSpPr>
        <p:sp>
          <p:nvSpPr>
            <p:cNvPr id="22611" name="Rectangle 127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2" name="Oval 128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3" name="Rectangle 129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4" name="Line 130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5" name="Line 131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6" name="Line 132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7" name="AutoShape 133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78" name="Group 134"/>
          <p:cNvGrpSpPr>
            <a:grpSpLocks/>
          </p:cNvGrpSpPr>
          <p:nvPr/>
        </p:nvGrpSpPr>
        <p:grpSpPr bwMode="auto">
          <a:xfrm>
            <a:off x="6386513" y="4067175"/>
            <a:ext cx="587375" cy="452438"/>
            <a:chOff x="2886" y="1668"/>
            <a:chExt cx="347" cy="285"/>
          </a:xfrm>
        </p:grpSpPr>
        <p:sp>
          <p:nvSpPr>
            <p:cNvPr id="22604" name="Rectangle 135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5" name="Oval 136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6" name="Rectangle 137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7" name="Line 138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8" name="Line 139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9" name="Line 140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0" name="AutoShape 141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79" name="Group 142"/>
          <p:cNvGrpSpPr>
            <a:grpSpLocks/>
          </p:cNvGrpSpPr>
          <p:nvPr/>
        </p:nvGrpSpPr>
        <p:grpSpPr bwMode="auto">
          <a:xfrm>
            <a:off x="5992813" y="6143625"/>
            <a:ext cx="587375" cy="452438"/>
            <a:chOff x="2886" y="1668"/>
            <a:chExt cx="347" cy="285"/>
          </a:xfrm>
        </p:grpSpPr>
        <p:sp>
          <p:nvSpPr>
            <p:cNvPr id="22597" name="Rectangle 143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8" name="Oval 144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9" name="Rectangle 145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0" name="Line 146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1" name="Line 147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2" name="Line 148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3" name="AutoShape 149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80" name="Group 150"/>
          <p:cNvGrpSpPr>
            <a:grpSpLocks/>
          </p:cNvGrpSpPr>
          <p:nvPr/>
        </p:nvGrpSpPr>
        <p:grpSpPr bwMode="auto">
          <a:xfrm>
            <a:off x="5251450" y="5924550"/>
            <a:ext cx="587375" cy="452438"/>
            <a:chOff x="2886" y="1668"/>
            <a:chExt cx="347" cy="285"/>
          </a:xfrm>
        </p:grpSpPr>
        <p:sp>
          <p:nvSpPr>
            <p:cNvPr id="22590" name="Rectangle 151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1" name="Oval 152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2" name="Rectangle 153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3" name="Line 154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4" name="Line 155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5" name="Line 156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6" name="AutoShape 157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81" name="Group 158"/>
          <p:cNvGrpSpPr>
            <a:grpSpLocks/>
          </p:cNvGrpSpPr>
          <p:nvPr/>
        </p:nvGrpSpPr>
        <p:grpSpPr bwMode="auto">
          <a:xfrm>
            <a:off x="4552950" y="6116638"/>
            <a:ext cx="587375" cy="452437"/>
            <a:chOff x="2886" y="1668"/>
            <a:chExt cx="347" cy="285"/>
          </a:xfrm>
        </p:grpSpPr>
        <p:sp>
          <p:nvSpPr>
            <p:cNvPr id="22583" name="Rectangle 159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4" name="Oval 160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5" name="Rectangle 161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6" name="Line 162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Line 163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8" name="Line 164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9" name="AutoShape 165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582" name="Text Box 166"/>
          <p:cNvSpPr txBox="1">
            <a:spLocks noChangeArrowheads="1"/>
          </p:cNvSpPr>
          <p:nvPr/>
        </p:nvSpPr>
        <p:spPr bwMode="auto">
          <a:xfrm>
            <a:off x="501650" y="250825"/>
            <a:ext cx="8370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 u="sng">
                <a:solidFill>
                  <a:schemeClr val="accent2"/>
                </a:solidFill>
              </a:rPr>
              <a:t>Relacionamento entre roteamento e repasse</a:t>
            </a:r>
          </a:p>
        </p:txBody>
      </p:sp>
      <p:grpSp>
        <p:nvGrpSpPr>
          <p:cNvPr id="168" name="Group 170"/>
          <p:cNvGrpSpPr>
            <a:grpSpLocks/>
          </p:cNvGrpSpPr>
          <p:nvPr/>
        </p:nvGrpSpPr>
        <p:grpSpPr bwMode="auto">
          <a:xfrm>
            <a:off x="4453329" y="1415514"/>
            <a:ext cx="4687891" cy="646113"/>
            <a:chOff x="2782" y="912"/>
            <a:chExt cx="2953" cy="407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 flipV="1">
              <a:off x="2782" y="1115"/>
              <a:ext cx="791" cy="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Text Box 172"/>
            <p:cNvSpPr txBox="1">
              <a:spLocks noChangeArrowheads="1"/>
            </p:cNvSpPr>
            <p:nvPr/>
          </p:nvSpPr>
          <p:spPr bwMode="auto">
            <a:xfrm>
              <a:off x="3292" y="912"/>
              <a:ext cx="244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rgbClr val="CC0000"/>
                  </a:solidFill>
                </a:rPr>
                <a:t>algoritmo</a:t>
              </a:r>
              <a:r>
                <a:rPr lang="en-US" dirty="0" smtClean="0">
                  <a:solidFill>
                    <a:srgbClr val="CC0000"/>
                  </a:solidFill>
                </a:rPr>
                <a:t> de </a:t>
              </a:r>
              <a:r>
                <a:rPr lang="en-US" dirty="0" err="1" smtClean="0">
                  <a:solidFill>
                    <a:srgbClr val="CC0000"/>
                  </a:solidFill>
                </a:rPr>
                <a:t>roteamento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determina</a:t>
              </a:r>
              <a:endParaRPr lang="en-US" dirty="0" smtClean="0">
                <a:solidFill>
                  <a:srgbClr val="CC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CC0000"/>
                  </a:solidFill>
                </a:rPr>
                <a:t>o </a:t>
              </a:r>
              <a:r>
                <a:rPr lang="en-US" dirty="0" err="1" smtClean="0">
                  <a:solidFill>
                    <a:srgbClr val="CC0000"/>
                  </a:solidFill>
                </a:rPr>
                <a:t>caminho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fim</a:t>
              </a:r>
              <a:r>
                <a:rPr lang="en-US" dirty="0" smtClean="0">
                  <a:solidFill>
                    <a:srgbClr val="CC0000"/>
                  </a:solidFill>
                </a:rPr>
                <a:t>-a-</a:t>
              </a:r>
              <a:r>
                <a:rPr lang="en-US" dirty="0" err="1" smtClean="0">
                  <a:solidFill>
                    <a:srgbClr val="CC0000"/>
                  </a:solidFill>
                </a:rPr>
                <a:t>fim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através</a:t>
              </a:r>
              <a:r>
                <a:rPr lang="en-US" dirty="0" smtClean="0">
                  <a:solidFill>
                    <a:srgbClr val="CC0000"/>
                  </a:solidFill>
                </a:rPr>
                <a:t> da </a:t>
              </a:r>
              <a:r>
                <a:rPr lang="en-US" dirty="0" err="1" smtClean="0">
                  <a:solidFill>
                    <a:srgbClr val="CC0000"/>
                  </a:solidFill>
                </a:rPr>
                <a:t>rede</a:t>
              </a:r>
              <a:endParaRPr lang="en-US" dirty="0" smtClean="0">
                <a:solidFill>
                  <a:srgbClr val="CC0000"/>
                </a:solidFill>
              </a:endParaRPr>
            </a:p>
          </p:txBody>
        </p:sp>
      </p:grpSp>
      <p:grpSp>
        <p:nvGrpSpPr>
          <p:cNvPr id="171" name="Group 173"/>
          <p:cNvGrpSpPr>
            <a:grpSpLocks/>
          </p:cNvGrpSpPr>
          <p:nvPr/>
        </p:nvGrpSpPr>
        <p:grpSpPr bwMode="auto">
          <a:xfrm>
            <a:off x="4516829" y="2102902"/>
            <a:ext cx="4097340" cy="646113"/>
            <a:chOff x="2782" y="912"/>
            <a:chExt cx="2581" cy="407"/>
          </a:xfrm>
        </p:grpSpPr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flipV="1">
              <a:off x="2782" y="1107"/>
              <a:ext cx="751" cy="1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Text Box 175"/>
            <p:cNvSpPr txBox="1">
              <a:spLocks noChangeArrowheads="1"/>
            </p:cNvSpPr>
            <p:nvPr/>
          </p:nvSpPr>
          <p:spPr bwMode="auto">
            <a:xfrm>
              <a:off x="3292" y="912"/>
              <a:ext cx="20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rgbClr val="CC0000"/>
                  </a:solidFill>
                </a:rPr>
                <a:t>tabela</a:t>
              </a:r>
              <a:r>
                <a:rPr lang="en-US" dirty="0" smtClean="0">
                  <a:solidFill>
                    <a:srgbClr val="CC0000"/>
                  </a:solidFill>
                </a:rPr>
                <a:t> de </a:t>
              </a:r>
              <a:r>
                <a:rPr lang="en-US" dirty="0" err="1" smtClean="0">
                  <a:solidFill>
                    <a:srgbClr val="CC0000"/>
                  </a:solidFill>
                </a:rPr>
                <a:t>repasse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determina</a:t>
              </a:r>
              <a:endParaRPr lang="en-US" dirty="0" smtClean="0">
                <a:solidFill>
                  <a:srgbClr val="CC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CC0000"/>
                  </a:solidFill>
                </a:rPr>
                <a:t>o </a:t>
              </a:r>
              <a:r>
                <a:rPr lang="en-US" dirty="0" err="1" smtClean="0">
                  <a:solidFill>
                    <a:srgbClr val="CC0000"/>
                  </a:solidFill>
                </a:rPr>
                <a:t>repasse</a:t>
              </a:r>
              <a:r>
                <a:rPr lang="en-US" dirty="0" smtClean="0">
                  <a:solidFill>
                    <a:srgbClr val="CC0000"/>
                  </a:solidFill>
                </a:rPr>
                <a:t> local </a:t>
              </a:r>
              <a:r>
                <a:rPr lang="en-US" dirty="0" err="1" smtClean="0">
                  <a:solidFill>
                    <a:srgbClr val="CC0000"/>
                  </a:solidFill>
                </a:rPr>
                <a:t>neste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roteador</a:t>
              </a:r>
              <a:endParaRPr lang="en-US" dirty="0" smtClean="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7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F2FB7A0-3B7C-4FD9-8F87-9D75F52F302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 dirty="0" err="1" smtClean="0"/>
              <a:t>cenário</a:t>
            </a:r>
            <a:r>
              <a:rPr lang="en-US" sz="3600" dirty="0" smtClean="0"/>
              <a:t> DHCP </a:t>
            </a:r>
            <a:r>
              <a:rPr lang="en-US" sz="3600" dirty="0" err="1" smtClean="0"/>
              <a:t>cliente-servidor</a:t>
            </a:r>
            <a:endParaRPr lang="en-US" sz="3600" dirty="0" smtClean="0"/>
          </a:p>
        </p:txBody>
      </p:sp>
      <p:sp>
        <p:nvSpPr>
          <p:cNvPr id="11278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312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/>
              <a:t>223.1.1.0/24</a:t>
            </a: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/>
              <a:t>223.1.2.0/24</a:t>
            </a:r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/>
              <a:t>223.1.3.0/24</a:t>
            </a:r>
          </a:p>
        </p:txBody>
      </p: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223.1.1.1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223.1.1.3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223.1.1.4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223.1.2.9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5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6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7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9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20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223.1.3.2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21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223.1.3.1</a:t>
            </a:r>
            <a:endParaRPr lang="en-US" sz="1400" dirty="0" smtClean="0">
              <a:latin typeface="Comic Sans MS" charset="0"/>
            </a:endParaRPr>
          </a:p>
        </p:txBody>
      </p:sp>
      <p:grpSp>
        <p:nvGrpSpPr>
          <p:cNvPr id="122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123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5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12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8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129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31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132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34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135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37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138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40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141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43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14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47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0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1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48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9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52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53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223.1.1.2</a:t>
            </a:r>
            <a:endParaRPr lang="en-US" sz="1400" dirty="0" smtClean="0">
              <a:latin typeface="Comic Sans MS" charset="0"/>
            </a:endParaRPr>
          </a:p>
        </p:txBody>
      </p:sp>
      <p:sp>
        <p:nvSpPr>
          <p:cNvPr id="154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55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56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223.1.3.27</a:t>
            </a:r>
            <a:endParaRPr lang="en-US" sz="1400" dirty="0" smtClean="0">
              <a:latin typeface="Comic Sans MS" charset="0"/>
            </a:endParaRPr>
          </a:p>
        </p:txBody>
      </p:sp>
      <p:sp>
        <p:nvSpPr>
          <p:cNvPr id="157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223.1.2.2</a:t>
            </a:r>
            <a:endParaRPr lang="en-US" sz="1400" dirty="0" smtClean="0">
              <a:latin typeface="Comic Sans MS" charset="0"/>
            </a:endParaRPr>
          </a:p>
        </p:txBody>
      </p:sp>
      <p:sp>
        <p:nvSpPr>
          <p:cNvPr id="158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223.1.2.1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59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114005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000" i="1" dirty="0" err="1" smtClean="0">
                <a:solidFill>
                  <a:srgbClr val="CC0000"/>
                </a:solidFill>
              </a:rPr>
              <a:t>Servidor</a:t>
            </a:r>
            <a:endParaRPr lang="en-US" sz="2000" i="1" dirty="0" smtClean="0">
              <a:solidFill>
                <a:srgbClr val="CC0000"/>
              </a:solidFill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2000" i="1" dirty="0" smtClean="0">
                <a:solidFill>
                  <a:srgbClr val="CC0000"/>
                </a:solidFill>
              </a:rPr>
              <a:t>DHCP</a:t>
            </a:r>
          </a:p>
        </p:txBody>
      </p:sp>
      <p:sp>
        <p:nvSpPr>
          <p:cNvPr id="160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2166866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i="1" dirty="0" smtClean="0">
                <a:solidFill>
                  <a:srgbClr val="CC0000"/>
                </a:solidFill>
              </a:rPr>
              <a:t>DHCP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000" i="1" dirty="0" err="1" smtClean="0">
                <a:solidFill>
                  <a:srgbClr val="CC0000"/>
                </a:solidFill>
              </a:rPr>
              <a:t>cliente</a:t>
            </a:r>
            <a:r>
              <a:rPr lang="en-US" sz="2000" i="1" dirty="0" smtClean="0">
                <a:solidFill>
                  <a:srgbClr val="CC0000"/>
                </a:solidFill>
              </a:rPr>
              <a:t> </a:t>
            </a:r>
            <a:r>
              <a:rPr lang="en-US" sz="2000" i="1" dirty="0" err="1" smtClean="0"/>
              <a:t>que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chega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necessita</a:t>
            </a:r>
            <a:r>
              <a:rPr lang="en-US" sz="2000" i="1" dirty="0" smtClean="0"/>
              <a:t> um </a:t>
            </a:r>
            <a:r>
              <a:rPr lang="en-US" sz="2000" i="1" dirty="0" err="1" smtClean="0"/>
              <a:t>endereço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nesta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rede</a:t>
            </a:r>
            <a:endParaRPr lang="en-US" sz="2000" i="1" dirty="0" smtClean="0"/>
          </a:p>
        </p:txBody>
      </p:sp>
      <p:grpSp>
        <p:nvGrpSpPr>
          <p:cNvPr id="161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162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7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2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68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9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0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0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1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72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8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3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6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7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5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0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195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97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pic>
            <p:nvPicPr>
              <p:cNvPr id="199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0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1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2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3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06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213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8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07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9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9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0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229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26ADC22-E1DA-482C-B433-D4910C64BF3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020763"/>
          </a:xfrm>
        </p:spPr>
        <p:txBody>
          <a:bodyPr/>
          <a:lstStyle/>
          <a:p>
            <a:r>
              <a:rPr lang="en-US" sz="3600" dirty="0" err="1"/>
              <a:t>cenário</a:t>
            </a:r>
            <a:r>
              <a:rPr lang="en-US" sz="3600" dirty="0"/>
              <a:t> DHCP </a:t>
            </a:r>
            <a:r>
              <a:rPr lang="en-US" sz="3600" dirty="0" err="1"/>
              <a:t>cliente-servidor</a:t>
            </a:r>
            <a:endParaRPr lang="en-US" sz="3600" dirty="0" smtClean="0"/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296" name="Group 4"/>
          <p:cNvGrpSpPr>
            <a:grpSpLocks/>
          </p:cNvGrpSpPr>
          <p:nvPr/>
        </p:nvGrpSpPr>
        <p:grpSpPr bwMode="auto">
          <a:xfrm>
            <a:off x="6938963" y="1550988"/>
            <a:ext cx="460375" cy="492125"/>
            <a:chOff x="2870" y="1518"/>
            <a:chExt cx="292" cy="320"/>
          </a:xfrm>
        </p:grpSpPr>
        <p:graphicFrame>
          <p:nvGraphicFramePr>
            <p:cNvPr id="12290" name="Object 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r:id="rId4" imgW="819000" imgH="847800" progId="">
                    <p:embed/>
                  </p:oleObj>
                </mc:Choice>
                <mc:Fallback>
                  <p:oleObj r:id="rId4" imgW="819000" imgH="8478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r:id="rId6" imgW="1266840" imgH="1200240" progId="">
                    <p:embed/>
                  </p:oleObj>
                </mc:Choice>
                <mc:Fallback>
                  <p:oleObj r:id="rId6" imgW="1266840" imgH="12002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1259501" y="1017588"/>
            <a:ext cx="2630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servidor</a:t>
            </a:r>
            <a:r>
              <a:rPr lang="en-US" sz="1600" dirty="0" smtClean="0">
                <a:solidFill>
                  <a:srgbClr val="FF0000"/>
                </a:solidFill>
              </a:rPr>
              <a:t> DHCP </a:t>
            </a:r>
            <a:r>
              <a:rPr lang="en-US" sz="1600" dirty="0">
                <a:solidFill>
                  <a:srgbClr val="FF0000"/>
                </a:solidFill>
              </a:rPr>
              <a:t>: 223.1.2.5</a:t>
            </a: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6536758" y="995362"/>
            <a:ext cx="1333243" cy="5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</a:t>
            </a:r>
            <a:r>
              <a:rPr lang="en-US" sz="1600" dirty="0" err="1" smtClean="0">
                <a:solidFill>
                  <a:srgbClr val="FF0000"/>
                </a:solidFill>
              </a:rPr>
              <a:t>liente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que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chega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flipH="1">
            <a:off x="2562225" y="2019300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528888" y="1974850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7054850" y="2051050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2109788" y="2743200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1851025" y="4618038"/>
            <a:ext cx="560388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12304" name="Group 14"/>
          <p:cNvGrpSpPr>
            <a:grpSpLocks/>
          </p:cNvGrpSpPr>
          <p:nvPr/>
        </p:nvGrpSpPr>
        <p:grpSpPr bwMode="auto">
          <a:xfrm>
            <a:off x="2466975" y="1541463"/>
            <a:ext cx="182563" cy="400050"/>
            <a:chOff x="4180" y="783"/>
            <a:chExt cx="150" cy="307"/>
          </a:xfrm>
        </p:grpSpPr>
        <p:sp>
          <p:nvSpPr>
            <p:cNvPr id="12317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8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9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0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1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2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3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4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305" name="Group 23"/>
          <p:cNvGrpSpPr>
            <a:grpSpLocks/>
          </p:cNvGrpSpPr>
          <p:nvPr/>
        </p:nvGrpSpPr>
        <p:grpSpPr bwMode="auto">
          <a:xfrm>
            <a:off x="4090988" y="1154113"/>
            <a:ext cx="2673350" cy="1116012"/>
            <a:chOff x="11865" y="3885"/>
            <a:chExt cx="3720" cy="1260"/>
          </a:xfrm>
        </p:grpSpPr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Arial" pitchFamily="34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src : 0.0.0.0, 68     </a:t>
              </a:r>
            </a:p>
            <a:p>
              <a:r>
                <a:rPr lang="en-US" sz="1200">
                  <a:latin typeface="Arial" pitchFamily="34" charset="0"/>
                </a:rPr>
                <a:t>dest.: 255.255.255.255,67</a:t>
              </a:r>
            </a:p>
            <a:p>
              <a:r>
                <a:rPr lang="en-US" sz="1200">
                  <a:latin typeface="Arial" pitchFamily="34" charset="0"/>
                </a:rPr>
                <a:t>yiaddr:    0.0.0.0</a:t>
              </a:r>
            </a:p>
            <a:p>
              <a:r>
                <a:rPr lang="en-US" sz="1200">
                  <a:latin typeface="Arial" pitchFamily="34" charset="0"/>
                </a:rPr>
                <a:t>transaction ID: 654</a:t>
              </a:r>
              <a:endParaRPr lang="en-US"/>
            </a:p>
          </p:txBody>
        </p:sp>
      </p:grpSp>
      <p:sp>
        <p:nvSpPr>
          <p:cNvPr id="12306" name="Line 26"/>
          <p:cNvSpPr>
            <a:spLocks noChangeShapeType="1"/>
          </p:cNvSpPr>
          <p:nvPr/>
        </p:nvSpPr>
        <p:spPr bwMode="auto">
          <a:xfrm>
            <a:off x="2605088" y="3005138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07" name="Text Box 27"/>
          <p:cNvSpPr txBox="1">
            <a:spLocks noChangeArrowheads="1"/>
          </p:cNvSpPr>
          <p:nvPr/>
        </p:nvSpPr>
        <p:spPr bwMode="auto">
          <a:xfrm>
            <a:off x="4264025" y="2390775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pitchFamily="34" charset="0"/>
              </a:rPr>
              <a:t>DHCP offer</a:t>
            </a:r>
            <a:endParaRPr lang="en-US"/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4360863" y="2643188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src: 223.1.2.5, 67      </a:t>
            </a:r>
          </a:p>
          <a:p>
            <a:r>
              <a:rPr lang="en-US" sz="1200">
                <a:latin typeface="Arial" pitchFamily="34" charset="0"/>
              </a:rPr>
              <a:t>dest:  255.255.255.255, 68</a:t>
            </a:r>
          </a:p>
          <a:p>
            <a:r>
              <a:rPr lang="en-US" sz="1200">
                <a:latin typeface="Arial" pitchFamily="34" charset="0"/>
              </a:rPr>
              <a:t>yiaddrr: 223.1.2.4</a:t>
            </a:r>
          </a:p>
          <a:p>
            <a:r>
              <a:rPr lang="en-US" sz="1200">
                <a:latin typeface="Arial" pitchFamily="34" charset="0"/>
              </a:rPr>
              <a:t>transaction ID: 654</a:t>
            </a:r>
          </a:p>
          <a:p>
            <a:r>
              <a:rPr lang="en-US" sz="1200">
                <a:latin typeface="Arial" pitchFamily="34" charset="0"/>
              </a:rPr>
              <a:t>Lifetime: 3600 secs</a:t>
            </a:r>
            <a:endParaRPr lang="en-US" sz="800"/>
          </a:p>
        </p:txBody>
      </p:sp>
      <p:sp>
        <p:nvSpPr>
          <p:cNvPr id="12309" name="Line 29"/>
          <p:cNvSpPr>
            <a:spLocks noChangeShapeType="1"/>
          </p:cNvSpPr>
          <p:nvPr/>
        </p:nvSpPr>
        <p:spPr bwMode="auto">
          <a:xfrm flipH="1">
            <a:off x="2497138" y="4233863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2668588" y="3576638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pitchFamily="34" charset="0"/>
              </a:rPr>
              <a:t>DHCP request</a:t>
            </a:r>
            <a:endParaRPr lang="en-US"/>
          </a:p>
        </p:txBody>
      </p:sp>
      <p:sp>
        <p:nvSpPr>
          <p:cNvPr id="12311" name="Text Box 31"/>
          <p:cNvSpPr txBox="1">
            <a:spLocks noChangeArrowheads="1"/>
          </p:cNvSpPr>
          <p:nvPr/>
        </p:nvSpPr>
        <p:spPr bwMode="auto">
          <a:xfrm>
            <a:off x="2798763" y="3838575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src:  0.0.0.0, 68     </a:t>
            </a:r>
          </a:p>
          <a:p>
            <a:r>
              <a:rPr lang="en-US" sz="1200">
                <a:latin typeface="Arial" pitchFamily="34" charset="0"/>
              </a:rPr>
              <a:t>dest::  255.255.255.255, 67</a:t>
            </a:r>
          </a:p>
          <a:p>
            <a:r>
              <a:rPr lang="en-US" sz="1200">
                <a:latin typeface="Arial" pitchFamily="34" charset="0"/>
              </a:rPr>
              <a:t>yiaddrr: 223.1.2.4</a:t>
            </a:r>
          </a:p>
          <a:p>
            <a:r>
              <a:rPr lang="en-US" sz="1200">
                <a:latin typeface="Arial" pitchFamily="34" charset="0"/>
              </a:rPr>
              <a:t>transaction ID: 655</a:t>
            </a:r>
          </a:p>
          <a:p>
            <a:r>
              <a:rPr lang="en-US" sz="1200">
                <a:latin typeface="Arial" pitchFamily="34" charset="0"/>
              </a:rPr>
              <a:t>Lifetime: 3600 secs</a:t>
            </a:r>
            <a:endParaRPr lang="en-US"/>
          </a:p>
        </p:txBody>
      </p:sp>
      <p:sp>
        <p:nvSpPr>
          <p:cNvPr id="12312" name="Line 32"/>
          <p:cNvSpPr>
            <a:spLocks noChangeShapeType="1"/>
          </p:cNvSpPr>
          <p:nvPr/>
        </p:nvSpPr>
        <p:spPr bwMode="auto">
          <a:xfrm>
            <a:off x="2582863" y="52641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4221163" y="4979988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pitchFamily="34" charset="0"/>
              </a:rPr>
              <a:t>DHCP ACK</a:t>
            </a:r>
            <a:endParaRPr lang="en-US"/>
          </a:p>
        </p:txBody>
      </p:sp>
      <p:sp>
        <p:nvSpPr>
          <p:cNvPr id="12314" name="Text Box 34"/>
          <p:cNvSpPr txBox="1">
            <a:spLocks noChangeArrowheads="1"/>
          </p:cNvSpPr>
          <p:nvPr/>
        </p:nvSpPr>
        <p:spPr bwMode="auto">
          <a:xfrm>
            <a:off x="4318000" y="5232400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src: 223.1.2.5, 67      </a:t>
            </a:r>
          </a:p>
          <a:p>
            <a:r>
              <a:rPr lang="en-US" sz="1200">
                <a:latin typeface="Arial" pitchFamily="34" charset="0"/>
              </a:rPr>
              <a:t>dest:  255.255.255.255, 68</a:t>
            </a:r>
          </a:p>
          <a:p>
            <a:r>
              <a:rPr lang="en-US" sz="1200">
                <a:latin typeface="Arial" pitchFamily="34" charset="0"/>
              </a:rPr>
              <a:t>yiaddrr: 223.1.2.4</a:t>
            </a:r>
          </a:p>
          <a:p>
            <a:r>
              <a:rPr lang="en-US" sz="1200">
                <a:latin typeface="Arial" pitchFamily="34" charset="0"/>
              </a:rPr>
              <a:t>transaction ID: 655</a:t>
            </a:r>
          </a:p>
          <a:p>
            <a:r>
              <a:rPr lang="en-US" sz="1200">
                <a:latin typeface="Arial" pitchFamily="34" charset="0"/>
              </a:rPr>
              <a:t>Lifetime: 3600 secs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DHCP: mais do que endereços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DHCP pode retornar mais do que apenas o endereço IP alocado na </a:t>
            </a:r>
            <a:r>
              <a:rPr lang="pt-BR" dirty="0" err="1" smtClean="0"/>
              <a:t>subrede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endereço do próximo roteador para o cliente</a:t>
            </a:r>
          </a:p>
          <a:p>
            <a:pPr lvl="1"/>
            <a:r>
              <a:rPr lang="pt-BR" dirty="0" smtClean="0"/>
              <a:t>nome e endereço IP do servidor DNS</a:t>
            </a:r>
          </a:p>
          <a:p>
            <a:pPr lvl="1"/>
            <a:r>
              <a:rPr lang="pt-BR" dirty="0" smtClean="0"/>
              <a:t>máscara de rede (indicando as porções do endereço que identificam a rede e o hospedeiro)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DHCP: 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247508" cy="4648200"/>
          </a:xfrm>
        </p:spPr>
        <p:txBody>
          <a:bodyPr/>
          <a:lstStyle/>
          <a:p>
            <a:r>
              <a:rPr lang="pt-BR" sz="2000" dirty="0" smtClean="0"/>
              <a:t>laptop ao se conectar necessita seu endereço IP, end. do primeiro roteador, end. do servidor DNS: usa DHCP</a:t>
            </a:r>
          </a:p>
          <a:p>
            <a:r>
              <a:rPr lang="pt-BR" sz="2000" dirty="0" smtClean="0"/>
              <a:t>pedido DHCP encapsulado em UDP, encapsulado no IP, encapsulado no Ethernet 802.1</a:t>
            </a:r>
          </a:p>
          <a:p>
            <a:r>
              <a:rPr lang="pt-BR" sz="2000" dirty="0" smtClean="0"/>
              <a:t>quadro Ethernet difundido (</a:t>
            </a:r>
            <a:r>
              <a:rPr lang="pt-BR" sz="2000" dirty="0" err="1" smtClean="0"/>
              <a:t>dest</a:t>
            </a:r>
            <a:r>
              <a:rPr lang="pt-BR" sz="2000" dirty="0" smtClean="0"/>
              <a:t>.: FFFFFFFFFFFF) na LAN, recebido no roteador que está rodando o servidor DHCP</a:t>
            </a:r>
          </a:p>
          <a:p>
            <a:r>
              <a:rPr lang="pt-BR" sz="2000" dirty="0" smtClean="0"/>
              <a:t>Ethernet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para IP,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para UDP,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para DHCP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773113" y="1901354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 flipV="1">
            <a:off x="3775075" y="2972917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665413" y="3145954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 flipV="1">
            <a:off x="3924300" y="2830042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3279775" y="3365029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2562226" y="4439766"/>
            <a:ext cx="16912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/>
              <a:t>roteador</a:t>
            </a:r>
            <a:r>
              <a:rPr lang="en-US" i="1" dirty="0" smtClean="0"/>
              <a:t> com </a:t>
            </a:r>
            <a:r>
              <a:rPr lang="en-US" i="1" dirty="0" err="1" smtClean="0"/>
              <a:t>servidor</a:t>
            </a:r>
            <a:r>
              <a:rPr lang="en-US" i="1" dirty="0" smtClean="0"/>
              <a:t> DHCP </a:t>
            </a:r>
            <a:r>
              <a:rPr lang="en-US" i="1" dirty="0" err="1" smtClean="0"/>
              <a:t>embutido</a:t>
            </a:r>
            <a:endParaRPr lang="en-US" i="1" dirty="0" smtClean="0"/>
          </a:p>
        </p:txBody>
      </p:sp>
      <p:sp>
        <p:nvSpPr>
          <p:cNvPr id="13" name="Text Box 155"/>
          <p:cNvSpPr txBox="1">
            <a:spLocks noChangeArrowheads="1"/>
          </p:cNvSpPr>
          <p:nvPr/>
        </p:nvSpPr>
        <p:spPr bwMode="auto">
          <a:xfrm>
            <a:off x="3327400" y="3757142"/>
            <a:ext cx="1047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168.1.1.1</a:t>
            </a:r>
          </a:p>
          <a:p>
            <a:pPr>
              <a:defRPr/>
            </a:pPr>
            <a:endParaRPr lang="en-US" sz="1400" smtClean="0"/>
          </a:p>
        </p:txBody>
      </p:sp>
      <p:grpSp>
        <p:nvGrpSpPr>
          <p:cNvPr id="14" name="Group 186"/>
          <p:cNvGrpSpPr>
            <a:grpSpLocks/>
          </p:cNvGrpSpPr>
          <p:nvPr/>
        </p:nvGrpSpPr>
        <p:grpSpPr bwMode="auto">
          <a:xfrm>
            <a:off x="3140075" y="3071342"/>
            <a:ext cx="963613" cy="300037"/>
            <a:chOff x="4410" y="1365"/>
            <a:chExt cx="663" cy="224"/>
          </a:xfrm>
        </p:grpSpPr>
        <p:sp>
          <p:nvSpPr>
            <p:cNvPr id="15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10 h 63"/>
                <a:gd name="T2" fmla="*/ 716 w 280"/>
                <a:gd name="T3" fmla="*/ 204 h 63"/>
                <a:gd name="T4" fmla="*/ 4225 w 280"/>
                <a:gd name="T5" fmla="*/ 0 h 63"/>
                <a:gd name="T6" fmla="*/ 5394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0" name="Group 192"/>
          <p:cNvGrpSpPr>
            <a:grpSpLocks/>
          </p:cNvGrpSpPr>
          <p:nvPr/>
        </p:nvGrpSpPr>
        <p:grpSpPr bwMode="auto">
          <a:xfrm>
            <a:off x="2674938" y="3998442"/>
            <a:ext cx="1066800" cy="406400"/>
            <a:chOff x="4396" y="1245"/>
            <a:chExt cx="672" cy="248"/>
          </a:xfrm>
        </p:grpSpPr>
        <p:sp>
          <p:nvSpPr>
            <p:cNvPr id="2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7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9" name="Group 201"/>
          <p:cNvGrpSpPr>
            <a:grpSpLocks/>
          </p:cNvGrpSpPr>
          <p:nvPr/>
        </p:nvGrpSpPr>
        <p:grpSpPr bwMode="auto">
          <a:xfrm>
            <a:off x="2706688" y="3803179"/>
            <a:ext cx="423862" cy="647700"/>
            <a:chOff x="4140" y="429"/>
            <a:chExt cx="1425" cy="2396"/>
          </a:xfrm>
        </p:grpSpPr>
        <p:sp>
          <p:nvSpPr>
            <p:cNvPr id="30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6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7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8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0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2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" name="Group 234"/>
          <p:cNvGrpSpPr>
            <a:grpSpLocks/>
          </p:cNvGrpSpPr>
          <p:nvPr/>
        </p:nvGrpSpPr>
        <p:grpSpPr bwMode="auto">
          <a:xfrm>
            <a:off x="1978025" y="2768129"/>
            <a:ext cx="850900" cy="615950"/>
            <a:chOff x="4420" y="878"/>
            <a:chExt cx="614" cy="458"/>
          </a:xfrm>
        </p:grpSpPr>
        <p:pic>
          <p:nvPicPr>
            <p:cNvPr id="63" name="Picture 235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5" name="Picture 237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2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79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5" name="AutoShape 34"/>
          <p:cNvSpPr>
            <a:spLocks noChangeArrowheads="1"/>
          </p:cNvSpPr>
          <p:nvPr/>
        </p:nvSpPr>
        <p:spPr bwMode="auto">
          <a:xfrm>
            <a:off x="830263" y="2895129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6" name="Group 45"/>
          <p:cNvGrpSpPr>
            <a:grpSpLocks/>
          </p:cNvGrpSpPr>
          <p:nvPr/>
        </p:nvGrpSpPr>
        <p:grpSpPr bwMode="auto">
          <a:xfrm>
            <a:off x="1195388" y="1731492"/>
            <a:ext cx="976312" cy="1460500"/>
            <a:chOff x="651" y="681"/>
            <a:chExt cx="615" cy="92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88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DHCP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UDP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IP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Eth</a:t>
                </a:r>
              </a:p>
              <a:p>
                <a:pPr algn="ctr">
                  <a:defRPr/>
                </a:pPr>
                <a:r>
                  <a:rPr lang="en-US" sz="1600" dirty="0" err="1" smtClean="0"/>
                  <a:t>Física</a:t>
                </a:r>
                <a:endParaRPr lang="en-US" sz="1600" dirty="0" smtClean="0"/>
              </a:p>
            </p:txBody>
          </p:sp>
          <p:sp>
            <p:nvSpPr>
              <p:cNvPr id="91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5" name="Group 54"/>
          <p:cNvGrpSpPr>
            <a:grpSpLocks/>
          </p:cNvGrpSpPr>
          <p:nvPr/>
        </p:nvGrpSpPr>
        <p:grpSpPr bwMode="auto">
          <a:xfrm>
            <a:off x="520700" y="1790229"/>
            <a:ext cx="544513" cy="244475"/>
            <a:chOff x="844" y="3337"/>
            <a:chExt cx="343" cy="154"/>
          </a:xfrm>
        </p:grpSpPr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98" name="Group 57"/>
          <p:cNvGrpSpPr>
            <a:grpSpLocks/>
          </p:cNvGrpSpPr>
          <p:nvPr/>
        </p:nvGrpSpPr>
        <p:grpSpPr bwMode="auto">
          <a:xfrm>
            <a:off x="66675" y="1809279"/>
            <a:ext cx="1081088" cy="1166813"/>
            <a:chOff x="42" y="744"/>
            <a:chExt cx="681" cy="735"/>
          </a:xfrm>
        </p:grpSpPr>
        <p:grpSp>
          <p:nvGrpSpPr>
            <p:cNvPr id="99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01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6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2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127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8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2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0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2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5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121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2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03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18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9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05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09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12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16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17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1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14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15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1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06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7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1" name="Group 90"/>
          <p:cNvGrpSpPr>
            <a:grpSpLocks/>
          </p:cNvGrpSpPr>
          <p:nvPr/>
        </p:nvGrpSpPr>
        <p:grpSpPr bwMode="auto">
          <a:xfrm>
            <a:off x="650875" y="3017367"/>
            <a:ext cx="1081088" cy="244475"/>
            <a:chOff x="504" y="3523"/>
            <a:chExt cx="681" cy="154"/>
          </a:xfrm>
        </p:grpSpPr>
        <p:grpSp>
          <p:nvGrpSpPr>
            <p:cNvPr id="132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36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39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4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140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3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5" name="Group 104"/>
          <p:cNvGrpSpPr>
            <a:grpSpLocks/>
          </p:cNvGrpSpPr>
          <p:nvPr/>
        </p:nvGrpSpPr>
        <p:grpSpPr bwMode="auto">
          <a:xfrm>
            <a:off x="1477963" y="3709517"/>
            <a:ext cx="1316037" cy="1314450"/>
            <a:chOff x="931" y="1941"/>
            <a:chExt cx="829" cy="828"/>
          </a:xfrm>
        </p:grpSpPr>
        <p:sp>
          <p:nvSpPr>
            <p:cNvPr id="146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7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8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DHCP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UDP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IP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Eth</a:t>
                </a:r>
              </a:p>
              <a:p>
                <a:pPr algn="ctr">
                  <a:defRPr/>
                </a:pPr>
                <a:r>
                  <a:rPr lang="en-US" sz="1600" dirty="0" err="1" smtClean="0"/>
                  <a:t>Física</a:t>
                </a:r>
                <a:endParaRPr lang="en-US" sz="1600" dirty="0" smtClean="0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54" name="Group 113"/>
          <p:cNvGrpSpPr>
            <a:grpSpLocks/>
          </p:cNvGrpSpPr>
          <p:nvPr/>
        </p:nvGrpSpPr>
        <p:grpSpPr bwMode="auto">
          <a:xfrm>
            <a:off x="339725" y="3609504"/>
            <a:ext cx="1081088" cy="1217613"/>
            <a:chOff x="1404" y="3105"/>
            <a:chExt cx="681" cy="767"/>
          </a:xfrm>
        </p:grpSpPr>
        <p:grpSp>
          <p:nvGrpSpPr>
            <p:cNvPr id="155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60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85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8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9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186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7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1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79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8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4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180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8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62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6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6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71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75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76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72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3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74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6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6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6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7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56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7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58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9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190" name="Group 149"/>
          <p:cNvGrpSpPr>
            <a:grpSpLocks/>
          </p:cNvGrpSpPr>
          <p:nvPr/>
        </p:nvGrpSpPr>
        <p:grpSpPr bwMode="auto">
          <a:xfrm>
            <a:off x="803275" y="3806354"/>
            <a:ext cx="544513" cy="244475"/>
            <a:chOff x="844" y="3337"/>
            <a:chExt cx="343" cy="154"/>
          </a:xfrm>
        </p:grpSpPr>
        <p:sp>
          <p:nvSpPr>
            <p:cNvPr id="191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</a:rPr>
                <a:t>DHCP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1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DHCP: 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247508" cy="4648200"/>
          </a:xfrm>
        </p:spPr>
        <p:txBody>
          <a:bodyPr/>
          <a:lstStyle/>
          <a:p>
            <a:r>
              <a:rPr lang="pt-BR" sz="2000" dirty="0" smtClean="0"/>
              <a:t>servidor DHCP prepara o ACK DHCP contendo o endereço IP do cliente, o endereço IP do primeiro roteador para o cliente, o nome e o endereço IP do servidor DNS</a:t>
            </a:r>
          </a:p>
          <a:p>
            <a:r>
              <a:rPr lang="pt-BR" sz="2000" dirty="0" smtClean="0"/>
              <a:t>encapsula a mensagem DHCP no servidor, quadro é repassado para o cliente, e é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até o DHCP no cliente.</a:t>
            </a:r>
          </a:p>
          <a:p>
            <a:r>
              <a:rPr lang="pt-BR" sz="2000" dirty="0" smtClean="0"/>
              <a:t>cliente agora conhece o seu endereço IP, o nome e end. IP do servidor DNS, end. IP do seu primeiro roteador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sp>
        <p:nvSpPr>
          <p:cNvPr id="193" name="Freeform 3"/>
          <p:cNvSpPr>
            <a:spLocks/>
          </p:cNvSpPr>
          <p:nvPr/>
        </p:nvSpPr>
        <p:spPr bwMode="auto">
          <a:xfrm>
            <a:off x="773113" y="177806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" name="Line 36"/>
          <p:cNvSpPr>
            <a:spLocks noChangeShapeType="1"/>
          </p:cNvSpPr>
          <p:nvPr/>
        </p:nvSpPr>
        <p:spPr bwMode="auto">
          <a:xfrm flipV="1">
            <a:off x="3775075" y="2860741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5" name="Line 43"/>
          <p:cNvSpPr>
            <a:spLocks noChangeShapeType="1"/>
          </p:cNvSpPr>
          <p:nvPr/>
        </p:nvSpPr>
        <p:spPr bwMode="auto">
          <a:xfrm flipV="1">
            <a:off x="2665413" y="3022666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6" name="Line 44"/>
          <p:cNvSpPr>
            <a:spLocks noChangeShapeType="1"/>
          </p:cNvSpPr>
          <p:nvPr/>
        </p:nvSpPr>
        <p:spPr bwMode="auto">
          <a:xfrm flipV="1">
            <a:off x="3924300" y="2717866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7" name="Line 48"/>
          <p:cNvSpPr>
            <a:spLocks noChangeShapeType="1"/>
          </p:cNvSpPr>
          <p:nvPr/>
        </p:nvSpPr>
        <p:spPr bwMode="auto">
          <a:xfrm flipV="1">
            <a:off x="3279775" y="3252854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8" name="Group 153"/>
          <p:cNvGrpSpPr>
            <a:grpSpLocks/>
          </p:cNvGrpSpPr>
          <p:nvPr/>
        </p:nvGrpSpPr>
        <p:grpSpPr bwMode="auto">
          <a:xfrm>
            <a:off x="1978025" y="2644841"/>
            <a:ext cx="850900" cy="615950"/>
            <a:chOff x="4420" y="878"/>
            <a:chExt cx="614" cy="458"/>
          </a:xfrm>
        </p:grpSpPr>
        <p:pic>
          <p:nvPicPr>
            <p:cNvPr id="199" name="Picture 154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01" name="Picture 156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8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215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7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8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9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0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9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1" name="Text Box 176"/>
          <p:cNvSpPr txBox="1">
            <a:spLocks noChangeArrowheads="1"/>
          </p:cNvSpPr>
          <p:nvPr/>
        </p:nvSpPr>
        <p:spPr bwMode="auto">
          <a:xfrm>
            <a:off x="2562226" y="4316478"/>
            <a:ext cx="15001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/>
              <a:t>roteador</a:t>
            </a:r>
            <a:r>
              <a:rPr lang="en-US" i="1" dirty="0" smtClean="0"/>
              <a:t> com </a:t>
            </a:r>
            <a:r>
              <a:rPr lang="en-US" i="1" dirty="0" err="1" smtClean="0"/>
              <a:t>servidor</a:t>
            </a:r>
            <a:r>
              <a:rPr lang="en-US" i="1" dirty="0" smtClean="0"/>
              <a:t> DHCP </a:t>
            </a:r>
            <a:r>
              <a:rPr lang="en-US" i="1" dirty="0" err="1" smtClean="0"/>
              <a:t>embutido</a:t>
            </a:r>
            <a:endParaRPr lang="en-US" i="1" dirty="0" smtClean="0"/>
          </a:p>
        </p:txBody>
      </p:sp>
      <p:grpSp>
        <p:nvGrpSpPr>
          <p:cNvPr id="222" name="Group 177"/>
          <p:cNvGrpSpPr>
            <a:grpSpLocks/>
          </p:cNvGrpSpPr>
          <p:nvPr/>
        </p:nvGrpSpPr>
        <p:grpSpPr bwMode="auto">
          <a:xfrm>
            <a:off x="2674938" y="3875154"/>
            <a:ext cx="1066800" cy="406400"/>
            <a:chOff x="4396" y="1245"/>
            <a:chExt cx="672" cy="248"/>
          </a:xfrm>
        </p:grpSpPr>
        <p:sp>
          <p:nvSpPr>
            <p:cNvPr id="2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26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29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7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1" name="Group 186"/>
          <p:cNvGrpSpPr>
            <a:grpSpLocks/>
          </p:cNvGrpSpPr>
          <p:nvPr/>
        </p:nvGrpSpPr>
        <p:grpSpPr bwMode="auto">
          <a:xfrm>
            <a:off x="2706688" y="3679891"/>
            <a:ext cx="423862" cy="647700"/>
            <a:chOff x="4140" y="429"/>
            <a:chExt cx="1425" cy="2396"/>
          </a:xfrm>
        </p:grpSpPr>
        <p:sp>
          <p:nvSpPr>
            <p:cNvPr id="232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3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4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7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2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3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8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9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0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1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0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2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8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3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44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6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7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5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7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8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3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4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64" name="Line 36"/>
          <p:cNvSpPr>
            <a:spLocks noChangeShapeType="1"/>
          </p:cNvSpPr>
          <p:nvPr/>
        </p:nvSpPr>
        <p:spPr bwMode="auto">
          <a:xfrm flipV="1">
            <a:off x="3775075" y="284962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65" name="Group 220"/>
          <p:cNvGrpSpPr>
            <a:grpSpLocks/>
          </p:cNvGrpSpPr>
          <p:nvPr/>
        </p:nvGrpSpPr>
        <p:grpSpPr bwMode="auto">
          <a:xfrm>
            <a:off x="3140075" y="2948054"/>
            <a:ext cx="963613" cy="300037"/>
            <a:chOff x="4410" y="1365"/>
            <a:chExt cx="663" cy="224"/>
          </a:xfrm>
        </p:grpSpPr>
        <p:sp>
          <p:nvSpPr>
            <p:cNvPr id="266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9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10 h 63"/>
                <a:gd name="T2" fmla="*/ 716 w 280"/>
                <a:gd name="T3" fmla="*/ 204 h 63"/>
                <a:gd name="T4" fmla="*/ 4225 w 280"/>
                <a:gd name="T5" fmla="*/ 0 h 63"/>
                <a:gd name="T6" fmla="*/ 5394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70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71" name="Group 53"/>
          <p:cNvGrpSpPr>
            <a:grpSpLocks/>
          </p:cNvGrpSpPr>
          <p:nvPr/>
        </p:nvGrpSpPr>
        <p:grpSpPr bwMode="auto">
          <a:xfrm>
            <a:off x="352425" y="3668779"/>
            <a:ext cx="1081088" cy="1166812"/>
            <a:chOff x="42" y="744"/>
            <a:chExt cx="681" cy="735"/>
          </a:xfrm>
        </p:grpSpPr>
        <p:grpSp>
          <p:nvGrpSpPr>
            <p:cNvPr id="272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74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99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0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300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5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93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29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294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95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6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76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291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7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78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82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85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289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290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86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87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288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28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79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0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73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4" name="Group 86"/>
          <p:cNvGrpSpPr>
            <a:grpSpLocks/>
          </p:cNvGrpSpPr>
          <p:nvPr/>
        </p:nvGrpSpPr>
        <p:grpSpPr bwMode="auto">
          <a:xfrm>
            <a:off x="449263" y="4754629"/>
            <a:ext cx="1081087" cy="244475"/>
            <a:chOff x="504" y="3523"/>
            <a:chExt cx="681" cy="154"/>
          </a:xfrm>
        </p:grpSpPr>
        <p:grpSp>
          <p:nvGrpSpPr>
            <p:cNvPr id="305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09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12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313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10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1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06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7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8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100"/>
          <p:cNvGrpSpPr>
            <a:grpSpLocks/>
          </p:cNvGrpSpPr>
          <p:nvPr/>
        </p:nvGrpSpPr>
        <p:grpSpPr bwMode="auto">
          <a:xfrm>
            <a:off x="1477963" y="3586229"/>
            <a:ext cx="1316037" cy="1314450"/>
            <a:chOff x="931" y="1941"/>
            <a:chExt cx="829" cy="828"/>
          </a:xfrm>
        </p:grpSpPr>
        <p:sp>
          <p:nvSpPr>
            <p:cNvPr id="319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320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321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/>
                  <a:t>DHCP</a:t>
                </a:r>
              </a:p>
              <a:p>
                <a:pPr algn="ctr">
                  <a:defRPr/>
                </a:pPr>
                <a:r>
                  <a:rPr lang="en-US" sz="1600" smtClean="0"/>
                  <a:t>UDP</a:t>
                </a:r>
              </a:p>
              <a:p>
                <a:pPr algn="ctr">
                  <a:defRPr/>
                </a:pPr>
                <a:r>
                  <a:rPr lang="en-US" sz="1600" smtClean="0"/>
                  <a:t>IP</a:t>
                </a:r>
              </a:p>
              <a:p>
                <a:pPr algn="ctr">
                  <a:defRPr/>
                </a:pPr>
                <a:r>
                  <a:rPr lang="en-US" sz="1600" smtClean="0"/>
                  <a:t>Eth</a:t>
                </a:r>
              </a:p>
              <a:p>
                <a:pPr algn="ctr">
                  <a:defRPr/>
                </a:pPr>
                <a:r>
                  <a:rPr lang="en-US" sz="1600" smtClean="0"/>
                  <a:t>Phy</a:t>
                </a:r>
              </a:p>
            </p:txBody>
          </p:sp>
          <p:sp>
            <p:nvSpPr>
              <p:cNvPr id="323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5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27" name="Group 145"/>
          <p:cNvGrpSpPr>
            <a:grpSpLocks/>
          </p:cNvGrpSpPr>
          <p:nvPr/>
        </p:nvGrpSpPr>
        <p:grpSpPr bwMode="auto">
          <a:xfrm>
            <a:off x="803275" y="3694179"/>
            <a:ext cx="544513" cy="244475"/>
            <a:chOff x="844" y="3337"/>
            <a:chExt cx="343" cy="154"/>
          </a:xfrm>
        </p:grpSpPr>
        <p:sp>
          <p:nvSpPr>
            <p:cNvPr id="328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330" name="Group 44"/>
          <p:cNvGrpSpPr>
            <a:grpSpLocks/>
          </p:cNvGrpSpPr>
          <p:nvPr/>
        </p:nvGrpSpPr>
        <p:grpSpPr bwMode="auto">
          <a:xfrm>
            <a:off x="1195388" y="1597091"/>
            <a:ext cx="976312" cy="1460500"/>
            <a:chOff x="651" y="681"/>
            <a:chExt cx="615" cy="920"/>
          </a:xfrm>
        </p:grpSpPr>
        <p:sp>
          <p:nvSpPr>
            <p:cNvPr id="33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332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33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DHCP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UDP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IP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Eth</a:t>
                </a:r>
              </a:p>
              <a:p>
                <a:pPr algn="ctr">
                  <a:defRPr/>
                </a:pPr>
                <a:r>
                  <a:rPr lang="en-US" sz="1600" dirty="0" err="1" smtClean="0"/>
                  <a:t>Phy</a:t>
                </a:r>
                <a:endParaRPr lang="en-US" sz="1600" dirty="0" smtClean="0"/>
              </a:p>
            </p:txBody>
          </p:sp>
          <p:sp>
            <p:nvSpPr>
              <p:cNvPr id="33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39" name="Group 109"/>
          <p:cNvGrpSpPr>
            <a:grpSpLocks/>
          </p:cNvGrpSpPr>
          <p:nvPr/>
        </p:nvGrpSpPr>
        <p:grpSpPr bwMode="auto">
          <a:xfrm>
            <a:off x="71438" y="1485966"/>
            <a:ext cx="1081087" cy="1217613"/>
            <a:chOff x="1404" y="3105"/>
            <a:chExt cx="681" cy="767"/>
          </a:xfrm>
        </p:grpSpPr>
        <p:grpSp>
          <p:nvGrpSpPr>
            <p:cNvPr id="340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5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0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4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37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46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4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68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9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365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6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47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2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3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48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49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3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5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0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1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57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58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59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5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1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2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1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2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3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1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DHCP: saída do </a:t>
            </a:r>
            <a:r>
              <a:rPr lang="pt-BR" dirty="0" err="1" smtClean="0"/>
              <a:t>Wireshark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22788" y="1366463"/>
            <a:ext cx="9525" cy="52089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7163" y="1506538"/>
            <a:ext cx="4394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Message type: </a:t>
            </a:r>
            <a:r>
              <a:rPr lang="en-US" sz="1200" b="1" u="sng" dirty="0">
                <a:solidFill>
                  <a:srgbClr val="FF0000"/>
                </a:solidFill>
              </a:rPr>
              <a:t>Boot Request (1)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Hops: 0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sz="1200" dirty="0" err="1"/>
              <a:t>Bootp</a:t>
            </a:r>
            <a:r>
              <a:rPr lang="en-US" sz="1200" dirty="0"/>
              <a:t> flags: 0x0000 (Unicast)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Client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Next server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(t=53,l=1) </a:t>
            </a:r>
            <a:r>
              <a:rPr lang="en-US" sz="1200" b="1" dirty="0">
                <a:solidFill>
                  <a:srgbClr val="FF0000"/>
                </a:solidFill>
              </a:rPr>
              <a:t>DHCP Message Type = DHCP Request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(61) Client identifier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Length: 7; Value: 010016D323688A; 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Hardware type: Ethernet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(t=50,l=4) Requested IP Address = 192.168.1.101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(t=12,l=5) Host Name = "nomad"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Option: (55) Parameter Request List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Length: 11; Value: 010F03062C2E2F1F21F92B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</a:t>
            </a:r>
            <a:r>
              <a:rPr lang="en-US" sz="1200" b="1" dirty="0">
                <a:solidFill>
                  <a:srgbClr val="FF0000"/>
                </a:solidFill>
              </a:rPr>
              <a:t>1 = Subnet Mask; 15 = Domain Name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     3 = Router; 6 = Domain Name Server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44 = NetBIOS over TCP/IP Name Server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……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13025" y="1885950"/>
            <a:ext cx="1111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err="1" smtClean="0">
                <a:solidFill>
                  <a:srgbClr val="CC0000"/>
                </a:solidFill>
              </a:rPr>
              <a:t>pedido</a:t>
            </a:r>
            <a:endParaRPr lang="en-US" sz="2400" dirty="0" smtClean="0">
              <a:solidFill>
                <a:srgbClr val="CC000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0413" y="1537737"/>
            <a:ext cx="449262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Message type: </a:t>
            </a:r>
            <a:r>
              <a:rPr lang="en-US" sz="1200" b="1" dirty="0" smtClean="0">
                <a:solidFill>
                  <a:srgbClr val="FF0000"/>
                </a:solidFill>
              </a:rPr>
              <a:t>Boot Reply (2)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Hardware type: Ethernet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Hardware address length: 6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Hops: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Seconds elapsed: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err="1" smtClean="0"/>
              <a:t>Bootp</a:t>
            </a:r>
            <a:r>
              <a:rPr lang="en-US" sz="1200" dirty="0" smtClean="0"/>
              <a:t> flags: 0x0000 (Unicast)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Client IP address: 192.168.1.101 (192.168.1.101)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Your (client)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Next server IP address: 192.168.1.1 (192.168.1.1)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Relay agent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Client MAC address: Wistron_23:68:8a (00:16:d3:23:68:8a)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Server host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Boot file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Magic cookie: (OK)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(t=53,l=1) DHCP Message Type = DHCP ACK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(t=54,l=4) Server Identifier = 192.168.1.1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(t=1,l=4) Subnet Mask = 255.255.255.0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(t=3,l=4) Router = 192.168.1.1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(6) Domain Name Server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Length: 12; Value: 445747E2445749F244574092; 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 IP Address: 68.87.71.226;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 IP Address: 68.87.73.242; 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 IP Address: 68.87.64.146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(t=15,l=20) Domain Name = "hsd1.ma.comcast.net."</a:t>
            </a:r>
          </a:p>
          <a:p>
            <a:pPr>
              <a:lnSpc>
                <a:spcPct val="90000"/>
              </a:lnSpc>
              <a:defRPr/>
            </a:pPr>
            <a:endParaRPr lang="en-US" sz="10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480178" y="1523449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err="1" smtClean="0">
                <a:solidFill>
                  <a:srgbClr val="CC0000"/>
                </a:solidFill>
              </a:rPr>
              <a:t>resposta</a:t>
            </a:r>
            <a:endParaRPr lang="en-US" sz="2400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94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63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D1E48E7-6E78-4A8E-930A-F9747260A21B}" type="slidenum">
              <a:rPr lang="pt-BR" smtClean="0"/>
              <a:pPr/>
              <a:t>56</a:t>
            </a:fld>
            <a:endParaRPr lang="pt-BR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Endereços IP: como conseguir um?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0" y="3209925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Arial" pitchFamily="34" charset="0"/>
              </a:rPr>
              <a:t>Bloco do 	</a:t>
            </a:r>
            <a:r>
              <a:rPr lang="pt-BR" u="sng" dirty="0" smtClean="0">
                <a:solidFill>
                  <a:schemeClr val="accent2"/>
                </a:solidFill>
                <a:latin typeface="Arial" pitchFamily="34" charset="0"/>
              </a:rPr>
              <a:t>11001000  </a:t>
            </a:r>
            <a:r>
              <a:rPr lang="pt-BR" u="sng" dirty="0">
                <a:solidFill>
                  <a:schemeClr val="accent2"/>
                </a:solidFill>
                <a:latin typeface="Arial" pitchFamily="34" charset="0"/>
              </a:rPr>
              <a:t>00010111  0001</a:t>
            </a:r>
            <a:r>
              <a:rPr lang="pt-BR" dirty="0">
                <a:solidFill>
                  <a:schemeClr val="accent2"/>
                </a:solidFill>
                <a:latin typeface="Arial" pitchFamily="34" charset="0"/>
              </a:rPr>
              <a:t>0000  00000000    200.23.16.0/20</a:t>
            </a:r>
            <a:br>
              <a:rPr lang="pt-BR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pt-BR" dirty="0">
                <a:solidFill>
                  <a:schemeClr val="accent2"/>
                </a:solidFill>
                <a:latin typeface="Arial" pitchFamily="34" charset="0"/>
              </a:rPr>
              <a:t> provedor</a:t>
            </a: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0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00010111  0001000</a:t>
            </a:r>
            <a:r>
              <a:rPr lang="pt-BR" dirty="0">
                <a:latin typeface="Arial" pitchFamily="34" charset="0"/>
              </a:rPr>
              <a:t>0  00000000    200.23.16.0/23 </a:t>
            </a:r>
          </a:p>
          <a:p>
            <a:endParaRPr lang="pt-BR" dirty="0">
              <a:latin typeface="Arial" pitchFamily="34" charset="0"/>
            </a:endParaRP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1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00010111  0001001</a:t>
            </a:r>
            <a:r>
              <a:rPr lang="pt-BR" dirty="0">
                <a:latin typeface="Arial" pitchFamily="34" charset="0"/>
              </a:rPr>
              <a:t>0  00000000    200.23.18.0/23 </a:t>
            </a:r>
          </a:p>
          <a:p>
            <a:endParaRPr lang="pt-BR" dirty="0">
              <a:latin typeface="Arial" pitchFamily="34" charset="0"/>
            </a:endParaRP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2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00010111  0001010</a:t>
            </a:r>
            <a:r>
              <a:rPr lang="pt-BR" dirty="0">
                <a:latin typeface="Arial" pitchFamily="34" charset="0"/>
              </a:rPr>
              <a:t>0  00000000    200.23.20.0/23 </a:t>
            </a:r>
          </a:p>
          <a:p>
            <a:r>
              <a:rPr lang="pt-BR" dirty="0">
                <a:latin typeface="Arial" pitchFamily="34" charset="0"/>
              </a:rPr>
              <a:t>    ...                                          …..                                   ….                ….</a:t>
            </a:r>
          </a:p>
          <a:p>
            <a:endParaRPr lang="pt-BR" dirty="0">
              <a:latin typeface="Arial" pitchFamily="34" charset="0"/>
            </a:endParaRP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7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00010111  0001111</a:t>
            </a:r>
            <a:r>
              <a:rPr lang="pt-BR" dirty="0">
                <a:latin typeface="Arial" pitchFamily="34" charset="0"/>
              </a:rPr>
              <a:t>0  00000000    200.23.30.0/23</a:t>
            </a:r>
            <a:r>
              <a:rPr lang="pt-BR" sz="2000" dirty="0">
                <a:latin typeface="Times New Roman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  <a:noFill/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P:</a:t>
            </a:r>
            <a:r>
              <a:rPr lang="pt-BR" sz="2400" dirty="0" smtClean="0"/>
              <a:t> Como a rede obtém a parte de rede do endereço IP?</a:t>
            </a:r>
          </a:p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R:</a:t>
            </a:r>
            <a:r>
              <a:rPr lang="pt-BR" sz="2400" dirty="0" smtClean="0"/>
              <a:t> Recebe uma porção do espaço de endereços do seu ISP (provedor)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7347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828A1F3-DCD6-49A2-AEF5-7186EDC825A0}" type="slidenum">
              <a:rPr lang="pt-BR" smtClean="0"/>
              <a:pPr/>
              <a:t>57</a:t>
            </a:fld>
            <a:endParaRPr lang="pt-BR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pt-BR" sz="3600" smtClean="0"/>
              <a:t>Endereçamento hierárquico: agregação de rotas</a:t>
            </a:r>
            <a:endParaRPr lang="pt-BR" sz="4400" smtClean="0"/>
          </a:p>
        </p:txBody>
      </p:sp>
      <p:sp>
        <p:nvSpPr>
          <p:cNvPr id="57349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3" name="Freeform 7"/>
          <p:cNvSpPr>
            <a:spLocks/>
          </p:cNvSpPr>
          <p:nvPr/>
        </p:nvSpPr>
        <p:spPr bwMode="auto">
          <a:xfrm>
            <a:off x="3592513" y="35671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5407025" y="3297238"/>
            <a:ext cx="17891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“mande-me qq coisa</a:t>
            </a:r>
            <a:br>
              <a:rPr lang="pt-BR" sz="1400"/>
            </a:br>
            <a:r>
              <a:rPr lang="pt-BR" sz="1400"/>
              <a:t>com endereços que</a:t>
            </a:r>
            <a:br>
              <a:rPr lang="pt-BR" sz="1400"/>
            </a:br>
            <a:r>
              <a:rPr lang="pt-BR" sz="1400"/>
              <a:t>começam com </a:t>
            </a:r>
            <a:br>
              <a:rPr lang="pt-BR" sz="1400"/>
            </a:br>
            <a:r>
              <a:rPr lang="pt-BR" sz="1400"/>
              <a:t>200.23.16.0/20”</a:t>
            </a:r>
          </a:p>
        </p:txBody>
      </p:sp>
      <p:grpSp>
        <p:nvGrpSpPr>
          <p:cNvPr id="57355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57388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9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200.23.16.0/23</a:t>
              </a:r>
              <a:endParaRPr lang="pt-BR"/>
            </a:p>
          </p:txBody>
        </p:sp>
      </p:grpSp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57386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7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200.23.18.0/23</a:t>
              </a:r>
              <a:endParaRPr lang="pt-BR"/>
            </a:p>
          </p:txBody>
        </p:sp>
      </p:grpSp>
      <p:grpSp>
        <p:nvGrpSpPr>
          <p:cNvPr id="57357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57384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5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200.23.30.0/23</a:t>
              </a:r>
              <a:endParaRPr lang="pt-BR"/>
            </a:p>
          </p:txBody>
        </p:sp>
      </p:grpSp>
      <p:sp>
        <p:nvSpPr>
          <p:cNvPr id="57358" name="Text Box 18"/>
          <p:cNvSpPr txBox="1">
            <a:spLocks noChangeArrowheads="1"/>
          </p:cNvSpPr>
          <p:nvPr/>
        </p:nvSpPr>
        <p:spPr bwMode="auto">
          <a:xfrm>
            <a:off x="3606800" y="4002088"/>
            <a:ext cx="110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A</a:t>
            </a:r>
            <a:endParaRPr lang="pt-BR"/>
          </a:p>
        </p:txBody>
      </p:sp>
      <p:sp>
        <p:nvSpPr>
          <p:cNvPr id="57359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0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0</a:t>
            </a:r>
          </a:p>
        </p:txBody>
      </p:sp>
      <p:sp>
        <p:nvSpPr>
          <p:cNvPr id="57361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7</a:t>
            </a:r>
          </a:p>
        </p:txBody>
      </p:sp>
      <p:sp>
        <p:nvSpPr>
          <p:cNvPr id="57362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Internet</a:t>
            </a:r>
          </a:p>
        </p:txBody>
      </p:sp>
      <p:sp>
        <p:nvSpPr>
          <p:cNvPr id="57363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477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n 1</a:t>
            </a:r>
          </a:p>
        </p:txBody>
      </p:sp>
      <p:sp>
        <p:nvSpPr>
          <p:cNvPr id="57364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5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87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B</a:t>
            </a:r>
            <a:endParaRPr lang="pt-BR"/>
          </a:p>
        </p:txBody>
      </p:sp>
      <p:sp>
        <p:nvSpPr>
          <p:cNvPr id="57366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7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70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891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“mande-me qq coisa</a:t>
            </a:r>
          </a:p>
          <a:p>
            <a:r>
              <a:rPr lang="pt-BR" sz="1400"/>
              <a:t>com endereços que</a:t>
            </a:r>
          </a:p>
          <a:p>
            <a:r>
              <a:rPr lang="pt-BR" sz="1400"/>
              <a:t>começam com</a:t>
            </a:r>
          </a:p>
          <a:p>
            <a:r>
              <a:rPr lang="pt-BR" sz="1400"/>
              <a:t>199.31.0.0/16”</a:t>
            </a:r>
          </a:p>
        </p:txBody>
      </p:sp>
      <p:grpSp>
        <p:nvGrpSpPr>
          <p:cNvPr id="57371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57382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3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200.23.20.0/23</a:t>
              </a:r>
              <a:endParaRPr lang="pt-BR"/>
            </a:p>
          </p:txBody>
        </p:sp>
      </p:grpSp>
      <p:sp>
        <p:nvSpPr>
          <p:cNvPr id="57372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2</a:t>
            </a:r>
          </a:p>
        </p:txBody>
      </p:sp>
      <p:grpSp>
        <p:nvGrpSpPr>
          <p:cNvPr id="57373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57379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80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81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  <p:grpSp>
        <p:nvGrpSpPr>
          <p:cNvPr id="57374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57376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77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78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  <p:sp>
        <p:nvSpPr>
          <p:cNvPr id="57375" name="Text Box 43"/>
          <p:cNvSpPr txBox="1">
            <a:spLocks noChangeArrowheads="1"/>
          </p:cNvSpPr>
          <p:nvPr/>
        </p:nvSpPr>
        <p:spPr bwMode="auto">
          <a:xfrm>
            <a:off x="933450" y="1462088"/>
            <a:ext cx="661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Endereçamento hierárquico permite anunciar </a:t>
            </a:r>
            <a:br>
              <a:rPr lang="pt-BR" sz="2400"/>
            </a:br>
            <a:r>
              <a:rPr lang="pt-BR" sz="2400"/>
              <a:t>eficientemente informação sobre rotas: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5837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19F0B3B-ECF6-48EE-8B90-59C96BF2A634}" type="slidenum">
              <a:rPr lang="pt-BR" smtClean="0"/>
              <a:pPr/>
              <a:t>58</a:t>
            </a:fld>
            <a:endParaRPr lang="pt-BR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pt-BR" sz="3600" smtClean="0"/>
              <a:t>Endereçamento hierárquico: rotas mais específicas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660400" y="1716088"/>
            <a:ext cx="752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/>
              <a:t>Provedor B tem uma rota mais específica para a Organização 1</a:t>
            </a:r>
          </a:p>
        </p:txBody>
      </p:sp>
      <p:sp>
        <p:nvSpPr>
          <p:cNvPr id="58374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8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5395913" y="3013075"/>
            <a:ext cx="18053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“mande-me </a:t>
            </a:r>
            <a:r>
              <a:rPr lang="pt-BR" sz="1400" dirty="0" err="1"/>
              <a:t>qq</a:t>
            </a:r>
            <a:r>
              <a:rPr lang="pt-BR" sz="1400" dirty="0"/>
              <a:t> coisa</a:t>
            </a:r>
            <a:br>
              <a:rPr lang="pt-BR" sz="1400" dirty="0"/>
            </a:br>
            <a:r>
              <a:rPr lang="pt-BR" sz="1400" dirty="0"/>
              <a:t>com endereços que</a:t>
            </a:r>
            <a:br>
              <a:rPr lang="pt-BR" sz="1400" dirty="0"/>
            </a:br>
            <a:r>
              <a:rPr lang="pt-BR" sz="1400" dirty="0"/>
              <a:t>começam com </a:t>
            </a:r>
            <a:br>
              <a:rPr lang="pt-BR" sz="1400" dirty="0"/>
            </a:br>
            <a:r>
              <a:rPr lang="pt-BR" sz="1400" u="sng" dirty="0">
                <a:solidFill>
                  <a:srgbClr val="FF0000"/>
                </a:solidFill>
              </a:rPr>
              <a:t>200.23.16.0/2</a:t>
            </a:r>
            <a:r>
              <a:rPr lang="pt-BR" sz="1400" dirty="0"/>
              <a:t>0”</a:t>
            </a:r>
          </a:p>
        </p:txBody>
      </p:sp>
      <p:grpSp>
        <p:nvGrpSpPr>
          <p:cNvPr id="58380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58412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13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200.23.16.0/23</a:t>
              </a:r>
              <a:endParaRPr lang="pt-BR"/>
            </a:p>
          </p:txBody>
        </p:sp>
      </p:grpSp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58410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11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200.23.18.0/23</a:t>
              </a:r>
              <a:endParaRPr lang="pt-BR"/>
            </a:p>
          </p:txBody>
        </p:sp>
      </p:grpSp>
      <p:grpSp>
        <p:nvGrpSpPr>
          <p:cNvPr id="58382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58408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09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200.23.30.0/23</a:t>
              </a:r>
              <a:endParaRPr lang="pt-BR"/>
            </a:p>
          </p:txBody>
        </p:sp>
      </p:grpSp>
      <p:sp>
        <p:nvSpPr>
          <p:cNvPr id="58383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10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A</a:t>
            </a:r>
            <a:endParaRPr lang="pt-BR"/>
          </a:p>
        </p:txBody>
      </p:sp>
      <p:sp>
        <p:nvSpPr>
          <p:cNvPr id="58384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85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360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0</a:t>
            </a:r>
          </a:p>
        </p:txBody>
      </p:sp>
      <p:sp>
        <p:nvSpPr>
          <p:cNvPr id="58386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360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7</a:t>
            </a:r>
          </a:p>
        </p:txBody>
      </p:sp>
      <p:sp>
        <p:nvSpPr>
          <p:cNvPr id="58387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Internet</a:t>
            </a:r>
          </a:p>
        </p:txBody>
      </p:sp>
      <p:sp>
        <p:nvSpPr>
          <p:cNvPr id="58388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31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1</a:t>
            </a:r>
          </a:p>
        </p:txBody>
      </p:sp>
      <p:sp>
        <p:nvSpPr>
          <p:cNvPr id="58389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0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87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B</a:t>
            </a:r>
            <a:endParaRPr lang="pt-BR"/>
          </a:p>
        </p:txBody>
      </p:sp>
      <p:sp>
        <p:nvSpPr>
          <p:cNvPr id="58391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2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3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4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5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486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“mande-me </a:t>
            </a:r>
            <a:r>
              <a:rPr lang="pt-BR" sz="1400" dirty="0" err="1"/>
              <a:t>qq</a:t>
            </a:r>
            <a:r>
              <a:rPr lang="pt-BR" sz="1400" dirty="0"/>
              <a:t> coisa</a:t>
            </a:r>
            <a:br>
              <a:rPr lang="pt-BR" sz="1400" dirty="0"/>
            </a:br>
            <a:r>
              <a:rPr lang="pt-BR" sz="1400" dirty="0"/>
              <a:t>com endereços que</a:t>
            </a:r>
            <a:br>
              <a:rPr lang="pt-BR" sz="1400" dirty="0"/>
            </a:br>
            <a:r>
              <a:rPr lang="pt-BR" sz="1400" dirty="0"/>
              <a:t>começam com 199.31.0.0/16</a:t>
            </a:r>
          </a:p>
          <a:p>
            <a:r>
              <a:rPr lang="pt-BR" sz="1400" dirty="0"/>
              <a:t>ou </a:t>
            </a:r>
            <a:r>
              <a:rPr lang="pt-BR" sz="1400" u="sng" dirty="0">
                <a:solidFill>
                  <a:srgbClr val="FF0000"/>
                </a:solidFill>
              </a:rPr>
              <a:t>200.23.18.0/23</a:t>
            </a:r>
            <a:r>
              <a:rPr lang="pt-BR" sz="1400" dirty="0"/>
              <a:t>”</a:t>
            </a:r>
          </a:p>
        </p:txBody>
      </p:sp>
      <p:grpSp>
        <p:nvGrpSpPr>
          <p:cNvPr id="58396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58406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07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200.23.20.0/23</a:t>
              </a:r>
              <a:endParaRPr lang="pt-BR"/>
            </a:p>
          </p:txBody>
        </p:sp>
      </p:grpSp>
      <p:sp>
        <p:nvSpPr>
          <p:cNvPr id="58397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360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2</a:t>
            </a:r>
          </a:p>
        </p:txBody>
      </p:sp>
      <p:grpSp>
        <p:nvGrpSpPr>
          <p:cNvPr id="58398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58403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4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5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  <p:grpSp>
        <p:nvGrpSpPr>
          <p:cNvPr id="58399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58400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1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2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939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E101060-9DC6-40A0-9CBD-F7A6D3695850}" type="slidenum">
              <a:rPr lang="pt-BR" smtClean="0"/>
              <a:pPr/>
              <a:t>59</a:t>
            </a:fld>
            <a:endParaRPr lang="pt-BR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Endereçamento IP: a última palavra...</a:t>
            </a:r>
            <a:endParaRPr lang="pt-BR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u="sng" smtClean="0">
                <a:solidFill>
                  <a:schemeClr val="accent2"/>
                </a:solidFill>
              </a:rPr>
              <a:t>P:</a:t>
            </a:r>
            <a:r>
              <a:rPr lang="pt-BR" smtClean="0"/>
              <a:t> Como um provedor IP consegue um bloco de endereços?</a:t>
            </a:r>
          </a:p>
          <a:p>
            <a:pPr>
              <a:buFont typeface="ZapfDingbats" pitchFamily="82" charset="0"/>
              <a:buNone/>
            </a:pPr>
            <a:r>
              <a:rPr lang="pt-BR" u="sng" smtClean="0">
                <a:solidFill>
                  <a:schemeClr val="accent2"/>
                </a:solidFill>
              </a:rPr>
              <a:t>R:</a:t>
            </a:r>
            <a:r>
              <a:rPr lang="pt-BR" sz="2400" smtClean="0">
                <a:solidFill>
                  <a:srgbClr val="FF0000"/>
                </a:solidFill>
              </a:rPr>
              <a:t> ICANN</a:t>
            </a:r>
            <a:r>
              <a:rPr lang="pt-BR" sz="2400" smtClean="0"/>
              <a:t>: </a:t>
            </a:r>
            <a:r>
              <a:rPr lang="pt-BR" sz="2400" smtClean="0">
                <a:solidFill>
                  <a:srgbClr val="FF0000"/>
                </a:solidFill>
              </a:rPr>
              <a:t>I</a:t>
            </a:r>
            <a:r>
              <a:rPr lang="pt-BR" sz="2400" smtClean="0"/>
              <a:t>nternet </a:t>
            </a:r>
            <a:r>
              <a:rPr lang="pt-BR" sz="2400" smtClean="0">
                <a:solidFill>
                  <a:srgbClr val="FF0000"/>
                </a:solidFill>
              </a:rPr>
              <a:t>C</a:t>
            </a:r>
            <a:r>
              <a:rPr lang="pt-BR" sz="2400" smtClean="0"/>
              <a:t>orporation for </a:t>
            </a:r>
            <a:r>
              <a:rPr lang="pt-BR" sz="2400" smtClean="0">
                <a:solidFill>
                  <a:srgbClr val="FF0000"/>
                </a:solidFill>
              </a:rPr>
              <a:t>A</a:t>
            </a:r>
            <a:r>
              <a:rPr lang="pt-BR" sz="2400" smtClean="0"/>
              <a:t>ssigned </a:t>
            </a:r>
          </a:p>
          <a:p>
            <a:pPr>
              <a:buFont typeface="ZapfDingbats" pitchFamily="82" charset="0"/>
              <a:buNone/>
            </a:pPr>
            <a:r>
              <a:rPr lang="pt-BR" sz="2400" smtClean="0"/>
              <a:t>     </a:t>
            </a:r>
            <a:r>
              <a:rPr lang="pt-BR" sz="2400" smtClean="0">
                <a:solidFill>
                  <a:srgbClr val="FF0000"/>
                </a:solidFill>
              </a:rPr>
              <a:t>N</a:t>
            </a:r>
            <a:r>
              <a:rPr lang="pt-BR" sz="2400" smtClean="0"/>
              <a:t>ames and </a:t>
            </a:r>
            <a:r>
              <a:rPr lang="pt-BR" sz="2400" smtClean="0">
                <a:solidFill>
                  <a:srgbClr val="FF0000"/>
                </a:solidFill>
              </a:rPr>
              <a:t>N</a:t>
            </a:r>
            <a:r>
              <a:rPr lang="pt-BR" sz="2400" smtClean="0"/>
              <a:t>umbers (www.icann.org.br)</a:t>
            </a:r>
          </a:p>
          <a:p>
            <a:pPr lvl="1"/>
            <a:r>
              <a:rPr lang="pt-BR" smtClean="0"/>
              <a:t>aloca endereços</a:t>
            </a:r>
          </a:p>
          <a:p>
            <a:pPr lvl="1"/>
            <a:r>
              <a:rPr lang="pt-BR" smtClean="0"/>
              <a:t>gerencia DNS</a:t>
            </a:r>
          </a:p>
          <a:p>
            <a:pPr lvl="1"/>
            <a:r>
              <a:rPr lang="pt-BR" smtClean="0"/>
              <a:t>aloca nomes de domínio, resolve disputas</a:t>
            </a:r>
          </a:p>
          <a:p>
            <a:pPr lvl="1"/>
            <a:endParaRPr lang="pt-BR" smtClean="0"/>
          </a:p>
          <a:p>
            <a:pPr lvl="1">
              <a:buFont typeface="ZapfDingbats" pitchFamily="82" charset="0"/>
              <a:buNone/>
            </a:pPr>
            <a:r>
              <a:rPr lang="pt-BR" smtClean="0"/>
              <a:t>Através da IANA </a:t>
            </a:r>
            <a:r>
              <a:rPr lang="pt-BR" i="1" smtClean="0"/>
              <a:t>(Internet Assigned Numbers Authority)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Estabelecimento de conexão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</a:t>
            </a:r>
            <a:r>
              <a:rPr lang="pt-BR" sz="2400" baseline="30000" dirty="0" smtClean="0"/>
              <a:t>ª</a:t>
            </a:r>
            <a:r>
              <a:rPr lang="pt-BR" sz="2400" dirty="0" smtClean="0"/>
              <a:t> função importante em </a:t>
            </a:r>
            <a:r>
              <a:rPr lang="pt-BR" sz="2400" i="1" dirty="0" smtClean="0"/>
              <a:t>algumas</a:t>
            </a:r>
            <a:r>
              <a:rPr lang="pt-BR" sz="2400" dirty="0" smtClean="0"/>
              <a:t> arquiteturas de rede: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ATM, frame relay, X.25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Antes dos pacotes fluírem, dois </a:t>
            </a:r>
            <a:r>
              <a:rPr lang="pt-BR" sz="2400" i="1" dirty="0" smtClean="0"/>
              <a:t>hosts</a:t>
            </a:r>
            <a:r>
              <a:rPr lang="pt-BR" sz="2400" dirty="0" smtClean="0"/>
              <a:t> e os roteadores intermediários estabelecem uma conexão virtual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roteadores são envolvidos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Serviço de conexão das camadas de transporte e de rede: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rede:</a:t>
            </a:r>
            <a:r>
              <a:rPr lang="pt-BR" sz="2000" dirty="0" smtClean="0"/>
              <a:t> entre dois </a:t>
            </a:r>
            <a:r>
              <a:rPr lang="pt-BR" sz="2000" i="1" dirty="0" smtClean="0"/>
              <a:t>hosts </a:t>
            </a:r>
            <a:r>
              <a:rPr lang="pt-BR" sz="2000" dirty="0" smtClean="0"/>
              <a:t>(envolve também roteadores intermediários no caso de </a:t>
            </a:r>
            <a:r>
              <a:rPr lang="pt-BR" sz="2000" dirty="0" err="1" smtClean="0"/>
              <a:t>CVs</a:t>
            </a:r>
            <a:r>
              <a:rPr lang="pt-BR" sz="2000" dirty="0" smtClean="0"/>
              <a:t>)</a:t>
            </a:r>
            <a:endParaRPr lang="pt-BR" sz="2000" i="1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transporte:</a:t>
            </a:r>
            <a:r>
              <a:rPr lang="pt-BR" sz="2000" dirty="0" smtClean="0"/>
              <a:t> entre dois processos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endParaRPr lang="pt-BR" dirty="0" smtClean="0"/>
          </a:p>
        </p:txBody>
      </p:sp>
      <p:sp>
        <p:nvSpPr>
          <p:cNvPr id="2355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355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DD5DFA0-7B09-46BD-AE19-643CF4E4E15D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33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12ADE33-85A3-4508-A27C-2D5C04DD9260}" type="slidenum">
              <a:rPr lang="pt-BR" smtClean="0"/>
              <a:pPr/>
              <a:t>60</a:t>
            </a:fld>
            <a:endParaRPr lang="pt-BR" smtClean="0"/>
          </a:p>
        </p:txBody>
      </p:sp>
      <p:sp>
        <p:nvSpPr>
          <p:cNvPr id="13319" name="Freeform 2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title"/>
          </p:nvPr>
        </p:nvSpPr>
        <p:spPr>
          <a:xfrm>
            <a:off x="325438" y="228600"/>
            <a:ext cx="8475662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13321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10.0.0.1</a:t>
            </a:r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10.0.0.2</a:t>
            </a:r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10.0.0.3</a:t>
            </a: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10.0.0.4</a:t>
            </a:r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1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138.76.29.7</a:t>
            </a:r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3333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13346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7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8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9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3350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51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35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352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353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4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5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3334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5" name="Text Box 34"/>
          <p:cNvSpPr txBox="1">
            <a:spLocks noChangeArrowheads="1"/>
          </p:cNvSpPr>
          <p:nvPr/>
        </p:nvSpPr>
        <p:spPr bwMode="auto">
          <a:xfrm>
            <a:off x="4768850" y="1679575"/>
            <a:ext cx="218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rede local</a:t>
            </a:r>
          </a:p>
          <a:p>
            <a:pPr algn="ctr"/>
            <a:r>
              <a:rPr lang="pt-BR"/>
              <a:t>(e.x., rede caseira)</a:t>
            </a:r>
          </a:p>
          <a:p>
            <a:pPr algn="ctr"/>
            <a:r>
              <a:rPr lang="pt-BR"/>
              <a:t>10.0.0/24</a:t>
            </a:r>
          </a:p>
        </p:txBody>
      </p:sp>
      <p:sp>
        <p:nvSpPr>
          <p:cNvPr id="13336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7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8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9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0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1" name="Text Box 40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resto da</a:t>
            </a:r>
          </a:p>
          <a:p>
            <a:pPr algn="ctr"/>
            <a:r>
              <a:rPr lang="pt-BR"/>
              <a:t>Internet</a:t>
            </a:r>
          </a:p>
        </p:txBody>
      </p:sp>
      <p:sp>
        <p:nvSpPr>
          <p:cNvPr id="13342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3" name="Text Box 42"/>
          <p:cNvSpPr txBox="1">
            <a:spLocks noChangeArrowheads="1"/>
          </p:cNvSpPr>
          <p:nvPr/>
        </p:nvSpPr>
        <p:spPr bwMode="auto">
          <a:xfrm>
            <a:off x="4291013" y="4414838"/>
            <a:ext cx="3933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/>
              <a:t>Datagramas com origem ou</a:t>
            </a:r>
          </a:p>
          <a:p>
            <a:pPr algn="ctr"/>
            <a:r>
              <a:rPr lang="pt-BR" sz="2000"/>
              <a:t>destino nesta rede usam endereços 10.0.0/24 para origem e destino (como usual)</a:t>
            </a:r>
          </a:p>
        </p:txBody>
      </p:sp>
      <p:sp>
        <p:nvSpPr>
          <p:cNvPr id="13344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5" name="Text Box 44"/>
          <p:cNvSpPr txBox="1">
            <a:spLocks noChangeArrowheads="1"/>
          </p:cNvSpPr>
          <p:nvPr/>
        </p:nvSpPr>
        <p:spPr bwMode="auto">
          <a:xfrm>
            <a:off x="0" y="4424363"/>
            <a:ext cx="42370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i="1">
                <a:solidFill>
                  <a:srgbClr val="FF0000"/>
                </a:solidFill>
              </a:rPr>
              <a:t>Todos</a:t>
            </a:r>
            <a:r>
              <a:rPr lang="pt-BR" sz="2000"/>
              <a:t> os datagramas </a:t>
            </a:r>
            <a:r>
              <a:rPr lang="pt-BR" sz="2000" i="1">
                <a:solidFill>
                  <a:srgbClr val="FF0000"/>
                </a:solidFill>
              </a:rPr>
              <a:t>deixando</a:t>
            </a:r>
            <a:r>
              <a:rPr lang="pt-BR" sz="2000"/>
              <a:t> a rede local têm o </a:t>
            </a:r>
            <a:r>
              <a:rPr lang="pt-BR" sz="2000">
                <a:solidFill>
                  <a:srgbClr val="FF0000"/>
                </a:solidFill>
              </a:rPr>
              <a:t>mesmo</a:t>
            </a:r>
            <a:r>
              <a:rPr lang="pt-BR" sz="2000"/>
              <a:t> único endereço IP NAT origem: 138.76.29.7, e diferentes números de porta origem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246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24CE5A8-7A6D-4653-A51D-87E18A5322E3}" type="slidenum">
              <a:rPr lang="pt-BR" smtClean="0"/>
              <a:pPr/>
              <a:t>61</a:t>
            </a:fld>
            <a:endParaRPr lang="pt-BR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>
                <a:solidFill>
                  <a:srgbClr val="FF0000"/>
                </a:solidFill>
              </a:rPr>
              <a:t>Motivação:</a:t>
            </a:r>
            <a:r>
              <a:rPr lang="pt-BR" sz="2400" smtClean="0"/>
              <a:t> a rede local usa apenas um endereço IP, no que concerne ao mundo exterior: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não há necessidade de alocar faixas de endereços do ISP: </a:t>
            </a:r>
          </a:p>
          <a:p>
            <a:pPr lvl="2">
              <a:lnSpc>
                <a:spcPct val="90000"/>
              </a:lnSpc>
            </a:pPr>
            <a:r>
              <a:rPr lang="pt-BR" smtClean="0"/>
              <a:t>apenas um endereço IP é usado para todos os dispositivos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pode modificar endereços de dispositivos na rede local sem notificar o mundo exterior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pode trocar de ISP sem mudar os endereços dos dispositivos na rede local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dispositivos dentro da rede local não são explicitamente endereçáveis, i.e., visíveis do mundo exterior (um incremento de segurança)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endParaRPr lang="pt-BR" smtClean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293688" y="228600"/>
            <a:ext cx="8545512" cy="1143000"/>
          </a:xfrm>
          <a:noFill/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349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744965C8-C853-4DCD-A6B7-AE0F4F16E52D}" type="slidenum">
              <a:rPr lang="pt-BR" smtClean="0"/>
              <a:pPr/>
              <a:t>62</a:t>
            </a:fld>
            <a:endParaRPr lang="pt-BR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28600"/>
            <a:ext cx="8399462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691562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>
                <a:solidFill>
                  <a:srgbClr val="FF0000"/>
                </a:solidFill>
              </a:rPr>
              <a:t>Implementação:</a:t>
            </a:r>
            <a:r>
              <a:rPr lang="pt-BR" sz="2400" smtClean="0"/>
              <a:t> um roteador NAT deve:</a:t>
            </a:r>
            <a:br>
              <a:rPr lang="pt-BR" sz="2400" smtClean="0"/>
            </a:br>
            <a:endParaRPr lang="pt-BR" sz="2400" smtClean="0"/>
          </a:p>
          <a:p>
            <a:pPr lvl="1"/>
            <a:r>
              <a:rPr lang="pt-BR" i="1" smtClean="0">
                <a:solidFill>
                  <a:schemeClr val="accent2"/>
                </a:solidFill>
              </a:rPr>
              <a:t>datagramas saindo:</a:t>
            </a:r>
            <a:r>
              <a:rPr lang="pt-BR" smtClean="0">
                <a:solidFill>
                  <a:schemeClr val="accent2"/>
                </a:solidFill>
              </a:rPr>
              <a:t> </a:t>
            </a:r>
            <a:r>
              <a:rPr lang="pt-BR" i="1" smtClean="0">
                <a:solidFill>
                  <a:schemeClr val="accent2"/>
                </a:solidFill>
              </a:rPr>
              <a:t>trocar</a:t>
            </a:r>
            <a:r>
              <a:rPr lang="pt-BR" smtClean="0"/>
              <a:t> (IP origem, # porta ) de cada datagrama saindo para (IP NAT, novo # porta)</a:t>
            </a:r>
          </a:p>
          <a:p>
            <a:pPr lvl="2">
              <a:buFontTx/>
              <a:buNone/>
            </a:pPr>
            <a:r>
              <a:rPr lang="pt-BR" sz="2400" smtClean="0"/>
              <a:t>. . . clientes/servidores remotos vão responder usando </a:t>
            </a:r>
            <a:r>
              <a:rPr lang="pt-BR" smtClean="0"/>
              <a:t>(IP NAT, novo # porta)</a:t>
            </a:r>
            <a:r>
              <a:rPr lang="pt-BR" sz="2400" smtClean="0"/>
              <a:t> como endereço destino.</a:t>
            </a:r>
          </a:p>
          <a:p>
            <a:pPr lvl="1"/>
            <a:r>
              <a:rPr lang="pt-BR" i="1" smtClean="0">
                <a:solidFill>
                  <a:schemeClr val="accent2"/>
                </a:solidFill>
              </a:rPr>
              <a:t>lembrar (na tabela de tradução NAT) </a:t>
            </a:r>
            <a:r>
              <a:rPr lang="pt-BR" smtClean="0"/>
              <a:t>cada par de tradução (IP origem, # porta ) para (IP NAT, novo # porta)</a:t>
            </a:r>
          </a:p>
          <a:p>
            <a:pPr lvl="1"/>
            <a:r>
              <a:rPr lang="pt-BR" i="1" smtClean="0">
                <a:solidFill>
                  <a:schemeClr val="accent2"/>
                </a:solidFill>
              </a:rPr>
              <a:t>datagramas entrando:</a:t>
            </a:r>
            <a:r>
              <a:rPr lang="pt-BR" smtClean="0">
                <a:solidFill>
                  <a:schemeClr val="accent2"/>
                </a:solidFill>
              </a:rPr>
              <a:t> </a:t>
            </a:r>
            <a:r>
              <a:rPr lang="pt-BR" i="1" smtClean="0">
                <a:solidFill>
                  <a:schemeClr val="accent2"/>
                </a:solidFill>
              </a:rPr>
              <a:t>trocar</a:t>
            </a:r>
            <a:r>
              <a:rPr lang="pt-BR" smtClean="0"/>
              <a:t> (IP NAT, novo # porta) nos campos de destino de cada datagrama entrando para o (IP origem, # porta) correspondente armazenado na tabela NAT</a:t>
            </a:r>
          </a:p>
          <a:p>
            <a:pPr lvl="1"/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434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242A2F2-251F-41F1-B12E-C095D255D447}" type="slidenum">
              <a:rPr lang="pt-BR" smtClean="0"/>
              <a:pPr/>
              <a:t>63</a:t>
            </a:fld>
            <a:endParaRPr lang="pt-BR" smtClean="0"/>
          </a:p>
        </p:txBody>
      </p:sp>
      <p:sp>
        <p:nvSpPr>
          <p:cNvPr id="14343" name="Freeform 2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228600"/>
            <a:ext cx="8604250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14345" name="Freeform 4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433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10.0.0.1</a:t>
            </a:r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10.0.0.2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14436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4441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42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1200"/>
                  <a:t>O: 10.0.0.1, 3345</a:t>
                </a:r>
              </a:p>
              <a:p>
                <a:r>
                  <a:rPr lang="pt-BR" sz="1200"/>
                  <a:t>D: 128.119.40.186, 80</a:t>
                </a:r>
              </a:p>
            </p:txBody>
          </p:sp>
          <p:grpSp>
            <p:nvGrpSpPr>
              <p:cNvPr id="14443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448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4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5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4444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445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4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4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4437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096 h 264"/>
                <a:gd name="T2" fmla="*/ 4672 w 417"/>
                <a:gd name="T3" fmla="*/ 2096 h 264"/>
                <a:gd name="T4" fmla="*/ 467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438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14439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40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14354" name="Text Box 31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10.0.0.4</a:t>
            </a:r>
          </a:p>
        </p:txBody>
      </p:sp>
      <p:sp>
        <p:nvSpPr>
          <p:cNvPr id="14355" name="Line 32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56" name="Text Box 33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138.76.29.7</a:t>
            </a:r>
          </a:p>
        </p:txBody>
      </p:sp>
      <p:sp>
        <p:nvSpPr>
          <p:cNvPr id="14357" name="Line 34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469063" y="1541463"/>
            <a:ext cx="2566987" cy="1417637"/>
            <a:chOff x="3944" y="971"/>
            <a:chExt cx="1617" cy="893"/>
          </a:xfrm>
        </p:grpSpPr>
        <p:sp>
          <p:nvSpPr>
            <p:cNvPr id="14434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4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rgbClr val="FF0000"/>
                  </a:solidFill>
                </a:rPr>
                <a:t>1:</a:t>
              </a:r>
              <a:r>
                <a:rPr lang="pt-BR" dirty="0">
                  <a:solidFill>
                    <a:srgbClr val="FF0000"/>
                  </a:solidFill>
                </a:rPr>
                <a:t> </a:t>
              </a:r>
              <a:r>
                <a:rPr lang="pt-BR" dirty="0">
                  <a:solidFill>
                    <a:schemeClr val="accent2"/>
                  </a:solidFill>
                </a:rPr>
                <a:t>host 10.0.0.1 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envia </a:t>
              </a:r>
              <a:r>
                <a:rPr lang="pt-BR" dirty="0" err="1">
                  <a:solidFill>
                    <a:schemeClr val="accent2"/>
                  </a:solidFill>
                </a:rPr>
                <a:t>datagrama</a:t>
              </a:r>
              <a:r>
                <a:rPr lang="pt-BR" dirty="0">
                  <a:solidFill>
                    <a:schemeClr val="accent2"/>
                  </a:solidFill>
                </a:rPr>
                <a:t> p/ 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128.119.40.186, 80</a:t>
              </a:r>
            </a:p>
          </p:txBody>
        </p:sp>
        <p:sp>
          <p:nvSpPr>
            <p:cNvPr id="14435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359" name="Freeform 38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60" name="Rectangle 39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61" name="Text Box 40"/>
          <p:cNvSpPr txBox="1">
            <a:spLocks noChangeArrowheads="1"/>
          </p:cNvSpPr>
          <p:nvPr/>
        </p:nvSpPr>
        <p:spPr bwMode="auto">
          <a:xfrm>
            <a:off x="2306638" y="1423988"/>
            <a:ext cx="3876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Tabela de tradução NAT</a:t>
            </a:r>
          </a:p>
          <a:p>
            <a:pPr algn="ctr"/>
            <a:r>
              <a:rPr lang="pt-BR"/>
              <a:t>end. lado WAN        end. lado LAN </a:t>
            </a:r>
          </a:p>
        </p:txBody>
      </p:sp>
      <p:sp>
        <p:nvSpPr>
          <p:cNvPr id="14362" name="Line 41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63" name="Line 42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64" name="Line 43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4365" name="Group 44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14421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22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23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24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4425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426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431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32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33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427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428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29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30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05882" name="Text Box 58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pt-BR"/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4407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08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O: 128.119.40.186, 80 </a:t>
              </a:r>
            </a:p>
            <a:p>
              <a:r>
                <a:rPr lang="pt-BR" sz="1200"/>
                <a:t>D: 10.0.0.1, 3345</a:t>
              </a:r>
            </a:p>
            <a:p>
              <a:endParaRPr lang="pt-BR" sz="1200"/>
            </a:p>
          </p:txBody>
        </p:sp>
        <p:grpSp>
          <p:nvGrpSpPr>
            <p:cNvPr id="14409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4418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19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20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410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4415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16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17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411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412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14413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14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14392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4397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98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1200"/>
                  <a:t>O: 138.76.29.7, 5001</a:t>
                </a:r>
              </a:p>
              <a:p>
                <a:r>
                  <a:rPr lang="pt-BR" sz="1200"/>
                  <a:t>D: 128.119.40.186, 80</a:t>
                </a:r>
              </a:p>
            </p:txBody>
          </p:sp>
          <p:grpSp>
            <p:nvGrpSpPr>
              <p:cNvPr id="14399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404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6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4400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401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2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3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4393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394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14395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96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14388" name="Text Box 91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rgbClr val="FF0000"/>
                  </a:solidFill>
                </a:rPr>
                <a:t>2:</a:t>
              </a:r>
              <a:r>
                <a:rPr lang="pt-BR" dirty="0">
                  <a:solidFill>
                    <a:srgbClr val="FF0000"/>
                  </a:solidFill>
                </a:rPr>
                <a:t> </a:t>
              </a:r>
              <a:r>
                <a:rPr lang="pt-BR" dirty="0">
                  <a:solidFill>
                    <a:schemeClr val="accent2"/>
                  </a:solidFill>
                </a:rPr>
                <a:t>roteador NAT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muda end. origem 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do </a:t>
              </a:r>
              <a:r>
                <a:rPr lang="pt-BR" dirty="0" err="1">
                  <a:solidFill>
                    <a:schemeClr val="accent2"/>
                  </a:solidFill>
                </a:rPr>
                <a:t>datagrama</a:t>
              </a:r>
              <a:r>
                <a:rPr lang="pt-BR" dirty="0">
                  <a:solidFill>
                    <a:schemeClr val="accent2"/>
                  </a:solidFill>
                </a:rPr>
                <a:t> de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10.0.0.1, 3345 p/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138.76.29.7, 5001,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e atualiza tabela</a:t>
              </a:r>
            </a:p>
          </p:txBody>
        </p:sp>
        <p:sp>
          <p:nvSpPr>
            <p:cNvPr id="14389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390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391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4374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75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O: 128.119.40.186, 80 </a:t>
              </a:r>
            </a:p>
            <a:p>
              <a:r>
                <a:rPr lang="pt-BR" sz="1200"/>
                <a:t>D: 138.76.29.7, 5001</a:t>
              </a:r>
            </a:p>
            <a:p>
              <a:endParaRPr lang="pt-BR" sz="1200"/>
            </a:p>
          </p:txBody>
        </p:sp>
        <p:grpSp>
          <p:nvGrpSpPr>
            <p:cNvPr id="14376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4385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6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7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377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4382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3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4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378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379" name="Group 107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4380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81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3: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Resposta chega</a:t>
            </a:r>
          </a:p>
          <a:p>
            <a:r>
              <a:rPr lang="pt-BR" dirty="0">
                <a:solidFill>
                  <a:schemeClr val="accent2"/>
                </a:solidFill>
              </a:rPr>
              <a:t> p/ end. destino:</a:t>
            </a:r>
          </a:p>
          <a:p>
            <a:r>
              <a:rPr lang="pt-BR" dirty="0">
                <a:solidFill>
                  <a:schemeClr val="accent2"/>
                </a:solidFill>
              </a:rPr>
              <a:t> 138.76.29.7, 5001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4741863" y="4976813"/>
            <a:ext cx="40227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4: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roteador NAT</a:t>
            </a:r>
          </a:p>
          <a:p>
            <a:r>
              <a:rPr lang="pt-BR" dirty="0">
                <a:solidFill>
                  <a:schemeClr val="accent2"/>
                </a:solidFill>
              </a:rPr>
              <a:t>muda end. destino</a:t>
            </a:r>
          </a:p>
          <a:p>
            <a:r>
              <a:rPr lang="pt-BR" dirty="0">
                <a:solidFill>
                  <a:schemeClr val="accent2"/>
                </a:solidFill>
              </a:rPr>
              <a:t>do </a:t>
            </a:r>
            <a:r>
              <a:rPr lang="pt-BR" dirty="0" err="1">
                <a:solidFill>
                  <a:schemeClr val="accent2"/>
                </a:solidFill>
              </a:rPr>
              <a:t>datagrama</a:t>
            </a:r>
            <a:r>
              <a:rPr lang="pt-BR" dirty="0">
                <a:solidFill>
                  <a:schemeClr val="accent2"/>
                </a:solidFill>
              </a:rPr>
              <a:t> de</a:t>
            </a:r>
          </a:p>
          <a:p>
            <a:r>
              <a:rPr lang="pt-BR" dirty="0">
                <a:solidFill>
                  <a:schemeClr val="accent2"/>
                </a:solidFill>
              </a:rPr>
              <a:t>138.76.29.7, 5001 p/ 10.0.0.1, 3345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373" name="Line 112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2" grpId="0"/>
      <p:bldP spid="205934" grpId="0"/>
      <p:bldP spid="20593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45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0627C79-01D0-4ED7-9E70-E457A191C994}" type="slidenum">
              <a:rPr lang="pt-BR" smtClean="0"/>
              <a:pPr/>
              <a:t>64</a:t>
            </a:fld>
            <a:endParaRPr lang="pt-BR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28600"/>
            <a:ext cx="8353425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campo do número de porta com 16-bits: </a:t>
            </a:r>
          </a:p>
          <a:p>
            <a:pPr lvl="1"/>
            <a:r>
              <a:rPr lang="pt-BR" smtClean="0"/>
              <a:t>60.000 conexões simultâneas com um único endereço no lado WAN!</a:t>
            </a:r>
          </a:p>
          <a:p>
            <a:r>
              <a:rPr lang="pt-BR" smtClean="0"/>
              <a:t>NAT é controverso:</a:t>
            </a:r>
          </a:p>
          <a:p>
            <a:pPr lvl="1"/>
            <a:r>
              <a:rPr lang="pt-BR" smtClean="0"/>
              <a:t>roteadores deveriam processar somente até a camada 3</a:t>
            </a:r>
          </a:p>
          <a:p>
            <a:pPr lvl="1"/>
            <a:r>
              <a:rPr lang="pt-BR" smtClean="0"/>
              <a:t>viola o argumento fim-a-fim</a:t>
            </a:r>
          </a:p>
          <a:p>
            <a:pPr lvl="2"/>
            <a:r>
              <a:rPr lang="pt-BR" smtClean="0"/>
              <a:t>possibilidade do uso de NAT deve ser levado em conta pelos projetistas de aplicações (p.e., P2P)</a:t>
            </a:r>
          </a:p>
          <a:p>
            <a:pPr lvl="1"/>
            <a:r>
              <a:rPr lang="pt-BR" smtClean="0"/>
              <a:t>escassez de endereços, por outro lado, deveria ser resolvida com o IPv6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5366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6FD7672E-C6A9-4F71-89FD-0DCD7FFAF4BD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de travessia do NAT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4559300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o cliente quer conectar com o servidor com end. 10.0.0.1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endereço 10.0.0.1 é local à LAN (cliente não pode usá-lo como endereço de destino)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há apenas um endereço visível externamente: 138.76.29.7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solução 1:</a:t>
            </a:r>
            <a:r>
              <a:rPr lang="pt-BR" sz="2400" dirty="0" smtClean="0"/>
              <a:t> configurar estaticamente o NAT para encaminhar para o servidor pedidos de conexão entrantes numa dada porta.</a:t>
            </a:r>
          </a:p>
          <a:p>
            <a:pPr marL="742950" lvl="2" indent="-342900">
              <a:lnSpc>
                <a:spcPct val="90000"/>
              </a:lnSpc>
              <a:buSzPct val="85000"/>
              <a:buFont typeface="ZapfDingbats" pitchFamily="82" charset="0"/>
              <a:buChar char="r"/>
            </a:pPr>
            <a:r>
              <a:rPr lang="pt-BR" dirty="0" err="1" smtClean="0"/>
              <a:t>Ex</a:t>
            </a:r>
            <a:r>
              <a:rPr lang="pt-BR" dirty="0" smtClean="0"/>
              <a:t>: (123.76.29.7, porta 2500) sempre encaminhado para 10.0.0.1 porta 25000</a:t>
            </a:r>
          </a:p>
        </p:txBody>
      </p:sp>
      <p:sp>
        <p:nvSpPr>
          <p:cNvPr id="15369" name="Freeform 29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173037 w 1056"/>
              <a:gd name="T1" fmla="*/ 1073150 h 1567"/>
              <a:gd name="T2" fmla="*/ 949325 w 1056"/>
              <a:gd name="T3" fmla="*/ 1027112 h 1567"/>
              <a:gd name="T4" fmla="*/ 846137 w 1056"/>
              <a:gd name="T5" fmla="*/ 974725 h 1567"/>
              <a:gd name="T6" fmla="*/ 898525 w 1056"/>
              <a:gd name="T7" fmla="*/ 268287 h 1567"/>
              <a:gd name="T8" fmla="*/ 1262062 w 1056"/>
              <a:gd name="T9" fmla="*/ 60325 h 1567"/>
              <a:gd name="T10" fmla="*/ 1608137 w 1056"/>
              <a:gd name="T11" fmla="*/ 142875 h 1567"/>
              <a:gd name="T12" fmla="*/ 1566862 w 1056"/>
              <a:gd name="T13" fmla="*/ 919162 h 1567"/>
              <a:gd name="T14" fmla="*/ 1595437 w 1056"/>
              <a:gd name="T15" fmla="*/ 1389062 h 1567"/>
              <a:gd name="T16" fmla="*/ 1566862 w 1056"/>
              <a:gd name="T17" fmla="*/ 2303462 h 1567"/>
              <a:gd name="T18" fmla="*/ 939800 w 1056"/>
              <a:gd name="T19" fmla="*/ 2346325 h 1567"/>
              <a:gd name="T20" fmla="*/ 750887 w 1056"/>
              <a:gd name="T21" fmla="*/ 1458912 h 1567"/>
              <a:gd name="T22" fmla="*/ 96837 w 1056"/>
              <a:gd name="T23" fmla="*/ 1330325 h 1567"/>
              <a:gd name="T24" fmla="*/ 173037 w 1056"/>
              <a:gd name="T25" fmla="*/ 1073150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151813" y="3138488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3138488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123238" y="39036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390366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Line 33"/>
          <p:cNvSpPr>
            <a:spLocks noChangeShapeType="1"/>
          </p:cNvSpPr>
          <p:nvPr/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1" name="Line 34"/>
          <p:cNvSpPr>
            <a:spLocks noChangeShapeType="1"/>
          </p:cNvSpPr>
          <p:nvPr/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2" name="Line 35"/>
          <p:cNvSpPr>
            <a:spLocks noChangeShapeType="1"/>
          </p:cNvSpPr>
          <p:nvPr/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3" name="Line 36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4" name="Text Box 37"/>
          <p:cNvSpPr txBox="1">
            <a:spLocks noChangeArrowheads="1"/>
          </p:cNvSpPr>
          <p:nvPr/>
        </p:nvSpPr>
        <p:spPr bwMode="auto">
          <a:xfrm>
            <a:off x="7905750" y="2001838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5375" name="Text Box 56"/>
          <p:cNvSpPr txBox="1">
            <a:spLocks noChangeArrowheads="1"/>
          </p:cNvSpPr>
          <p:nvPr/>
        </p:nvSpPr>
        <p:spPr bwMode="auto">
          <a:xfrm>
            <a:off x="7134225" y="2951163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5376" name="Line 57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7" name="Line 58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8" name="Text Box 88"/>
          <p:cNvSpPr txBox="1">
            <a:spLocks noChangeArrowheads="1"/>
          </p:cNvSpPr>
          <p:nvPr/>
        </p:nvSpPr>
        <p:spPr bwMode="auto">
          <a:xfrm>
            <a:off x="6434138" y="3522663"/>
            <a:ext cx="1139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roteador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NAT </a:t>
            </a:r>
          </a:p>
        </p:txBody>
      </p:sp>
      <p:sp>
        <p:nvSpPr>
          <p:cNvPr id="15379" name="Text Box 89"/>
          <p:cNvSpPr txBox="1">
            <a:spLocks noChangeArrowheads="1"/>
          </p:cNvSpPr>
          <p:nvPr/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pSp>
        <p:nvGrpSpPr>
          <p:cNvPr id="15380" name="Group 91"/>
          <p:cNvGrpSpPr>
            <a:grpSpLocks/>
          </p:cNvGrpSpPr>
          <p:nvPr/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5399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0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1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2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3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4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5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6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81" name="Line 100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5382" name="Group 59"/>
          <p:cNvGrpSpPr>
            <a:grpSpLocks/>
          </p:cNvGrpSpPr>
          <p:nvPr/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5386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7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8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9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5390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5391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396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7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8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5392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393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4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5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172075" y="255905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55905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102"/>
          <p:cNvSpPr txBox="1">
            <a:spLocks noChangeArrowheads="1"/>
          </p:cNvSpPr>
          <p:nvPr/>
        </p:nvSpPr>
        <p:spPr bwMode="auto">
          <a:xfrm>
            <a:off x="5046663" y="2187575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Cliente</a:t>
            </a:r>
          </a:p>
        </p:txBody>
      </p:sp>
      <p:sp>
        <p:nvSpPr>
          <p:cNvPr id="15384" name="Text Box 103"/>
          <p:cNvSpPr txBox="1">
            <a:spLocks noChangeArrowheads="1"/>
          </p:cNvSpPr>
          <p:nvPr/>
        </p:nvSpPr>
        <p:spPr bwMode="auto">
          <a:xfrm>
            <a:off x="5834063" y="2279650"/>
            <a:ext cx="396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?</a:t>
            </a:r>
          </a:p>
        </p:txBody>
      </p:sp>
      <p:sp>
        <p:nvSpPr>
          <p:cNvPr id="15385" name="Line 104"/>
          <p:cNvSpPr>
            <a:spLocks noChangeShapeType="1"/>
          </p:cNvSpPr>
          <p:nvPr/>
        </p:nvSpPr>
        <p:spPr bwMode="auto">
          <a:xfrm>
            <a:off x="5653088" y="3019425"/>
            <a:ext cx="40163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638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28263F37-0F5D-4525-AA65-A24573AD0A9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de travessia do NAT</a:t>
            </a:r>
            <a:endParaRPr lang="en-US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5003800" cy="5159375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solução</a:t>
            </a:r>
            <a:r>
              <a:rPr lang="en-US" sz="2000" dirty="0" smtClean="0">
                <a:solidFill>
                  <a:srgbClr val="FF0000"/>
                </a:solidFill>
              </a:rPr>
              <a:t> 2:</a:t>
            </a:r>
            <a:r>
              <a:rPr lang="en-US" sz="2000" dirty="0" smtClean="0"/>
              <a:t> </a:t>
            </a:r>
            <a:r>
              <a:rPr lang="en-US" sz="2000" dirty="0" err="1" smtClean="0"/>
              <a:t>Protocolo</a:t>
            </a:r>
            <a:r>
              <a:rPr lang="en-US" sz="2000" dirty="0" smtClean="0"/>
              <a:t> Internet Gateway Device (IGD) do Universal Plug and Play (UPnP). 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aos</a:t>
            </a:r>
            <a:r>
              <a:rPr lang="en-US" sz="2000" dirty="0" smtClean="0"/>
              <a:t> hosts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estejam</a:t>
            </a:r>
            <a:r>
              <a:rPr lang="en-US" sz="2000" dirty="0" smtClean="0"/>
              <a:t> </a:t>
            </a:r>
            <a:r>
              <a:rPr lang="en-US" sz="2000" dirty="0" err="1" smtClean="0"/>
              <a:t>atrás</a:t>
            </a:r>
            <a:r>
              <a:rPr lang="en-US" sz="2000" dirty="0" smtClean="0"/>
              <a:t> de NATs: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 err="1" smtClean="0"/>
              <a:t>descobrir</a:t>
            </a:r>
            <a:r>
              <a:rPr lang="en-US" sz="2000" dirty="0" smtClean="0"/>
              <a:t> o </a:t>
            </a:r>
            <a:r>
              <a:rPr lang="en-US" sz="2000" dirty="0" err="1" smtClean="0"/>
              <a:t>endereço</a:t>
            </a:r>
            <a:r>
              <a:rPr lang="en-US" sz="2000" dirty="0" smtClean="0"/>
              <a:t> </a:t>
            </a:r>
            <a:r>
              <a:rPr lang="en-US" sz="2000" dirty="0" err="1" smtClean="0"/>
              <a:t>público</a:t>
            </a:r>
            <a:r>
              <a:rPr lang="en-US" sz="2000" dirty="0" smtClean="0"/>
              <a:t> IP (138.76.29.7)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 err="1" smtClean="0"/>
              <a:t>Adicionar</a:t>
            </a:r>
            <a:r>
              <a:rPr lang="en-US" sz="2000" dirty="0" smtClean="0"/>
              <a:t>/remover </a:t>
            </a:r>
            <a:r>
              <a:rPr lang="en-US" sz="2000" dirty="0" err="1" smtClean="0"/>
              <a:t>mapeamento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portas</a:t>
            </a:r>
            <a:r>
              <a:rPr lang="en-US" sz="2000" dirty="0" smtClean="0"/>
              <a:t> (com tempos de </a:t>
            </a:r>
            <a:r>
              <a:rPr lang="en-US" sz="2000" dirty="0" err="1" smtClean="0"/>
              <a:t>validade</a:t>
            </a:r>
            <a:r>
              <a:rPr lang="en-US" sz="2000" dirty="0" smtClean="0"/>
              <a:t>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endParaRPr lang="en-US" sz="20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i.e., </a:t>
            </a:r>
            <a:r>
              <a:rPr lang="en-US" sz="2000" dirty="0" err="1" smtClean="0"/>
              <a:t>automatiza</a:t>
            </a:r>
            <a:r>
              <a:rPr lang="en-US" sz="2000" dirty="0" smtClean="0"/>
              <a:t> a </a:t>
            </a:r>
            <a:r>
              <a:rPr lang="en-US" sz="2000" dirty="0" err="1" smtClean="0"/>
              <a:t>configuração</a:t>
            </a:r>
            <a:r>
              <a:rPr lang="en-US" sz="2000" dirty="0" smtClean="0"/>
              <a:t>  do </a:t>
            </a:r>
            <a:r>
              <a:rPr lang="en-US" sz="2000" dirty="0" err="1" smtClean="0"/>
              <a:t>mapeamento</a:t>
            </a:r>
            <a:r>
              <a:rPr lang="en-US" sz="2000" dirty="0" smtClean="0"/>
              <a:t> </a:t>
            </a:r>
            <a:r>
              <a:rPr lang="en-US" sz="2000" dirty="0" err="1" smtClean="0"/>
              <a:t>estático</a:t>
            </a:r>
            <a:r>
              <a:rPr lang="en-US" sz="2000" dirty="0" smtClean="0"/>
              <a:t> de </a:t>
            </a:r>
            <a:r>
              <a:rPr lang="en-US" sz="2000" dirty="0" err="1" smtClean="0"/>
              <a:t>portas</a:t>
            </a:r>
            <a:r>
              <a:rPr lang="en-US" sz="2000" dirty="0" smtClean="0"/>
              <a:t> NAT</a:t>
            </a:r>
          </a:p>
        </p:txBody>
      </p:sp>
      <p:sp>
        <p:nvSpPr>
          <p:cNvPr id="16392" name="Freeform 51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173037 w 1056"/>
              <a:gd name="T1" fmla="*/ 1073150 h 1567"/>
              <a:gd name="T2" fmla="*/ 949325 w 1056"/>
              <a:gd name="T3" fmla="*/ 1027112 h 1567"/>
              <a:gd name="T4" fmla="*/ 846137 w 1056"/>
              <a:gd name="T5" fmla="*/ 974725 h 1567"/>
              <a:gd name="T6" fmla="*/ 898525 w 1056"/>
              <a:gd name="T7" fmla="*/ 268287 h 1567"/>
              <a:gd name="T8" fmla="*/ 1262062 w 1056"/>
              <a:gd name="T9" fmla="*/ 60325 h 1567"/>
              <a:gd name="T10" fmla="*/ 1608137 w 1056"/>
              <a:gd name="T11" fmla="*/ 142875 h 1567"/>
              <a:gd name="T12" fmla="*/ 1566862 w 1056"/>
              <a:gd name="T13" fmla="*/ 919162 h 1567"/>
              <a:gd name="T14" fmla="*/ 1595437 w 1056"/>
              <a:gd name="T15" fmla="*/ 1389062 h 1567"/>
              <a:gd name="T16" fmla="*/ 1566862 w 1056"/>
              <a:gd name="T17" fmla="*/ 2303462 h 1567"/>
              <a:gd name="T18" fmla="*/ 939800 w 1056"/>
              <a:gd name="T19" fmla="*/ 2346325 h 1567"/>
              <a:gd name="T20" fmla="*/ 750887 w 1056"/>
              <a:gd name="T21" fmla="*/ 1458912 h 1567"/>
              <a:gd name="T22" fmla="*/ 96837 w 1056"/>
              <a:gd name="T23" fmla="*/ 1330325 h 1567"/>
              <a:gd name="T24" fmla="*/ 173037 w 1056"/>
              <a:gd name="T25" fmla="*/ 1073150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151813" y="3138488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3138488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123238" y="39036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390366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54"/>
          <p:cNvSpPr>
            <a:spLocks noChangeShapeType="1"/>
          </p:cNvSpPr>
          <p:nvPr/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4" name="Line 55"/>
          <p:cNvSpPr>
            <a:spLocks noChangeShapeType="1"/>
          </p:cNvSpPr>
          <p:nvPr/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5" name="Line 56"/>
          <p:cNvSpPr>
            <a:spLocks noChangeShapeType="1"/>
          </p:cNvSpPr>
          <p:nvPr/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6" name="Line 57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7" name="Text Box 58"/>
          <p:cNvSpPr txBox="1">
            <a:spLocks noChangeArrowheads="1"/>
          </p:cNvSpPr>
          <p:nvPr/>
        </p:nvSpPr>
        <p:spPr bwMode="auto">
          <a:xfrm>
            <a:off x="7905750" y="2001838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6398" name="Text Box 59"/>
          <p:cNvSpPr txBox="1">
            <a:spLocks noChangeArrowheads="1"/>
          </p:cNvSpPr>
          <p:nvPr/>
        </p:nvSpPr>
        <p:spPr bwMode="auto">
          <a:xfrm>
            <a:off x="7134225" y="2951163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6399" name="Line 60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400" name="Line 61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401" name="Text Box 62"/>
          <p:cNvSpPr txBox="1">
            <a:spLocks noChangeArrowheads="1"/>
          </p:cNvSpPr>
          <p:nvPr/>
        </p:nvSpPr>
        <p:spPr bwMode="auto">
          <a:xfrm>
            <a:off x="6434138" y="3522663"/>
            <a:ext cx="1139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roteador</a:t>
            </a:r>
          </a:p>
          <a:p>
            <a:pPr algn="ctr"/>
            <a:r>
              <a:rPr lang="en-US"/>
              <a:t>NAT </a:t>
            </a:r>
          </a:p>
          <a:p>
            <a:pPr algn="ctr"/>
            <a:endParaRPr lang="en-US"/>
          </a:p>
        </p:txBody>
      </p:sp>
      <p:sp>
        <p:nvSpPr>
          <p:cNvPr id="16402" name="Text Box 63"/>
          <p:cNvSpPr txBox="1">
            <a:spLocks noChangeArrowheads="1"/>
          </p:cNvSpPr>
          <p:nvPr/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pSp>
        <p:nvGrpSpPr>
          <p:cNvPr id="16403" name="Group 64"/>
          <p:cNvGrpSpPr>
            <a:grpSpLocks/>
          </p:cNvGrpSpPr>
          <p:nvPr/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6421" name="AutoShape 6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2" name="Rectangle 6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3" name="Rectangle 6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4" name="AutoShape 6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5" name="Line 6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6" name="Line 7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7" name="Rectangle 7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8" name="Rectangle 7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404" name="Line 73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6405" name="Group 74"/>
          <p:cNvGrpSpPr>
            <a:grpSpLocks/>
          </p:cNvGrpSpPr>
          <p:nvPr/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6408" name="Oval 7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9" name="Line 7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0" name="Line 7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1" name="Rectangle 7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6412" name="Oval 7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6413" name="Group 8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18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9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20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6414" name="Group 8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15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6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7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6406" name="Freeform 92"/>
          <p:cNvSpPr>
            <a:spLocks/>
          </p:cNvSpPr>
          <p:nvPr/>
        </p:nvSpPr>
        <p:spPr bwMode="auto">
          <a:xfrm>
            <a:off x="7245350" y="2339975"/>
            <a:ext cx="1166813" cy="1079500"/>
          </a:xfrm>
          <a:custGeom>
            <a:avLst/>
            <a:gdLst>
              <a:gd name="T0" fmla="*/ 0 w 735"/>
              <a:gd name="T1" fmla="*/ 1040219 h 742"/>
              <a:gd name="T2" fmla="*/ 631825 w 735"/>
              <a:gd name="T3" fmla="*/ 974751 h 742"/>
              <a:gd name="T4" fmla="*/ 660400 w 735"/>
              <a:gd name="T5" fmla="*/ 408813 h 742"/>
              <a:gd name="T6" fmla="*/ 717550 w 735"/>
              <a:gd name="T7" fmla="*/ 59649 h 742"/>
              <a:gd name="T8" fmla="*/ 1166813 w 735"/>
              <a:gd name="T9" fmla="*/ 46555 h 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5"/>
              <a:gd name="T16" fmla="*/ 0 h 742"/>
              <a:gd name="T17" fmla="*/ 735 w 735"/>
              <a:gd name="T18" fmla="*/ 742 h 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5" h="742">
                <a:moveTo>
                  <a:pt x="0" y="715"/>
                </a:moveTo>
                <a:cubicBezTo>
                  <a:pt x="66" y="708"/>
                  <a:pt x="329" y="742"/>
                  <a:pt x="398" y="670"/>
                </a:cubicBezTo>
                <a:cubicBezTo>
                  <a:pt x="467" y="598"/>
                  <a:pt x="407" y="386"/>
                  <a:pt x="416" y="281"/>
                </a:cubicBezTo>
                <a:cubicBezTo>
                  <a:pt x="425" y="176"/>
                  <a:pt x="399" y="82"/>
                  <a:pt x="452" y="41"/>
                </a:cubicBezTo>
                <a:cubicBezTo>
                  <a:pt x="505" y="0"/>
                  <a:pt x="676" y="34"/>
                  <a:pt x="735" y="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407" name="Text Box 93"/>
          <p:cNvSpPr txBox="1">
            <a:spLocks noChangeArrowheads="1"/>
          </p:cNvSpPr>
          <p:nvPr/>
        </p:nvSpPr>
        <p:spPr bwMode="auto">
          <a:xfrm>
            <a:off x="7321550" y="249555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IGD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7415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679AED1E-E0B2-457B-BDF9-CC33BE54559C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de travessia do NAT</a:t>
            </a:r>
            <a:endParaRPr lang="en-US" smtClean="0"/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solução</a:t>
            </a:r>
            <a:r>
              <a:rPr lang="en-US" sz="2000" dirty="0" smtClean="0">
                <a:solidFill>
                  <a:srgbClr val="FF0000"/>
                </a:solidFill>
              </a:rPr>
              <a:t> 3:</a:t>
            </a:r>
            <a:r>
              <a:rPr lang="en-US" sz="2000" dirty="0" smtClean="0"/>
              <a:t> </a:t>
            </a:r>
            <a:r>
              <a:rPr lang="en-US" sz="2000" dirty="0" err="1" smtClean="0"/>
              <a:t>repasse</a:t>
            </a:r>
            <a:r>
              <a:rPr lang="en-US" sz="2000" dirty="0" smtClean="0"/>
              <a:t> (</a:t>
            </a:r>
            <a:r>
              <a:rPr lang="en-US" sz="2000" dirty="0" err="1" smtClean="0"/>
              <a:t>usado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Skype)</a:t>
            </a:r>
          </a:p>
          <a:p>
            <a:pPr lvl="1"/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atrás</a:t>
            </a:r>
            <a:r>
              <a:rPr lang="en-US" sz="2000" dirty="0" smtClean="0"/>
              <a:t> do NAT se </a:t>
            </a:r>
            <a:r>
              <a:rPr lang="en-US" sz="2000" dirty="0" err="1" smtClean="0"/>
              <a:t>conecta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relay</a:t>
            </a:r>
          </a:p>
          <a:p>
            <a:pPr lvl="1"/>
            <a:r>
              <a:rPr lang="en-US" sz="2000" dirty="0" err="1" smtClean="0"/>
              <a:t>cliente</a:t>
            </a:r>
            <a:r>
              <a:rPr lang="en-US" sz="2000" dirty="0" smtClean="0"/>
              <a:t> </a:t>
            </a:r>
            <a:r>
              <a:rPr lang="en-US" sz="2000" dirty="0" err="1" smtClean="0"/>
              <a:t>externo</a:t>
            </a:r>
            <a:r>
              <a:rPr lang="en-US" sz="2000" dirty="0" smtClean="0"/>
              <a:t>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se </a:t>
            </a:r>
            <a:r>
              <a:rPr lang="en-US" sz="2000" dirty="0" err="1" smtClean="0"/>
              <a:t>conecta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relay</a:t>
            </a:r>
          </a:p>
          <a:p>
            <a:pPr lvl="1"/>
            <a:r>
              <a:rPr lang="en-US" sz="2000" dirty="0" err="1" smtClean="0"/>
              <a:t>Repasse</a:t>
            </a:r>
            <a:r>
              <a:rPr lang="en-US" sz="2000" dirty="0" smtClean="0"/>
              <a:t> serve de </a:t>
            </a:r>
            <a:r>
              <a:rPr lang="en-US" sz="2000" dirty="0" err="1" smtClean="0"/>
              <a:t>intermediário</a:t>
            </a:r>
            <a:r>
              <a:rPr lang="en-US" sz="2000" dirty="0" smtClean="0"/>
              <a:t> entre </a:t>
            </a:r>
            <a:r>
              <a:rPr lang="en-US" sz="2000" dirty="0" err="1" smtClean="0"/>
              <a:t>pacotes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conexão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</a:p>
          <a:p>
            <a:pPr>
              <a:buFont typeface="ZapfDingbats" pitchFamily="82" charset="0"/>
              <a:buNone/>
            </a:pPr>
            <a:endParaRPr lang="en-US" sz="2400" dirty="0" smtClean="0"/>
          </a:p>
        </p:txBody>
      </p: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4932363" y="519678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03703"/>
              </p:ext>
            </p:extLst>
          </p:nvPr>
        </p:nvGraphicFramePr>
        <p:xfrm>
          <a:off x="495300" y="4412558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412558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42"/>
          <p:cNvSpPr txBox="1">
            <a:spLocks noChangeArrowheads="1"/>
          </p:cNvSpPr>
          <p:nvPr/>
        </p:nvSpPr>
        <p:spPr bwMode="auto">
          <a:xfrm>
            <a:off x="354013" y="4818958"/>
            <a:ext cx="93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Cliente</a:t>
            </a:r>
          </a:p>
        </p:txBody>
      </p:sp>
      <p:grpSp>
        <p:nvGrpSpPr>
          <p:cNvPr id="17420" name="Group 64"/>
          <p:cNvGrpSpPr>
            <a:grpSpLocks/>
          </p:cNvGrpSpPr>
          <p:nvPr/>
        </p:nvGrpSpPr>
        <p:grpSpPr bwMode="auto">
          <a:xfrm>
            <a:off x="6022975" y="3721995"/>
            <a:ext cx="2508250" cy="2640013"/>
            <a:chOff x="3735" y="2284"/>
            <a:chExt cx="1580" cy="1663"/>
          </a:xfrm>
        </p:grpSpPr>
        <p:sp>
          <p:nvSpPr>
            <p:cNvPr id="17438" name="Freeform 4"/>
            <p:cNvSpPr>
              <a:spLocks/>
            </p:cNvSpPr>
            <p:nvPr/>
          </p:nvSpPr>
          <p:spPr bwMode="auto">
            <a:xfrm>
              <a:off x="4220" y="2380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567"/>
                <a:gd name="T41" fmla="*/ 1056 w 1056"/>
                <a:gd name="T42" fmla="*/ 1567 h 15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4873" y="2980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3" y="2980"/>
                          <a:ext cx="36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4855" y="3462"/>
            <a:ext cx="3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3462"/>
                          <a:ext cx="35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Line 7"/>
            <p:cNvSpPr>
              <a:spLocks noChangeShapeType="1"/>
            </p:cNvSpPr>
            <p:nvPr/>
          </p:nvSpPr>
          <p:spPr bwMode="auto">
            <a:xfrm flipV="1">
              <a:off x="4263" y="3115"/>
              <a:ext cx="6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0" name="Line 8"/>
            <p:cNvSpPr>
              <a:spLocks noChangeShapeType="1"/>
            </p:cNvSpPr>
            <p:nvPr/>
          </p:nvSpPr>
          <p:spPr bwMode="auto">
            <a:xfrm flipH="1">
              <a:off x="4792" y="2652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1" name="Line 9"/>
            <p:cNvSpPr>
              <a:spLocks noChangeShapeType="1"/>
            </p:cNvSpPr>
            <p:nvPr/>
          </p:nvSpPr>
          <p:spPr bwMode="auto">
            <a:xfrm>
              <a:off x="4795" y="2649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2" name="Line 10"/>
            <p:cNvSpPr>
              <a:spLocks noChangeShapeType="1"/>
            </p:cNvSpPr>
            <p:nvPr/>
          </p:nvSpPr>
          <p:spPr bwMode="auto">
            <a:xfrm flipV="1">
              <a:off x="4799" y="3597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3" name="Text Box 11"/>
            <p:cNvSpPr txBox="1">
              <a:spLocks noChangeArrowheads="1"/>
            </p:cNvSpPr>
            <p:nvPr/>
          </p:nvSpPr>
          <p:spPr bwMode="auto">
            <a:xfrm>
              <a:off x="4753" y="2726"/>
              <a:ext cx="5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10.0.0.1</a:t>
              </a:r>
            </a:p>
          </p:txBody>
        </p:sp>
        <p:sp>
          <p:nvSpPr>
            <p:cNvPr id="17444" name="Line 14"/>
            <p:cNvSpPr>
              <a:spLocks noChangeShapeType="1"/>
            </p:cNvSpPr>
            <p:nvPr/>
          </p:nvSpPr>
          <p:spPr bwMode="auto">
            <a:xfrm flipH="1">
              <a:off x="3844" y="3170"/>
              <a:ext cx="54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5" name="Text Box 15"/>
            <p:cNvSpPr txBox="1">
              <a:spLocks noChangeArrowheads="1"/>
            </p:cNvSpPr>
            <p:nvPr/>
          </p:nvSpPr>
          <p:spPr bwMode="auto">
            <a:xfrm>
              <a:off x="3791" y="3222"/>
              <a:ext cx="71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roteador</a:t>
              </a:r>
            </a:p>
            <a:p>
              <a:pPr algn="ctr"/>
              <a:r>
                <a:rPr lang="en-US"/>
                <a:t>NAT </a:t>
              </a:r>
            </a:p>
            <a:p>
              <a:pPr algn="ctr"/>
              <a:endParaRPr lang="en-US"/>
            </a:p>
          </p:txBody>
        </p:sp>
        <p:sp>
          <p:nvSpPr>
            <p:cNvPr id="17446" name="Line 26"/>
            <p:cNvSpPr>
              <a:spLocks noChangeShapeType="1"/>
            </p:cNvSpPr>
            <p:nvPr/>
          </p:nvSpPr>
          <p:spPr bwMode="auto">
            <a:xfrm>
              <a:off x="3735" y="3159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7447" name="Group 27"/>
            <p:cNvGrpSpPr>
              <a:grpSpLocks/>
            </p:cNvGrpSpPr>
            <p:nvPr/>
          </p:nvGrpSpPr>
          <p:grpSpPr bwMode="auto">
            <a:xfrm>
              <a:off x="3935" y="3040"/>
              <a:ext cx="350" cy="194"/>
              <a:chOff x="3600" y="219"/>
              <a:chExt cx="360" cy="175"/>
            </a:xfrm>
          </p:grpSpPr>
          <p:sp>
            <p:nvSpPr>
              <p:cNvPr id="17449" name="Oval 2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50" name="Line 2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51" name="Line 3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52" name="Rectangle 3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453" name="Oval 3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7454" name="Group 3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4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60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61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455" name="Group 3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45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57" name="Line 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58" name="Line 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4804" y="2483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2483"/>
                          <a:ext cx="36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8" name="Picture 45" descr="kw_skype_logo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27" y="2284"/>
              <a:ext cx="4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21" name="Group 48"/>
          <p:cNvGrpSpPr>
            <a:grpSpLocks/>
          </p:cNvGrpSpPr>
          <p:nvPr/>
        </p:nvGrpSpPr>
        <p:grpSpPr bwMode="auto">
          <a:xfrm>
            <a:off x="3346450" y="3466408"/>
            <a:ext cx="331788" cy="755650"/>
            <a:chOff x="4180" y="783"/>
            <a:chExt cx="150" cy="307"/>
          </a:xfrm>
        </p:grpSpPr>
        <p:sp>
          <p:nvSpPr>
            <p:cNvPr id="17430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1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2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3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4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5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6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7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pic>
        <p:nvPicPr>
          <p:cNvPr id="17422" name="Picture 46" descr="kw_skype_rela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9825" y="3425133"/>
            <a:ext cx="825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57" descr="kw_skype_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7325" y="4069658"/>
            <a:ext cx="73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54" name="Freeform 58"/>
          <p:cNvSpPr>
            <a:spLocks/>
          </p:cNvSpPr>
          <p:nvPr/>
        </p:nvSpPr>
        <p:spPr bwMode="auto">
          <a:xfrm>
            <a:off x="4235450" y="4044258"/>
            <a:ext cx="3714750" cy="1039812"/>
          </a:xfrm>
          <a:custGeom>
            <a:avLst/>
            <a:gdLst>
              <a:gd name="T0" fmla="*/ 3714750 w 1597"/>
              <a:gd name="T1" fmla="*/ 96837 h 655"/>
              <a:gd name="T2" fmla="*/ 3200686 w 1597"/>
              <a:gd name="T3" fmla="*/ 123825 h 655"/>
              <a:gd name="T4" fmla="*/ 3030883 w 1597"/>
              <a:gd name="T5" fmla="*/ 842962 h 655"/>
              <a:gd name="T6" fmla="*/ 949041 w 1597"/>
              <a:gd name="T7" fmla="*/ 908050 h 655"/>
              <a:gd name="T8" fmla="*/ 0 w 1597"/>
              <a:gd name="T9" fmla="*/ 5715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44155" name="Text Box 59"/>
          <p:cNvSpPr txBox="1">
            <a:spLocks noChangeArrowheads="1"/>
          </p:cNvSpPr>
          <p:nvPr/>
        </p:nvSpPr>
        <p:spPr bwMode="auto">
          <a:xfrm>
            <a:off x="5211763" y="3723583"/>
            <a:ext cx="1946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conexão para o relay iniciada pelo host atrás do NAT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/>
        </p:nvSpPr>
        <p:spPr bwMode="auto">
          <a:xfrm>
            <a:off x="1008063" y="3699770"/>
            <a:ext cx="20462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conexão para o relay é iniciada pelo cliente</a:t>
            </a:r>
          </a:p>
        </p:txBody>
      </p:sp>
      <p:sp>
        <p:nvSpPr>
          <p:cNvPr id="644157" name="Freeform 61"/>
          <p:cNvSpPr>
            <a:spLocks/>
          </p:cNvSpPr>
          <p:nvPr/>
        </p:nvSpPr>
        <p:spPr bwMode="auto">
          <a:xfrm>
            <a:off x="1127125" y="4169670"/>
            <a:ext cx="2798763" cy="511175"/>
          </a:xfrm>
          <a:custGeom>
            <a:avLst/>
            <a:gdLst>
              <a:gd name="T0" fmla="*/ 0 w 1763"/>
              <a:gd name="T1" fmla="*/ 484188 h 322"/>
              <a:gd name="T2" fmla="*/ 1731963 w 1763"/>
              <a:gd name="T3" fmla="*/ 484188 h 322"/>
              <a:gd name="T4" fmla="*/ 2535238 w 1763"/>
              <a:gd name="T5" fmla="*/ 319087 h 322"/>
              <a:gd name="T6" fmla="*/ 2798763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44158" name="Freeform 62"/>
          <p:cNvSpPr>
            <a:spLocks/>
          </p:cNvSpPr>
          <p:nvPr/>
        </p:nvSpPr>
        <p:spPr bwMode="auto">
          <a:xfrm>
            <a:off x="3898900" y="3793433"/>
            <a:ext cx="360363" cy="420687"/>
          </a:xfrm>
          <a:custGeom>
            <a:avLst/>
            <a:gdLst>
              <a:gd name="T0" fmla="*/ 0 w 227"/>
              <a:gd name="T1" fmla="*/ 420687 h 265"/>
              <a:gd name="T2" fmla="*/ 166688 w 227"/>
              <a:gd name="T3" fmla="*/ 4762 h 265"/>
              <a:gd name="T4" fmla="*/ 360363 w 227"/>
              <a:gd name="T5" fmla="*/ 392112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44159" name="Text Box 63"/>
          <p:cNvSpPr txBox="1">
            <a:spLocks noChangeArrowheads="1"/>
          </p:cNvSpPr>
          <p:nvPr/>
        </p:nvSpPr>
        <p:spPr bwMode="auto">
          <a:xfrm>
            <a:off x="3279775" y="4680845"/>
            <a:ext cx="194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Ponte</a:t>
            </a:r>
          </a:p>
          <a:p>
            <a:r>
              <a:rPr lang="en-US"/>
              <a:t>estabelecida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4" grpId="0" animBg="1"/>
      <p:bldP spid="644155" grpId="0"/>
      <p:bldP spid="644156" grpId="0"/>
      <p:bldP spid="644157" grpId="0" animBg="1"/>
      <p:bldP spid="644158" grpId="0" animBg="1"/>
      <p:bldP spid="64415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68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656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F349B2AC-188D-42C7-B5C8-7AD9EBC14A4D}" type="slidenum">
              <a:rPr lang="pt-BR" smtClean="0"/>
              <a:pPr/>
              <a:t>69</a:t>
            </a:fld>
            <a:endParaRPr lang="pt-BR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pt-BR" sz="3200" smtClean="0"/>
              <a:t>Protocolo de Mensagens de Controle da Internet (ICMP)</a:t>
            </a:r>
            <a:endParaRPr lang="pt-BR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1800" smtClean="0"/>
              <a:t>usado por estações, roteadores para comunicar informação s/ camada de rede</a:t>
            </a:r>
          </a:p>
          <a:p>
            <a:pPr lvl="1"/>
            <a:r>
              <a:rPr lang="pt-BR" sz="1800" smtClean="0"/>
              <a:t>relatar erros: estação, rede, porta, protocolo inalcançáveis</a:t>
            </a:r>
          </a:p>
          <a:p>
            <a:pPr lvl="1"/>
            <a:r>
              <a:rPr lang="pt-BR" sz="1800" smtClean="0"/>
              <a:t>pedido/resposta de eco (usado por ping)</a:t>
            </a:r>
          </a:p>
          <a:p>
            <a:r>
              <a:rPr lang="pt-BR" sz="1800" smtClean="0"/>
              <a:t>camada de rede “acima de” IP:</a:t>
            </a:r>
          </a:p>
          <a:p>
            <a:pPr lvl="1"/>
            <a:r>
              <a:rPr lang="pt-BR" sz="1800" smtClean="0"/>
              <a:t>msgs ICMP transportadas em datagramas IP</a:t>
            </a:r>
          </a:p>
          <a:p>
            <a:r>
              <a:rPr lang="pt-BR" sz="1800" smtClean="0">
                <a:solidFill>
                  <a:schemeClr val="accent2"/>
                </a:solidFill>
              </a:rPr>
              <a:t>mensagem ICMP:</a:t>
            </a:r>
            <a:r>
              <a:rPr lang="pt-BR" sz="1800" smtClean="0"/>
              <a:t> tipo, código mais primeiros 8 bytes do datagrama IP causando erro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5021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u="sng">
                <a:latin typeface="Arial" pitchFamily="34" charset="0"/>
              </a:rPr>
              <a:t>Tipo</a:t>
            </a:r>
            <a:r>
              <a:rPr lang="pt-BR">
                <a:latin typeface="Arial" pitchFamily="34" charset="0"/>
              </a:rPr>
              <a:t>  </a:t>
            </a:r>
            <a:r>
              <a:rPr lang="pt-BR" u="sng">
                <a:latin typeface="Arial" pitchFamily="34" charset="0"/>
              </a:rPr>
              <a:t>Código</a:t>
            </a:r>
            <a:r>
              <a:rPr lang="pt-BR">
                <a:latin typeface="Arial" pitchFamily="34" charset="0"/>
              </a:rPr>
              <a:t>  </a:t>
            </a:r>
            <a:r>
              <a:rPr lang="pt-BR" u="sng">
                <a:latin typeface="Arial" pitchFamily="34" charset="0"/>
              </a:rPr>
              <a:t>descrição</a:t>
            </a:r>
            <a:endParaRPr lang="pt-BR">
              <a:latin typeface="Arial" pitchFamily="34" charset="0"/>
            </a:endParaRPr>
          </a:p>
          <a:p>
            <a:r>
              <a:rPr lang="pt-BR">
                <a:latin typeface="Arial" pitchFamily="34" charset="0"/>
              </a:rPr>
              <a:t>0        0         resposta de eco (ping)</a:t>
            </a:r>
          </a:p>
          <a:p>
            <a:r>
              <a:rPr lang="pt-BR">
                <a:latin typeface="Arial" pitchFamily="34" charset="0"/>
              </a:rPr>
              <a:t>3        0         rede dest. inalcançável</a:t>
            </a:r>
          </a:p>
          <a:p>
            <a:r>
              <a:rPr lang="pt-BR">
                <a:latin typeface="Arial" pitchFamily="34" charset="0"/>
              </a:rPr>
              <a:t>3        1         estação dest. inalcançável</a:t>
            </a:r>
          </a:p>
          <a:p>
            <a:r>
              <a:rPr lang="pt-BR">
                <a:latin typeface="Arial" pitchFamily="34" charset="0"/>
              </a:rPr>
              <a:t>3        2         protocolo dest. inalcançável</a:t>
            </a:r>
          </a:p>
          <a:p>
            <a:r>
              <a:rPr lang="pt-BR">
                <a:latin typeface="Arial" pitchFamily="34" charset="0"/>
              </a:rPr>
              <a:t>3        3         porta dest. inalcançável</a:t>
            </a:r>
          </a:p>
          <a:p>
            <a:r>
              <a:rPr lang="pt-BR">
                <a:latin typeface="Arial" pitchFamily="34" charset="0"/>
              </a:rPr>
              <a:t>3        6         rede dest. desconhecida</a:t>
            </a:r>
          </a:p>
          <a:p>
            <a:r>
              <a:rPr lang="pt-BR">
                <a:latin typeface="Arial" pitchFamily="34" charset="0"/>
              </a:rPr>
              <a:t>3        7         estação dest. desconhecida</a:t>
            </a:r>
          </a:p>
          <a:p>
            <a:r>
              <a:rPr lang="pt-BR">
                <a:latin typeface="Arial" pitchFamily="34" charset="0"/>
              </a:rPr>
              <a:t>4        0         abaixar fonte (controle de </a:t>
            </a:r>
            <a:br>
              <a:rPr lang="pt-BR">
                <a:latin typeface="Arial" pitchFamily="34" charset="0"/>
              </a:rPr>
            </a:br>
            <a:r>
              <a:rPr lang="pt-BR">
                <a:latin typeface="Arial" pitchFamily="34" charset="0"/>
              </a:rPr>
              <a:t>	       congestionamento - ñ usado)</a:t>
            </a:r>
          </a:p>
          <a:p>
            <a:r>
              <a:rPr lang="pt-BR">
                <a:latin typeface="Arial" pitchFamily="34" charset="0"/>
              </a:rPr>
              <a:t>8        0         pedido eco (ping)</a:t>
            </a:r>
          </a:p>
          <a:p>
            <a:r>
              <a:rPr lang="pt-BR">
                <a:latin typeface="Arial" pitchFamily="34" charset="0"/>
              </a:rPr>
              <a:t>9        0         anúncio de rota</a:t>
            </a:r>
          </a:p>
          <a:p>
            <a:r>
              <a:rPr lang="pt-BR">
                <a:latin typeface="Arial" pitchFamily="34" charset="0"/>
              </a:rPr>
              <a:t>10      0         descobrir roteador</a:t>
            </a:r>
          </a:p>
          <a:p>
            <a:r>
              <a:rPr lang="pt-BR">
                <a:latin typeface="Arial" pitchFamily="34" charset="0"/>
              </a:rPr>
              <a:t>11      0         TTL (sobrevida) expirada</a:t>
            </a:r>
          </a:p>
          <a:p>
            <a:r>
              <a:rPr lang="pt-BR">
                <a:latin typeface="Arial" pitchFamily="34" charset="0"/>
              </a:rPr>
              <a:t>12      0         erro de cabeçalho IP</a:t>
            </a:r>
          </a:p>
          <a:p>
            <a:endParaRPr lang="pt-BR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457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124C005-9DA3-421A-9EFD-CF7A1C7C9C9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de serviço de rede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519238"/>
            <a:ext cx="7539037" cy="903287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P:</a:t>
            </a:r>
            <a:r>
              <a:rPr lang="pt-BR" sz="2400" dirty="0" smtClean="0"/>
              <a:t> Qual é o </a:t>
            </a:r>
            <a:r>
              <a:rPr lang="pt-BR" sz="2400" i="1" dirty="0" smtClean="0">
                <a:solidFill>
                  <a:schemeClr val="accent2"/>
                </a:solidFill>
              </a:rPr>
              <a:t>modelo de serviço</a:t>
            </a:r>
            <a:r>
              <a:rPr lang="pt-BR" sz="2400" dirty="0" smtClean="0"/>
              <a:t> para o “canal” que transfere pacotes do remetente ao receptor?</a:t>
            </a:r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442913" y="24765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 dirty="0">
                <a:solidFill>
                  <a:srgbClr val="FF0000"/>
                </a:solidFill>
              </a:rPr>
              <a:t>Exemplos de serviços para pacotes individuais: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/>
              <a:t>Entrega garantida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/>
              <a:t>Entrega garantida com atraso limitado: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/>
              <a:t>Ex.: menor que </a:t>
            </a:r>
            <a:r>
              <a:rPr lang="pt-BR" sz="2000" dirty="0" smtClean="0"/>
              <a:t>40 </a:t>
            </a:r>
            <a:r>
              <a:rPr lang="pt-BR" sz="2000" dirty="0" err="1"/>
              <a:t>mseg</a:t>
            </a:r>
            <a:endParaRPr lang="pt-BR" sz="2000" dirty="0"/>
          </a:p>
        </p:txBody>
      </p:sp>
      <p:sp>
        <p:nvSpPr>
          <p:cNvPr id="21511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466975"/>
            <a:ext cx="3810000" cy="4214813"/>
          </a:xfrm>
        </p:spPr>
        <p:txBody>
          <a:bodyPr/>
          <a:lstStyle/>
          <a:p>
            <a:pPr>
              <a:buFont typeface="ZapfDingbats" pitchFamily="82" charset="0"/>
              <a:buNone/>
              <a:defRPr/>
            </a:pPr>
            <a:r>
              <a:rPr lang="pt-BR" sz="2000" u="sng" dirty="0" smtClean="0">
                <a:solidFill>
                  <a:srgbClr val="FF0000"/>
                </a:solidFill>
              </a:rPr>
              <a:t>Exemplos de serviços para um fluxo de </a:t>
            </a:r>
            <a:r>
              <a:rPr lang="pt-BR" sz="2000" u="sng" dirty="0" err="1" smtClean="0">
                <a:solidFill>
                  <a:srgbClr val="FF0000"/>
                </a:solidFill>
              </a:rPr>
              <a:t>datagramas</a:t>
            </a:r>
            <a:r>
              <a:rPr lang="pt-BR" sz="2000" u="sng" dirty="0" smtClean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pt-BR" sz="2000" dirty="0" smtClean="0"/>
              <a:t>Entrega ordenada de pacotes</a:t>
            </a:r>
          </a:p>
          <a:p>
            <a:pPr>
              <a:defRPr/>
            </a:pPr>
            <a:r>
              <a:rPr lang="pt-BR" sz="2000" dirty="0" smtClean="0"/>
              <a:t>Largura de banda mínima garantida</a:t>
            </a:r>
          </a:p>
          <a:p>
            <a:pPr>
              <a:defRPr/>
            </a:pPr>
            <a:r>
              <a:rPr lang="pt-BR" sz="2000" dirty="0" smtClean="0"/>
              <a:t>restrições em mudanças no espaçamento entre pacotes.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7587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910C3EE-AE11-4D10-81AE-1800EE4AF0A9}" type="slidenum">
              <a:rPr lang="pt-BR" smtClean="0"/>
              <a:pPr/>
              <a:t>70</a:t>
            </a:fld>
            <a:endParaRPr lang="pt-BR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Traceroute e ICMP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800" dirty="0" smtClean="0"/>
              <a:t>Origem envia uma série de segmentos UDP para o destino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Primeiro tem TTL =1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Segundo tem TTL=2, etc.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Número de porta improvável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Quando </a:t>
            </a:r>
            <a:r>
              <a:rPr lang="pt-BR" sz="1800" dirty="0" err="1" smtClean="0"/>
              <a:t>n-ésimo</a:t>
            </a:r>
            <a:r>
              <a:rPr lang="pt-BR" sz="1800" dirty="0" smtClean="0"/>
              <a:t> </a:t>
            </a:r>
            <a:r>
              <a:rPr lang="pt-BR" sz="1800" dirty="0" err="1" smtClean="0"/>
              <a:t>datagrama</a:t>
            </a:r>
            <a:r>
              <a:rPr lang="pt-BR" sz="1800" dirty="0" smtClean="0"/>
              <a:t> chega ao </a:t>
            </a:r>
            <a:r>
              <a:rPr lang="pt-BR" sz="1800" dirty="0" err="1" smtClean="0"/>
              <a:t>n-ésimo</a:t>
            </a:r>
            <a:r>
              <a:rPr lang="pt-BR" sz="1800" dirty="0" smtClean="0"/>
              <a:t> roteador: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Roteador descarta </a:t>
            </a:r>
            <a:r>
              <a:rPr lang="pt-BR" sz="1600" dirty="0" err="1" smtClean="0"/>
              <a:t>datagrama</a:t>
            </a:r>
            <a:endParaRPr lang="pt-BR" sz="1600" dirty="0" smtClean="0"/>
          </a:p>
          <a:p>
            <a:pPr lvl="1">
              <a:lnSpc>
                <a:spcPct val="90000"/>
              </a:lnSpc>
            </a:pPr>
            <a:r>
              <a:rPr lang="pt-BR" sz="1600" dirty="0" smtClean="0"/>
              <a:t>Envia p/ origem uma mensagem ICMP (tipo 11, código 0)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Mensagem inclui nome e endereço IP do roteador</a:t>
            </a:r>
            <a:endParaRPr lang="pt-BR" sz="1800" dirty="0" smtClean="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800" dirty="0" smtClean="0"/>
              <a:t>Quando a mensagem ICMP chega, origem calcula RTT</a:t>
            </a:r>
          </a:p>
          <a:p>
            <a:pPr>
              <a:lnSpc>
                <a:spcPct val="90000"/>
              </a:lnSpc>
            </a:pPr>
            <a:r>
              <a:rPr lang="pt-BR" sz="1800" dirty="0" err="1" smtClean="0"/>
              <a:t>Traceroute</a:t>
            </a:r>
            <a:r>
              <a:rPr lang="pt-BR" sz="1800" dirty="0" smtClean="0"/>
              <a:t> faz isto 3 vezes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1800" u="sng" dirty="0" smtClean="0">
                <a:solidFill>
                  <a:srgbClr val="FF0000"/>
                </a:solidFill>
              </a:rPr>
              <a:t>Critério de parada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Segmento UDP eventualmente chega à estação destino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Destino retorna pacote ICMP “porta inalcançável” (tipo 3, código 3)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Quando origem recebe este pacote ICMP, </a:t>
            </a:r>
            <a:r>
              <a:rPr lang="pt-BR" sz="1800" dirty="0" err="1" smtClean="0"/>
              <a:t>pára</a:t>
            </a:r>
            <a:r>
              <a:rPr lang="pt-BR" sz="1800" dirty="0" smtClean="0"/>
              <a:t>.</a:t>
            </a: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285875" y="58864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Line 105"/>
          <p:cNvSpPr>
            <a:spLocks noChangeShapeType="1"/>
          </p:cNvSpPr>
          <p:nvPr/>
        </p:nvSpPr>
        <p:spPr bwMode="auto">
          <a:xfrm flipV="1">
            <a:off x="2079625" y="593725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Line 106"/>
          <p:cNvSpPr>
            <a:spLocks noChangeShapeType="1"/>
          </p:cNvSpPr>
          <p:nvPr/>
        </p:nvSpPr>
        <p:spPr bwMode="auto">
          <a:xfrm>
            <a:off x="3014663" y="59213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108"/>
          <p:cNvSpPr>
            <a:spLocks noChangeShapeType="1"/>
          </p:cNvSpPr>
          <p:nvPr/>
        </p:nvSpPr>
        <p:spPr bwMode="auto">
          <a:xfrm flipH="1">
            <a:off x="2776538" y="565308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113"/>
          <p:cNvSpPr>
            <a:spLocks noChangeShapeType="1"/>
          </p:cNvSpPr>
          <p:nvPr/>
        </p:nvSpPr>
        <p:spPr bwMode="auto">
          <a:xfrm flipH="1">
            <a:off x="3990975" y="598170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Line 260"/>
          <p:cNvSpPr>
            <a:spLocks noChangeShapeType="1"/>
          </p:cNvSpPr>
          <p:nvPr/>
        </p:nvSpPr>
        <p:spPr bwMode="auto">
          <a:xfrm>
            <a:off x="5110163" y="59467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61"/>
          <p:cNvSpPr>
            <a:spLocks noChangeShapeType="1"/>
          </p:cNvSpPr>
          <p:nvPr/>
        </p:nvSpPr>
        <p:spPr bwMode="auto">
          <a:xfrm flipH="1">
            <a:off x="6048375" y="589280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291"/>
          <p:cNvSpPr>
            <a:spLocks noChangeShapeType="1"/>
          </p:cNvSpPr>
          <p:nvPr/>
        </p:nvSpPr>
        <p:spPr bwMode="auto">
          <a:xfrm>
            <a:off x="2744788" y="605313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292"/>
          <p:cNvSpPr>
            <a:spLocks noChangeShapeType="1"/>
          </p:cNvSpPr>
          <p:nvPr/>
        </p:nvSpPr>
        <p:spPr bwMode="auto">
          <a:xfrm>
            <a:off x="4668838" y="564038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Line 294"/>
          <p:cNvSpPr>
            <a:spLocks noChangeShapeType="1"/>
          </p:cNvSpPr>
          <p:nvPr/>
        </p:nvSpPr>
        <p:spPr bwMode="auto">
          <a:xfrm flipH="1">
            <a:off x="3386138" y="624363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Line 295"/>
          <p:cNvSpPr>
            <a:spLocks noChangeShapeType="1"/>
          </p:cNvSpPr>
          <p:nvPr/>
        </p:nvSpPr>
        <p:spPr bwMode="auto">
          <a:xfrm>
            <a:off x="3741738" y="574833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Text Box 300"/>
          <p:cNvSpPr txBox="1">
            <a:spLocks noChangeArrowheads="1"/>
          </p:cNvSpPr>
          <p:nvPr/>
        </p:nvSpPr>
        <p:spPr bwMode="auto">
          <a:xfrm>
            <a:off x="1387475" y="56054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19" name="Text Box 302"/>
          <p:cNvSpPr txBox="1">
            <a:spLocks noChangeArrowheads="1"/>
          </p:cNvSpPr>
          <p:nvPr/>
        </p:nvSpPr>
        <p:spPr bwMode="auto">
          <a:xfrm>
            <a:off x="2001838" y="616585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20" name="Text Box 304"/>
          <p:cNvSpPr txBox="1">
            <a:spLocks noChangeArrowheads="1"/>
          </p:cNvSpPr>
          <p:nvPr/>
        </p:nvSpPr>
        <p:spPr bwMode="auto">
          <a:xfrm>
            <a:off x="3025775" y="55800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17525" y="5541963"/>
            <a:ext cx="820738" cy="688975"/>
            <a:chOff x="-44" y="1473"/>
            <a:chExt cx="981" cy="1105"/>
          </a:xfrm>
        </p:grpSpPr>
        <p:pic>
          <p:nvPicPr>
            <p:cNvPr id="22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 flipH="1">
            <a:off x="6565900" y="5580063"/>
            <a:ext cx="754063" cy="669925"/>
            <a:chOff x="-44" y="1473"/>
            <a:chExt cx="981" cy="1105"/>
          </a:xfrm>
        </p:grpSpPr>
        <p:pic>
          <p:nvPicPr>
            <p:cNvPr id="25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5513388" y="6080125"/>
            <a:ext cx="617537" cy="250825"/>
            <a:chOff x="2356" y="1300"/>
            <a:chExt cx="555" cy="194"/>
          </a:xfrm>
        </p:grpSpPr>
        <p:sp>
          <p:nvSpPr>
            <p:cNvPr id="2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4545013" y="5808663"/>
            <a:ext cx="617537" cy="250825"/>
            <a:chOff x="2356" y="1300"/>
            <a:chExt cx="555" cy="194"/>
          </a:xfrm>
        </p:grpSpPr>
        <p:sp>
          <p:nvSpPr>
            <p:cNvPr id="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3394075" y="6018213"/>
            <a:ext cx="617538" cy="250825"/>
            <a:chOff x="2356" y="1300"/>
            <a:chExt cx="555" cy="194"/>
          </a:xfrm>
        </p:grpSpPr>
        <p:sp>
          <p:nvSpPr>
            <p:cNvPr id="4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9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392363" y="5772150"/>
            <a:ext cx="617537" cy="250825"/>
            <a:chOff x="2356" y="1300"/>
            <a:chExt cx="555" cy="194"/>
          </a:xfrm>
        </p:grpSpPr>
        <p:sp>
          <p:nvSpPr>
            <p:cNvPr id="5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1517650" y="6038850"/>
            <a:ext cx="617538" cy="250825"/>
            <a:chOff x="2356" y="1300"/>
            <a:chExt cx="555" cy="194"/>
          </a:xfrm>
        </p:grpSpPr>
        <p:sp>
          <p:nvSpPr>
            <p:cNvPr id="6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2" name="Freeform 303"/>
          <p:cNvSpPr>
            <a:spLocks/>
          </p:cNvSpPr>
          <p:nvPr/>
        </p:nvSpPr>
        <p:spPr bwMode="auto">
          <a:xfrm>
            <a:off x="1257300" y="582612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" name="Freeform 299"/>
          <p:cNvSpPr>
            <a:spLocks/>
          </p:cNvSpPr>
          <p:nvPr/>
        </p:nvSpPr>
        <p:spPr bwMode="auto">
          <a:xfrm>
            <a:off x="1289050" y="586263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" name="Freeform 301"/>
          <p:cNvSpPr>
            <a:spLocks/>
          </p:cNvSpPr>
          <p:nvPr/>
        </p:nvSpPr>
        <p:spPr bwMode="auto">
          <a:xfrm>
            <a:off x="1282700" y="577691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72" grpId="0" animBg="1"/>
      <p:bldP spid="73" grpId="0" animBg="1"/>
      <p:bldP spid="7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71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270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595DABB-420E-4D2A-BF91-C2E60012E018}" type="slidenum">
              <a:rPr lang="pt-BR" smtClean="0"/>
              <a:pPr/>
              <a:t>72</a:t>
            </a:fld>
            <a:endParaRPr lang="pt-BR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pt-BR" smtClean="0"/>
              <a:t>IPv6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pt-BR" sz="2400" dirty="0" smtClean="0">
                <a:solidFill>
                  <a:srgbClr val="FF0000"/>
                </a:solidFill>
              </a:rPr>
              <a:t>Motivação inicial:</a:t>
            </a:r>
            <a:r>
              <a:rPr lang="pt-BR" sz="2400" i="1" dirty="0" smtClean="0"/>
              <a:t> </a:t>
            </a:r>
            <a:r>
              <a:rPr lang="pt-BR" sz="2400" dirty="0" smtClean="0"/>
              <a:t>espaço de endereços de 32-bits em breve completamente alocado.</a:t>
            </a:r>
          </a:p>
          <a:p>
            <a:pPr lvl="1"/>
            <a:r>
              <a:rPr lang="pt-BR" sz="2000" dirty="0" smtClean="0"/>
              <a:t>Esgotou em 2011 na ICANN</a:t>
            </a:r>
          </a:p>
          <a:p>
            <a:r>
              <a:rPr lang="pt-BR" sz="2400" dirty="0" smtClean="0"/>
              <a:t>Motivação adicional:</a:t>
            </a:r>
          </a:p>
          <a:p>
            <a:pPr lvl="1"/>
            <a:r>
              <a:rPr lang="pt-BR" sz="2000" dirty="0" smtClean="0"/>
              <a:t>formato do cabeçalho facilita acelerar processamento/repasse</a:t>
            </a:r>
          </a:p>
          <a:p>
            <a:pPr lvl="1"/>
            <a:r>
              <a:rPr lang="pt-BR" sz="2000" dirty="0" smtClean="0"/>
              <a:t>mudanças no cabeçalho para facilitar </a:t>
            </a:r>
            <a:r>
              <a:rPr lang="pt-BR" sz="2000" dirty="0" err="1" smtClean="0"/>
              <a:t>QoS</a:t>
            </a:r>
            <a:r>
              <a:rPr lang="pt-BR" sz="2000" dirty="0" smtClean="0"/>
              <a:t> </a:t>
            </a: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formato do </a:t>
            </a:r>
            <a:r>
              <a:rPr lang="pt-BR" sz="2400" dirty="0" err="1" smtClean="0">
                <a:solidFill>
                  <a:srgbClr val="FF0000"/>
                </a:solidFill>
              </a:rPr>
              <a:t>datagrama</a:t>
            </a:r>
            <a:r>
              <a:rPr lang="pt-BR" sz="2400" dirty="0" smtClean="0">
                <a:solidFill>
                  <a:srgbClr val="FF0000"/>
                </a:solidFill>
              </a:rPr>
              <a:t> IPv6: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cabeçalho de tamanho fixo de 40 bytes</a:t>
            </a:r>
          </a:p>
          <a:p>
            <a:pPr lvl="1"/>
            <a:r>
              <a:rPr lang="pt-BR" sz="2000" dirty="0" smtClean="0"/>
              <a:t>não admite fragmentação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373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2403B4D-9808-4DB2-9235-51FC1B55EB1F}" type="slidenum">
              <a:rPr lang="pt-BR" smtClean="0"/>
              <a:pPr/>
              <a:t>73</a:t>
            </a:fld>
            <a:endParaRPr lang="pt-BR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Cabeçalho IPv6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479425" y="1358900"/>
            <a:ext cx="84820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i="1">
                <a:solidFill>
                  <a:srgbClr val="FF0000"/>
                </a:solidFill>
              </a:rPr>
              <a:t>Classe de tráfego:</a:t>
            </a:r>
            <a:r>
              <a:rPr lang="pt-BR" sz="2400"/>
              <a:t>  identifica prioridade entre datagramas no fluxo</a:t>
            </a:r>
          </a:p>
          <a:p>
            <a:r>
              <a:rPr lang="pt-BR" sz="2400" i="1">
                <a:solidFill>
                  <a:srgbClr val="FF0000"/>
                </a:solidFill>
              </a:rPr>
              <a:t>Rótulo do Fluxo:</a:t>
            </a:r>
            <a:r>
              <a:rPr lang="pt-BR" sz="2400"/>
              <a:t> identifica datagramas no mesmo “fluxo” </a:t>
            </a:r>
          </a:p>
          <a:p>
            <a:r>
              <a:rPr lang="pt-BR" sz="2400"/>
              <a:t>                    (conceito de “fluxo” mal definido).</a:t>
            </a:r>
          </a:p>
          <a:p>
            <a:r>
              <a:rPr lang="pt-BR" sz="2400" i="1">
                <a:solidFill>
                  <a:srgbClr val="FF0000"/>
                </a:solidFill>
              </a:rPr>
              <a:t>Próximo cabeçalho:</a:t>
            </a:r>
            <a:r>
              <a:rPr lang="pt-BR" sz="2400"/>
              <a:t> identifica protocolo da camada superior </a:t>
            </a:r>
            <a:br>
              <a:rPr lang="pt-BR" sz="2400"/>
            </a:br>
            <a:r>
              <a:rPr lang="pt-BR" sz="2400"/>
              <a:t>		para os dados </a:t>
            </a:r>
          </a:p>
        </p:txBody>
      </p:sp>
      <p:pic>
        <p:nvPicPr>
          <p:cNvPr id="73734" name="Picture 7" descr="f04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76400" y="3421063"/>
            <a:ext cx="5430838" cy="2949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475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B3A505C-F2B1-436E-82FA-C6866322F6F4}" type="slidenum">
              <a:rPr lang="pt-BR" smtClean="0"/>
              <a:pPr/>
              <a:t>74</a:t>
            </a:fld>
            <a:endParaRPr lang="pt-BR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Outras mudanças em relação ao IPv4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i="1" dirty="0" err="1" smtClean="0">
                <a:solidFill>
                  <a:srgbClr val="FF0000"/>
                </a:solidFill>
              </a:rPr>
              <a:t>Checksum</a:t>
            </a:r>
            <a:r>
              <a:rPr lang="pt-BR" sz="2400" dirty="0" smtClean="0">
                <a:solidFill>
                  <a:srgbClr val="FF0000"/>
                </a:solidFill>
              </a:rPr>
              <a:t>:</a:t>
            </a:r>
            <a:r>
              <a:rPr lang="pt-BR" sz="2400" i="1" dirty="0" smtClean="0"/>
              <a:t> </a:t>
            </a:r>
            <a:r>
              <a:rPr lang="pt-BR" sz="2400" dirty="0" smtClean="0"/>
              <a:t>removido completamente para reduzir tempo de processamento a cada roteador</a:t>
            </a:r>
          </a:p>
          <a:p>
            <a:r>
              <a:rPr lang="pt-BR" sz="2400" i="1" dirty="0" smtClean="0">
                <a:solidFill>
                  <a:srgbClr val="FF0000"/>
                </a:solidFill>
              </a:rPr>
              <a:t>Opções:</a:t>
            </a:r>
            <a:r>
              <a:rPr lang="pt-BR" sz="2400" dirty="0" smtClean="0"/>
              <a:t> permitidas, porém fora do cabeçalho, indicadas pelo campo “Próximo Cabeçalho”</a:t>
            </a:r>
          </a:p>
          <a:p>
            <a:r>
              <a:rPr lang="pt-BR" sz="2400" i="1" dirty="0" smtClean="0">
                <a:solidFill>
                  <a:srgbClr val="FF0000"/>
                </a:solidFill>
              </a:rPr>
              <a:t>ICMPv6:</a:t>
            </a:r>
            <a:r>
              <a:rPr lang="pt-BR" sz="2400" dirty="0" smtClean="0"/>
              <a:t> versão nova de ICMP</a:t>
            </a:r>
          </a:p>
          <a:p>
            <a:pPr lvl="1"/>
            <a:r>
              <a:rPr lang="pt-BR" sz="2000" dirty="0" smtClean="0"/>
              <a:t>tipos adicionais de mensagens, p.ex. “Pacote Muito Grande”</a:t>
            </a:r>
          </a:p>
          <a:p>
            <a:pPr lvl="1"/>
            <a:r>
              <a:rPr lang="pt-BR" sz="2000" dirty="0" smtClean="0"/>
              <a:t>funções de gerenciamento de grupo multiponto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Endereçamento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endereço IPv4 é formado por 32 bits.</a:t>
            </a:r>
          </a:p>
          <a:p>
            <a:pPr lvl="1"/>
            <a:r>
              <a:rPr lang="pt-BR" dirty="0" smtClean="0"/>
              <a:t>2</a:t>
            </a:r>
            <a:r>
              <a:rPr lang="pt-BR" baseline="30000" dirty="0" smtClean="0"/>
              <a:t>32</a:t>
            </a:r>
            <a:r>
              <a:rPr lang="pt-BR" dirty="0" smtClean="0"/>
              <a:t> = 4.294.967.296</a:t>
            </a:r>
          </a:p>
          <a:p>
            <a:pPr lvl="1"/>
            <a:endParaRPr lang="pt-BR" dirty="0"/>
          </a:p>
          <a:p>
            <a:r>
              <a:rPr lang="pt-BR" dirty="0" smtClean="0"/>
              <a:t>Um endereço IPv6 é formado por 128 bits.</a:t>
            </a:r>
          </a:p>
          <a:p>
            <a:pPr lvl="1"/>
            <a:r>
              <a:rPr lang="pt-BR" dirty="0" smtClean="0"/>
              <a:t>2</a:t>
            </a:r>
            <a:r>
              <a:rPr lang="pt-BR" baseline="30000" dirty="0" smtClean="0"/>
              <a:t>128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340.282.366.920.938.463.463.374.607.431.768.211.456</a:t>
            </a:r>
          </a:p>
          <a:p>
            <a:pPr lvl="1"/>
            <a:r>
              <a:rPr lang="pt-BR" dirty="0" smtClean="0"/>
              <a:t>~56 </a:t>
            </a:r>
            <a:r>
              <a:rPr lang="pt-BR" dirty="0" err="1" smtClean="0"/>
              <a:t>octilhões</a:t>
            </a:r>
            <a:r>
              <a:rPr lang="pt-BR" dirty="0" smtClean="0"/>
              <a:t> (5,6 x 10</a:t>
            </a:r>
            <a:r>
              <a:rPr lang="pt-BR" baseline="30000" dirty="0" smtClean="0"/>
              <a:t>28</a:t>
            </a:r>
            <a:r>
              <a:rPr lang="pt-BR" dirty="0" smtClean="0"/>
              <a:t>) de endereços IP por ser humano</a:t>
            </a:r>
          </a:p>
          <a:p>
            <a:pPr lvl="1"/>
            <a:r>
              <a:rPr lang="pt-BR" dirty="0" smtClean="0"/>
              <a:t>~79 </a:t>
            </a:r>
            <a:r>
              <a:rPr lang="pt-BR" dirty="0" err="1"/>
              <a:t>octilhões</a:t>
            </a:r>
            <a:r>
              <a:rPr lang="pt-BR" dirty="0"/>
              <a:t> </a:t>
            </a:r>
            <a:r>
              <a:rPr lang="pt-BR" dirty="0" smtClean="0"/>
              <a:t>(7,9 </a:t>
            </a:r>
            <a:r>
              <a:rPr lang="pt-BR" dirty="0"/>
              <a:t>x 10</a:t>
            </a:r>
            <a:r>
              <a:rPr lang="pt-BR" baseline="30000" dirty="0"/>
              <a:t>28</a:t>
            </a:r>
            <a:r>
              <a:rPr lang="pt-BR" dirty="0"/>
              <a:t>) de </a:t>
            </a:r>
            <a:r>
              <a:rPr lang="pt-BR" dirty="0" smtClean="0"/>
              <a:t>vezes a quantidade de endereços IPv4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118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Endereços IPv6 </a:t>
            </a:r>
            <a:r>
              <a:rPr lang="pt-BR" sz="2800" smtClean="0"/>
              <a:t>(RFC 4291)</a:t>
            </a:r>
            <a:endParaRPr lang="pt-BR" smtClean="0"/>
          </a:p>
        </p:txBody>
      </p:sp>
      <p:sp>
        <p:nvSpPr>
          <p:cNvPr id="757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Exemplos:</a:t>
            </a:r>
          </a:p>
          <a:p>
            <a:pPr lvl="1"/>
            <a:r>
              <a:rPr lang="pt-BR" smtClean="0"/>
              <a:t>ABCD:EF01:2345:6789:ABCD:EF01:2345:6789</a:t>
            </a:r>
          </a:p>
          <a:p>
            <a:pPr lvl="1"/>
            <a:r>
              <a:rPr lang="pt-BR" smtClean="0"/>
              <a:t>2001:DB8:0:0:8:800:200C:417A</a:t>
            </a:r>
          </a:p>
          <a:p>
            <a:r>
              <a:rPr lang="pt-BR" smtClean="0"/>
              <a:t>Representação de endereços IPv4:</a:t>
            </a:r>
          </a:p>
          <a:p>
            <a:pPr lvl="1"/>
            <a:r>
              <a:rPr lang="en-US" smtClean="0"/>
              <a:t>0:0:0:0:0:FFFF:129.144.52.38</a:t>
            </a:r>
          </a:p>
          <a:p>
            <a:r>
              <a:rPr lang="en-US" smtClean="0"/>
              <a:t>Ou em formato comprimido</a:t>
            </a:r>
          </a:p>
          <a:p>
            <a:pPr lvl="1"/>
            <a:r>
              <a:rPr lang="en-US" smtClean="0"/>
              <a:t>::FFFF:129.144.52.38</a:t>
            </a:r>
            <a:endParaRPr lang="pt-BR" smtClean="0"/>
          </a:p>
        </p:txBody>
      </p:sp>
      <p:sp>
        <p:nvSpPr>
          <p:cNvPr id="75780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578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E6C0DB01-FA20-4B27-8219-15452C002B43}" type="slidenum">
              <a:rPr lang="pt-BR" smtClean="0"/>
              <a:pPr/>
              <a:t>76</a:t>
            </a:fld>
            <a:endParaRPr lang="pt-BR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Endereços IPv6</a:t>
            </a:r>
          </a:p>
        </p:txBody>
      </p:sp>
      <p:sp>
        <p:nvSpPr>
          <p:cNvPr id="768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Eliminação de zeros:</a:t>
            </a:r>
          </a:p>
          <a:p>
            <a:pPr lvl="1"/>
            <a:r>
              <a:rPr lang="pt-BR" smtClean="0"/>
              <a:t>Os endereços:</a:t>
            </a:r>
          </a:p>
          <a:p>
            <a:pPr lvl="2"/>
            <a:r>
              <a:rPr lang="en-US" smtClean="0"/>
              <a:t> 2001:DB8:0:0:8:800:200C:417A   endereço unicast</a:t>
            </a:r>
          </a:p>
          <a:p>
            <a:pPr lvl="2"/>
            <a:r>
              <a:rPr lang="en-US" smtClean="0"/>
              <a:t> FF01:0:0:0:0:0:0:101           endereço multicast</a:t>
            </a:r>
          </a:p>
          <a:p>
            <a:pPr lvl="2"/>
            <a:r>
              <a:rPr lang="en-US" smtClean="0"/>
              <a:t> 0:0:0:0:0:0:0:1                endereço de loopback</a:t>
            </a:r>
          </a:p>
          <a:p>
            <a:pPr lvl="2"/>
            <a:r>
              <a:rPr lang="en-US" smtClean="0"/>
              <a:t> 0:0:0:0:0:0:0:0                endereço não especificado</a:t>
            </a:r>
          </a:p>
          <a:p>
            <a:pPr lvl="1"/>
            <a:r>
              <a:rPr lang="en-US" smtClean="0"/>
              <a:t>Podem ser escritos como:</a:t>
            </a:r>
          </a:p>
          <a:p>
            <a:pPr lvl="2"/>
            <a:r>
              <a:rPr lang="en-US" smtClean="0"/>
              <a:t> 2001:DB8::8:800:200C:417A   endereço unicast</a:t>
            </a:r>
          </a:p>
          <a:p>
            <a:pPr lvl="2"/>
            <a:r>
              <a:rPr lang="en-US" smtClean="0"/>
              <a:t> FF01::101           endereço multicast</a:t>
            </a:r>
          </a:p>
          <a:p>
            <a:pPr lvl="2"/>
            <a:r>
              <a:rPr lang="en-US" smtClean="0"/>
              <a:t> ::1                endereço de loopback</a:t>
            </a:r>
          </a:p>
          <a:p>
            <a:pPr lvl="2"/>
            <a:r>
              <a:rPr lang="en-US" smtClean="0"/>
              <a:t> ::                endereço não especificado</a:t>
            </a:r>
          </a:p>
          <a:p>
            <a:pPr lvl="2"/>
            <a:endParaRPr lang="pt-BR" smtClean="0"/>
          </a:p>
        </p:txBody>
      </p:sp>
      <p:sp>
        <p:nvSpPr>
          <p:cNvPr id="76804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680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F631BD2-E563-48F0-B3AB-B2AF59F40AA2}" type="slidenum">
              <a:rPr lang="pt-BR" smtClean="0"/>
              <a:pPr/>
              <a:t>77</a:t>
            </a:fld>
            <a:endParaRPr lang="pt-BR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Espaço de Endereçamento do IPv6 </a:t>
            </a:r>
            <a:r>
              <a:rPr lang="pt-BR" sz="2400" smtClean="0"/>
              <a:t>(19/07/2007)</a:t>
            </a:r>
            <a:endParaRPr lang="pt-BR" smtClean="0"/>
          </a:p>
        </p:txBody>
      </p:sp>
      <p:sp>
        <p:nvSpPr>
          <p:cNvPr id="77827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smtClean="0"/>
              <a:t>0000::/8              Reserved by IETF        [RFC4291]</a:t>
            </a:r>
          </a:p>
          <a:p>
            <a:r>
              <a:rPr lang="pt-BR" sz="1400" smtClean="0"/>
              <a:t>0100::/8              Reserved by IETF        [RFC4291]</a:t>
            </a:r>
          </a:p>
          <a:p>
            <a:r>
              <a:rPr lang="pt-BR" sz="1400" smtClean="0"/>
              <a:t>0200::/7              Reserved by IETF        [RFC4048]</a:t>
            </a:r>
          </a:p>
          <a:p>
            <a:r>
              <a:rPr lang="pt-BR" sz="1400" smtClean="0"/>
              <a:t>0400::/6              Reserved by IETF        [RFC4291]</a:t>
            </a:r>
          </a:p>
          <a:p>
            <a:r>
              <a:rPr lang="pt-BR" sz="1400" smtClean="0"/>
              <a:t>0800::/5              Reserved by IETF        [RFC4291]</a:t>
            </a:r>
          </a:p>
          <a:p>
            <a:r>
              <a:rPr lang="pt-BR" sz="1400" smtClean="0"/>
              <a:t>1000::/4              Reserved by IETF        [RFC4291]</a:t>
            </a:r>
          </a:p>
          <a:p>
            <a:r>
              <a:rPr lang="pt-BR" sz="1400" smtClean="0"/>
              <a:t>2000::/3              Global Unicast             [RFC4291] </a:t>
            </a:r>
          </a:p>
          <a:p>
            <a:r>
              <a:rPr lang="pt-BR" sz="1400" smtClean="0"/>
              <a:t>4000::/3              Reserved by IETF        [RFC4291]</a:t>
            </a:r>
          </a:p>
          <a:p>
            <a:r>
              <a:rPr lang="pt-BR" sz="1400" smtClean="0"/>
              <a:t>6000::/3              Reserved by IETF        [RFC4291]</a:t>
            </a:r>
          </a:p>
          <a:p>
            <a:r>
              <a:rPr lang="pt-BR" sz="1400" smtClean="0"/>
              <a:t>8000::/3              Reserved by IETF        [RFC4291]</a:t>
            </a:r>
          </a:p>
          <a:p>
            <a:r>
              <a:rPr lang="pt-BR" sz="1400" smtClean="0"/>
              <a:t>A000::/3              Reserved by IETF        [RFC4291]</a:t>
            </a:r>
          </a:p>
          <a:p>
            <a:r>
              <a:rPr lang="pt-BR" sz="1400" smtClean="0"/>
              <a:t>C000::/3              Reserved by IETF        [RFC4291]</a:t>
            </a:r>
          </a:p>
          <a:p>
            <a:r>
              <a:rPr lang="pt-BR" sz="1400" smtClean="0"/>
              <a:t>E000::/4              Reserved by IETF        [RFC4291]</a:t>
            </a:r>
          </a:p>
          <a:p>
            <a:r>
              <a:rPr lang="pt-BR" sz="1400" smtClean="0"/>
              <a:t>F000::/5              Reserved by IETF        [RFC4291]</a:t>
            </a:r>
          </a:p>
          <a:p>
            <a:r>
              <a:rPr lang="pt-BR" sz="1400" smtClean="0"/>
              <a:t>F800::/6              Reserved by IETF        [RFC4291]</a:t>
            </a:r>
          </a:p>
          <a:p>
            <a:r>
              <a:rPr lang="pt-BR" sz="1400" smtClean="0"/>
              <a:t>FC00::/7              Unique Local Unicast    [RFC4193]</a:t>
            </a:r>
          </a:p>
          <a:p>
            <a:r>
              <a:rPr lang="pt-BR" sz="1400" smtClean="0"/>
              <a:t>FE00::/9              Reserved by IETF        [RFC4291]</a:t>
            </a:r>
          </a:p>
          <a:p>
            <a:r>
              <a:rPr lang="pt-BR" sz="1400" smtClean="0"/>
              <a:t>FE80::/10             Link Local Unicast        [RFC4291]</a:t>
            </a:r>
          </a:p>
          <a:p>
            <a:r>
              <a:rPr lang="pt-BR" sz="1400" smtClean="0"/>
              <a:t>FEC0::/10             Reserved by IETF        [RFC3879]</a:t>
            </a:r>
          </a:p>
          <a:p>
            <a:r>
              <a:rPr lang="pt-BR" sz="1400" smtClean="0"/>
              <a:t>FF00::/8              Multicast                      [RFC4291]</a:t>
            </a:r>
          </a:p>
        </p:txBody>
      </p:sp>
      <p:sp>
        <p:nvSpPr>
          <p:cNvPr id="77828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782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3A002E8-A92E-4E79-A074-F3CC4AACD3B3}" type="slidenum">
              <a:rPr lang="pt-BR" smtClean="0"/>
              <a:pPr/>
              <a:t>78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/>
              <a:t>2001:0000::/23        IANA    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   [1]</a:t>
            </a:r>
          </a:p>
          <a:p>
            <a:r>
              <a:rPr lang="pt-BR" sz="1400" dirty="0" smtClean="0"/>
              <a:t>2001:0200::/23        APNIC   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</a:t>
            </a:r>
          </a:p>
          <a:p>
            <a:r>
              <a:rPr lang="pt-BR" sz="1400" dirty="0" smtClean="0"/>
              <a:t>2001:0400::/23        ARIN    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</a:t>
            </a:r>
          </a:p>
          <a:p>
            <a:r>
              <a:rPr lang="pt-BR" sz="1400" dirty="0" smtClean="0"/>
              <a:t>2001:0600::/23        RIPE NCC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</a:t>
            </a:r>
          </a:p>
          <a:p>
            <a:r>
              <a:rPr lang="pt-BR" sz="1400" dirty="0" smtClean="0"/>
              <a:t>2001:0800::/23        RIPE NCC       01 May 02</a:t>
            </a:r>
          </a:p>
          <a:p>
            <a:r>
              <a:rPr lang="pt-BR" sz="1400" dirty="0" smtClean="0"/>
              <a:t>2001:0A00::/23        RIPE NCC       02 </a:t>
            </a:r>
            <a:r>
              <a:rPr lang="pt-BR" sz="1400" dirty="0" err="1" smtClean="0"/>
              <a:t>Nov</a:t>
            </a:r>
            <a:r>
              <a:rPr lang="pt-BR" sz="1400" dirty="0" smtClean="0"/>
              <a:t> 02</a:t>
            </a:r>
          </a:p>
          <a:p>
            <a:r>
              <a:rPr lang="pt-BR" sz="1400" dirty="0" smtClean="0"/>
              <a:t>2001:0C00::/23        APNIC          01 May 02   [2]</a:t>
            </a:r>
          </a:p>
          <a:p>
            <a:r>
              <a:rPr lang="pt-BR" sz="1400" dirty="0" smtClean="0"/>
              <a:t>2001:0E00::/23        APNIC          01 Jan 03</a:t>
            </a:r>
          </a:p>
          <a:p>
            <a:r>
              <a:rPr lang="pt-BR" sz="1400" b="1" dirty="0" smtClean="0">
                <a:solidFill>
                  <a:srgbClr val="FF0000"/>
                </a:solidFill>
              </a:rPr>
              <a:t>2001:1200::/23    LACNIC      01 </a:t>
            </a:r>
            <a:r>
              <a:rPr lang="pt-BR" sz="1400" b="1" dirty="0" err="1" smtClean="0">
                <a:solidFill>
                  <a:srgbClr val="FF0000"/>
                </a:solidFill>
              </a:rPr>
              <a:t>Nov</a:t>
            </a:r>
            <a:r>
              <a:rPr lang="pt-BR" sz="1400" b="1" dirty="0" smtClean="0">
                <a:solidFill>
                  <a:srgbClr val="FF0000"/>
                </a:solidFill>
              </a:rPr>
              <a:t> 02</a:t>
            </a:r>
          </a:p>
          <a:p>
            <a:r>
              <a:rPr lang="pt-BR" sz="1400" dirty="0" smtClean="0"/>
              <a:t>2001:1400::/23        RIPE NCC       01 </a:t>
            </a:r>
            <a:r>
              <a:rPr lang="pt-BR" sz="1400" dirty="0" err="1" smtClean="0"/>
              <a:t>Feb</a:t>
            </a:r>
            <a:r>
              <a:rPr lang="pt-BR" sz="1400" dirty="0" smtClean="0"/>
              <a:t> 03</a:t>
            </a:r>
          </a:p>
          <a:p>
            <a:r>
              <a:rPr lang="pt-BR" sz="1400" dirty="0" smtClean="0"/>
              <a:t>2001:1600::/23        RIPE NCC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03</a:t>
            </a:r>
          </a:p>
          <a:p>
            <a:r>
              <a:rPr lang="pt-BR" sz="1400" dirty="0" smtClean="0"/>
              <a:t>2001:1800::/23        ARIN           01 </a:t>
            </a:r>
            <a:r>
              <a:rPr lang="pt-BR" sz="1400" dirty="0" err="1" smtClean="0"/>
              <a:t>Apr</a:t>
            </a:r>
            <a:r>
              <a:rPr lang="pt-BR" sz="1400" dirty="0" smtClean="0"/>
              <a:t> 03</a:t>
            </a:r>
          </a:p>
          <a:p>
            <a:r>
              <a:rPr lang="pt-BR" sz="1400" dirty="0" smtClean="0"/>
              <a:t>2001:1A00::/23        RIPE NCC       01 Jan 04</a:t>
            </a:r>
          </a:p>
          <a:p>
            <a:r>
              <a:rPr lang="pt-BR" sz="1400" dirty="0" smtClean="0"/>
              <a:t>2001:1C00::/22        RIPE NCC       01 May 04</a:t>
            </a:r>
          </a:p>
          <a:p>
            <a:r>
              <a:rPr lang="pt-BR" sz="1400" dirty="0" smtClean="0"/>
              <a:t>2001:2000::/20        RIPE NCC       01 May 04</a:t>
            </a:r>
          </a:p>
          <a:p>
            <a:r>
              <a:rPr lang="pt-BR" sz="1400" dirty="0" smtClean="0"/>
              <a:t>2001:3000::/21        RIPE NCC       01 May 04</a:t>
            </a:r>
          </a:p>
          <a:p>
            <a:r>
              <a:rPr lang="pt-BR" sz="1400" dirty="0" smtClean="0"/>
              <a:t>2001:3800::/22        RIPE NCC       01 May 04</a:t>
            </a:r>
          </a:p>
          <a:p>
            <a:r>
              <a:rPr lang="pt-BR" sz="1400" dirty="0" smtClean="0"/>
              <a:t>2001:3C00::/22        RESERVED       11 </a:t>
            </a:r>
            <a:r>
              <a:rPr lang="pt-BR" sz="1400" dirty="0" err="1" smtClean="0"/>
              <a:t>Jun</a:t>
            </a:r>
            <a:r>
              <a:rPr lang="pt-BR" sz="1400" dirty="0" smtClean="0"/>
              <a:t> 04   [3]</a:t>
            </a:r>
          </a:p>
          <a:p>
            <a:r>
              <a:rPr lang="pt-BR" sz="1400" dirty="0" smtClean="0"/>
              <a:t>2001:4000::/23        RIPE NCC       11 </a:t>
            </a:r>
            <a:r>
              <a:rPr lang="pt-BR" sz="1400" dirty="0" err="1" smtClean="0"/>
              <a:t>Jun</a:t>
            </a:r>
            <a:r>
              <a:rPr lang="pt-BR" sz="1400" dirty="0" smtClean="0"/>
              <a:t> 04</a:t>
            </a:r>
          </a:p>
          <a:p>
            <a:endParaRPr lang="pt-BR" sz="1400" dirty="0" smtClean="0"/>
          </a:p>
        </p:txBody>
      </p:sp>
      <p:sp>
        <p:nvSpPr>
          <p:cNvPr id="78850" name="Texto explicativo retangular 8"/>
          <p:cNvSpPr>
            <a:spLocks noChangeArrowheads="1"/>
          </p:cNvSpPr>
          <p:nvPr/>
        </p:nvSpPr>
        <p:spPr bwMode="auto">
          <a:xfrm>
            <a:off x="5360988" y="3429000"/>
            <a:ext cx="3014662" cy="2104350"/>
          </a:xfrm>
          <a:prstGeom prst="wedgeRectCallout">
            <a:avLst>
              <a:gd name="adj1" fmla="val -66836"/>
              <a:gd name="adj2" fmla="val -337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687" name="CaixaDeTexto 7"/>
          <p:cNvSpPr txBox="1">
            <a:spLocks noChangeArrowheads="1"/>
          </p:cNvSpPr>
          <p:nvPr/>
        </p:nvSpPr>
        <p:spPr bwMode="auto">
          <a:xfrm>
            <a:off x="5424488" y="3502025"/>
            <a:ext cx="30861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2001:12F0::/ 32 Bloco de produção alocado à RNP</a:t>
            </a:r>
            <a:r>
              <a:rPr lang="pt-BR" dirty="0" smtClean="0"/>
              <a:t>.</a:t>
            </a:r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Blocos alocados </a:t>
            </a:r>
            <a:r>
              <a:rPr lang="pt-BR" dirty="0">
                <a:solidFill>
                  <a:schemeClr val="accent6"/>
                </a:solidFill>
              </a:rPr>
              <a:t>para a </a:t>
            </a:r>
            <a:r>
              <a:rPr lang="pt-BR" dirty="0" smtClean="0">
                <a:solidFill>
                  <a:schemeClr val="accent6"/>
                </a:solidFill>
              </a:rPr>
              <a:t>UFPE em 09/10/15:</a:t>
            </a:r>
            <a:endParaRPr lang="pt-BR" dirty="0"/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2001:12F0:912::/48,</a:t>
            </a:r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2001:12F0:913::/48</a:t>
            </a:r>
            <a:r>
              <a:rPr lang="pt-BR" dirty="0">
                <a:solidFill>
                  <a:schemeClr val="accent6"/>
                </a:solidFill>
              </a:rPr>
              <a:t>,</a:t>
            </a:r>
            <a:endParaRPr lang="pt-BR" dirty="0" smtClean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2001:12F0:914::/48.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78853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Alocação de Endereços Unicast Globais </a:t>
            </a:r>
            <a:r>
              <a:rPr lang="pt-BR" sz="2400" smtClean="0"/>
              <a:t>(22/12/2006)</a:t>
            </a:r>
            <a:endParaRPr lang="pt-BR" smtClean="0"/>
          </a:p>
        </p:txBody>
      </p:sp>
      <p:sp>
        <p:nvSpPr>
          <p:cNvPr id="78854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885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8C7136C-764A-404F-ADE7-65666ADE6F55}" type="slidenum">
              <a:rPr lang="pt-BR" smtClean="0"/>
              <a:pPr/>
              <a:t>79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560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54AF252-24C2-4826-8A42-051F0BC0F022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pt-BR" sz="3600" smtClean="0"/>
              <a:t>Modelos de serviço da camada de rede: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22275" y="1506538"/>
            <a:ext cx="1425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>
                <a:latin typeface="Arial" pitchFamily="34" charset="0"/>
              </a:rPr>
              <a:t>Arquitetura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de Rede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Internet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700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Modelo de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serviço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melhor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esforço</a:t>
            </a:r>
          </a:p>
          <a:p>
            <a:r>
              <a:rPr lang="pt-BR" sz="2000">
                <a:latin typeface="Arial" pitchFamily="34" charset="0"/>
              </a:rPr>
              <a:t>CBR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VBR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ABR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UBR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2842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Banda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nenhuma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taxa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constante</a:t>
            </a:r>
          </a:p>
          <a:p>
            <a:r>
              <a:rPr lang="pt-BR" sz="2000">
                <a:latin typeface="Arial" pitchFamily="34" charset="0"/>
              </a:rPr>
              <a:t>taxa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garantida</a:t>
            </a:r>
          </a:p>
          <a:p>
            <a:r>
              <a:rPr lang="pt-BR" sz="2000">
                <a:latin typeface="Arial" pitchFamily="34" charset="0"/>
              </a:rPr>
              <a:t>mínima</a:t>
            </a:r>
          </a:p>
          <a:p>
            <a:r>
              <a:rPr lang="pt-BR" sz="2000">
                <a:latin typeface="Arial" pitchFamily="34" charset="0"/>
              </a:rPr>
              <a:t>garantida</a:t>
            </a:r>
          </a:p>
          <a:p>
            <a:r>
              <a:rPr lang="pt-BR" sz="2000">
                <a:latin typeface="Arial" pitchFamily="34" charset="0"/>
              </a:rPr>
              <a:t>nenhuma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409575" y="2324100"/>
            <a:ext cx="84296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514350" y="30575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561975" y="367665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561975" y="430530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571500" y="48863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4440238" y="1792288"/>
            <a:ext cx="98901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>
                <a:latin typeface="Arial" pitchFamily="34" charset="0"/>
              </a:rPr>
              <a:t>Perdas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9588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>
                <a:latin typeface="Arial" pitchFamily="34" charset="0"/>
              </a:rPr>
              <a:t>Ordem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7472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>
                <a:latin typeface="Arial" pitchFamily="34" charset="0"/>
              </a:rPr>
              <a:t>Tempo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6240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Indicação de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congestion.?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não (inferido</a:t>
            </a:r>
          </a:p>
          <a:p>
            <a:r>
              <a:rPr lang="pt-BR" sz="2000">
                <a:latin typeface="Arial" pitchFamily="34" charset="0"/>
              </a:rPr>
              <a:t>via perdas)</a:t>
            </a:r>
          </a:p>
          <a:p>
            <a:r>
              <a:rPr lang="pt-BR" sz="2000">
                <a:latin typeface="Arial" pitchFamily="34" charset="0"/>
              </a:rPr>
              <a:t>sem</a:t>
            </a:r>
          </a:p>
          <a:p>
            <a:r>
              <a:rPr lang="pt-BR" sz="2000">
                <a:latin typeface="Arial" pitchFamily="34" charset="0"/>
              </a:rPr>
              <a:t>congestion.</a:t>
            </a:r>
          </a:p>
          <a:p>
            <a:r>
              <a:rPr lang="pt-BR" sz="2000">
                <a:latin typeface="Arial" pitchFamily="34" charset="0"/>
              </a:rPr>
              <a:t>sem</a:t>
            </a:r>
          </a:p>
          <a:p>
            <a:r>
              <a:rPr lang="pt-BR" sz="2000">
                <a:latin typeface="Arial" pitchFamily="34" charset="0"/>
              </a:rPr>
              <a:t>congestion.</a:t>
            </a:r>
          </a:p>
          <a:p>
            <a:r>
              <a:rPr lang="pt-BR" sz="2000">
                <a:latin typeface="Arial" pitchFamily="34" charset="0"/>
              </a:rPr>
              <a:t>sim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não</a:t>
            </a:r>
          </a:p>
        </p:txBody>
      </p:sp>
      <p:sp>
        <p:nvSpPr>
          <p:cNvPr id="25617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Garantias ?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Alocação de Endereços Unicast Globais </a:t>
            </a:r>
            <a:r>
              <a:rPr lang="pt-BR" sz="2400" smtClean="0"/>
              <a:t>(22/12/2006)</a:t>
            </a:r>
            <a:endParaRPr lang="pt-BR" smtClean="0"/>
          </a:p>
        </p:txBody>
      </p:sp>
      <p:sp>
        <p:nvSpPr>
          <p:cNvPr id="79875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smtClean="0"/>
              <a:t>2001:4200::/23        AfriNIC        01 Jun 04</a:t>
            </a:r>
          </a:p>
          <a:p>
            <a:r>
              <a:rPr lang="pt-BR" sz="1400" smtClean="0"/>
              <a:t>2001:4400::/23        APNIC          11 Jun 04</a:t>
            </a:r>
          </a:p>
          <a:p>
            <a:r>
              <a:rPr lang="pt-BR" sz="1400" smtClean="0"/>
              <a:t>2001:4600::/23        RIPE NCC       17 Aug 04</a:t>
            </a:r>
          </a:p>
          <a:p>
            <a:r>
              <a:rPr lang="pt-BR" sz="1400" smtClean="0"/>
              <a:t>2001:4800::/23        ARIN           24 Aug 04</a:t>
            </a:r>
          </a:p>
          <a:p>
            <a:r>
              <a:rPr lang="pt-BR" sz="1400" smtClean="0"/>
              <a:t>2001:4A00::/23        RIPE NCC       15 Oct 04</a:t>
            </a:r>
          </a:p>
          <a:p>
            <a:r>
              <a:rPr lang="pt-BR" sz="1400" smtClean="0"/>
              <a:t>2001:4C00::/23        RIPE NCC       17 Dec 04</a:t>
            </a:r>
          </a:p>
          <a:p>
            <a:r>
              <a:rPr lang="pt-BR" sz="1400" smtClean="0"/>
              <a:t>2001:5000::/20        RIPE NCC       10 Sep 04</a:t>
            </a:r>
          </a:p>
          <a:p>
            <a:r>
              <a:rPr lang="pt-BR" sz="1400" smtClean="0"/>
              <a:t>2001:8000::/19        APNIC          30 Nov 04</a:t>
            </a:r>
          </a:p>
          <a:p>
            <a:r>
              <a:rPr lang="pt-BR" sz="1400" smtClean="0"/>
              <a:t>2001:A000::/20        APNIC          30 Nov 04</a:t>
            </a:r>
          </a:p>
          <a:p>
            <a:r>
              <a:rPr lang="pt-BR" sz="1400" smtClean="0"/>
              <a:t>2001:B000::/20        APNIC          08 Mar 06</a:t>
            </a:r>
          </a:p>
          <a:p>
            <a:r>
              <a:rPr lang="pt-BR" sz="1400" smtClean="0"/>
              <a:t>2002:0000::/16        6to4           01 Feb 01 </a:t>
            </a:r>
          </a:p>
          <a:p>
            <a:r>
              <a:rPr lang="pt-BR" sz="1400" smtClean="0"/>
              <a:t>2003:0000::/18        RIPE NCC       12 Jan 05</a:t>
            </a:r>
          </a:p>
          <a:p>
            <a:r>
              <a:rPr lang="pt-BR" sz="1400" smtClean="0"/>
              <a:t>2400:0000::/12        APNIC          03 Oct 06  </a:t>
            </a:r>
          </a:p>
          <a:p>
            <a:r>
              <a:rPr lang="pt-BR" sz="1400" smtClean="0"/>
              <a:t>2600:0000::/12        ARIN           03 Oct 06  </a:t>
            </a:r>
          </a:p>
          <a:p>
            <a:r>
              <a:rPr lang="pt-BR" sz="1400" smtClean="0"/>
              <a:t>2610:0000::/23        ARIN           17 Nov 05</a:t>
            </a:r>
          </a:p>
          <a:p>
            <a:r>
              <a:rPr lang="pt-BR" sz="1400" smtClean="0"/>
              <a:t>2620:0000::/23        ARIN           12 Sep 06</a:t>
            </a:r>
          </a:p>
          <a:p>
            <a:r>
              <a:rPr lang="pt-BR" sz="1400" smtClean="0"/>
              <a:t>2800:0000::/12        LACNIC         03 Oct 06  </a:t>
            </a:r>
          </a:p>
          <a:p>
            <a:r>
              <a:rPr lang="pt-BR" sz="1400" smtClean="0"/>
              <a:t>2A00:0000::/12        RIPE NCC       03 Oct 06 </a:t>
            </a:r>
          </a:p>
          <a:p>
            <a:r>
              <a:rPr lang="pt-BR" sz="1400" smtClean="0"/>
              <a:t>2C00:0000::/12        AfriNIC        03 Oct 06 </a:t>
            </a:r>
          </a:p>
        </p:txBody>
      </p:sp>
      <p:sp>
        <p:nvSpPr>
          <p:cNvPr id="79876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987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A329CC2-3D7E-48BB-8BBE-7D62A4FD5EE7}" type="slidenum">
              <a:rPr lang="pt-BR" smtClean="0"/>
              <a:pPr/>
              <a:t>80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</a:t>
            </a:r>
            <a:r>
              <a:rPr lang="pt-BR" dirty="0" err="1" smtClean="0"/>
              <a:t>Unicast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Global </a:t>
            </a:r>
            <a:r>
              <a:rPr lang="pt-BR" dirty="0" err="1" smtClean="0"/>
              <a:t>Unicast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Divisão de endereços:</a:t>
            </a:r>
          </a:p>
          <a:p>
            <a:pPr lvl="2"/>
            <a:r>
              <a:rPr lang="en-US" dirty="0"/>
              <a:t>http://ipv6.br/paginas/subnet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" y="2705101"/>
            <a:ext cx="7554278" cy="117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820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808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72E6A5A-D2CC-4CCB-9D7C-61E73EA111C7}" type="slidenum">
              <a:rPr lang="pt-BR" smtClean="0"/>
              <a:pPr/>
              <a:t>82</a:t>
            </a:fld>
            <a:endParaRPr lang="pt-BR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Transição do IPv4 para o IPv6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Nem todos os roteadores podem ser atualizados simultaneamente</a:t>
            </a:r>
          </a:p>
          <a:p>
            <a:pPr lvl="1"/>
            <a:r>
              <a:rPr lang="pt-BR" sz="2000" dirty="0" smtClean="0"/>
              <a:t>“dias de mudança geral” inviáveis</a:t>
            </a:r>
          </a:p>
          <a:p>
            <a:pPr lvl="1"/>
            <a:r>
              <a:rPr lang="pt-BR" sz="2000" dirty="0" smtClean="0"/>
              <a:t>Como a rede pode funcionar com uma mistura de roteadores IPv4 e IPv6? </a:t>
            </a:r>
          </a:p>
          <a:p>
            <a:r>
              <a:rPr lang="pt-BR" sz="2400" i="1" dirty="0" smtClean="0">
                <a:solidFill>
                  <a:srgbClr val="FF0000"/>
                </a:solidFill>
              </a:rPr>
              <a:t>Tunelamento:</a:t>
            </a:r>
            <a:r>
              <a:rPr lang="pt-BR" sz="2400" dirty="0" smtClean="0"/>
              <a:t> </a:t>
            </a:r>
            <a:r>
              <a:rPr lang="pt-BR" sz="2400" dirty="0" err="1" smtClean="0"/>
              <a:t>datagramas</a:t>
            </a:r>
            <a:r>
              <a:rPr lang="pt-BR" sz="2400" dirty="0" smtClean="0"/>
              <a:t> IPv6 carregados em </a:t>
            </a:r>
            <a:r>
              <a:rPr lang="pt-BR" sz="2400" dirty="0" err="1" smtClean="0"/>
              <a:t>datagramas</a:t>
            </a:r>
            <a:r>
              <a:rPr lang="pt-BR" sz="2400" dirty="0" smtClean="0"/>
              <a:t> IPv4 entre roteadores IPv4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19255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end IPv4 </a:t>
            </a:r>
            <a:r>
              <a:rPr lang="en-US" sz="1400" dirty="0" err="1" smtClean="0"/>
              <a:t>origem</a:t>
            </a:r>
            <a:r>
              <a:rPr lang="en-US" sz="1400" dirty="0" smtClean="0"/>
              <a:t>, </a:t>
            </a:r>
            <a:r>
              <a:rPr lang="en-US" sz="1400" dirty="0" err="1" smtClean="0"/>
              <a:t>dest</a:t>
            </a:r>
            <a:endParaRPr lang="en-US" sz="1400" dirty="0" smtClean="0"/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2334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err="1" smtClean="0"/>
              <a:t>campos</a:t>
            </a:r>
            <a:r>
              <a:rPr lang="en-US" sz="1400" dirty="0" smtClean="0"/>
              <a:t> do </a:t>
            </a:r>
            <a:r>
              <a:rPr lang="en-US" sz="1400" dirty="0" err="1" smtClean="0"/>
              <a:t>cabeçalho</a:t>
            </a:r>
            <a:r>
              <a:rPr lang="en-US" sz="1400" dirty="0" smtClean="0"/>
              <a:t> IPv4</a:t>
            </a: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8133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/>
              <a:t>datagrama</a:t>
            </a:r>
            <a:r>
              <a:rPr lang="en-US" dirty="0" smtClean="0"/>
              <a:t> IPv4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813317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/>
              <a:t>datagrama</a:t>
            </a:r>
            <a:r>
              <a:rPr lang="en-US" dirty="0" smtClean="0"/>
              <a:t> IPv6</a:t>
            </a:r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4552956" y="4416425"/>
            <a:ext cx="3409954" cy="1109663"/>
            <a:chOff x="2868" y="2782"/>
            <a:chExt cx="2148" cy="699"/>
          </a:xfrm>
        </p:grpSpPr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8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carga</a:t>
              </a:r>
              <a:r>
                <a:rPr lang="en-US" sz="1400" dirty="0" smtClean="0"/>
                <a:t> do IPv4</a:t>
              </a:r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" name="Group 71"/>
          <p:cNvGrpSpPr>
            <a:grpSpLocks/>
          </p:cNvGrpSpPr>
          <p:nvPr/>
        </p:nvGrpSpPr>
        <p:grpSpPr bwMode="auto">
          <a:xfrm>
            <a:off x="3506786" y="4321175"/>
            <a:ext cx="3402010" cy="1476375"/>
            <a:chOff x="2280" y="1247"/>
            <a:chExt cx="2143" cy="93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92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carga</a:t>
              </a:r>
              <a:r>
                <a:rPr lang="en-US" sz="1400" dirty="0" smtClean="0"/>
                <a:t> UDP/TCP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496" y="1396"/>
              <a:ext cx="121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dirty="0" smtClean="0"/>
                <a:t>end IPv6 </a:t>
              </a:r>
              <a:r>
                <a:rPr lang="en-US" sz="1400" dirty="0" err="1" smtClean="0"/>
                <a:t>origem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dest</a:t>
              </a:r>
              <a:endParaRPr lang="en-US" sz="1400" dirty="0" smtClean="0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2280" y="1247"/>
              <a:ext cx="14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dirty="0" err="1" smtClean="0"/>
                <a:t>campos</a:t>
              </a:r>
              <a:r>
                <a:rPr lang="en-US" sz="1400" dirty="0" smtClean="0"/>
                <a:t> do </a:t>
              </a:r>
              <a:r>
                <a:rPr lang="en-US" sz="1400" dirty="0" err="1" smtClean="0"/>
                <a:t>cabeçalho</a:t>
              </a:r>
              <a:r>
                <a:rPr lang="en-US" sz="1400" dirty="0" smtClean="0"/>
                <a:t> IPv6</a:t>
              </a: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97312E2B-A8B7-4A1D-9A84-1C78B63444B7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smtClean="0"/>
              <a:t>Tunelamento</a:t>
            </a:r>
          </a:p>
        </p:txBody>
      </p:sp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414338" y="1022351"/>
            <a:ext cx="7497760" cy="1042988"/>
            <a:chOff x="261" y="644"/>
            <a:chExt cx="4723" cy="657"/>
          </a:xfrm>
        </p:grpSpPr>
        <p:grpSp>
          <p:nvGrpSpPr>
            <p:cNvPr id="82029" name="Group 3"/>
            <p:cNvGrpSpPr>
              <a:grpSpLocks/>
            </p:cNvGrpSpPr>
            <p:nvPr/>
          </p:nvGrpSpPr>
          <p:grpSpPr bwMode="auto">
            <a:xfrm>
              <a:off x="1356" y="707"/>
              <a:ext cx="446" cy="402"/>
              <a:chOff x="1898" y="728"/>
              <a:chExt cx="446" cy="402"/>
            </a:xfrm>
          </p:grpSpPr>
          <p:grpSp>
            <p:nvGrpSpPr>
              <p:cNvPr id="82087" name="Group 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89" name="Oval 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90" name="Line 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91" name="Line 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92" name="Rectangle 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93" name="Oval 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94" name="Group 1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9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10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1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95" name="Group 1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96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9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9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88" name="Text Box 1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82030" name="Group 19"/>
            <p:cNvGrpSpPr>
              <a:grpSpLocks/>
            </p:cNvGrpSpPr>
            <p:nvPr/>
          </p:nvGrpSpPr>
          <p:grpSpPr bwMode="auto">
            <a:xfrm>
              <a:off x="2015" y="710"/>
              <a:ext cx="446" cy="402"/>
              <a:chOff x="1898" y="728"/>
              <a:chExt cx="446" cy="402"/>
            </a:xfrm>
          </p:grpSpPr>
          <p:grpSp>
            <p:nvGrpSpPr>
              <p:cNvPr id="82072" name="Group 2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74" name="Oval 2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75" name="Line 2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76" name="Line 2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77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78" name="Oval 2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79" name="Group 2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84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80" name="Group 3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8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73" name="Text Box 3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82031" name="Group 35"/>
            <p:cNvGrpSpPr>
              <a:grpSpLocks/>
            </p:cNvGrpSpPr>
            <p:nvPr/>
          </p:nvGrpSpPr>
          <p:grpSpPr bwMode="auto">
            <a:xfrm>
              <a:off x="3914" y="704"/>
              <a:ext cx="446" cy="402"/>
              <a:chOff x="1898" y="728"/>
              <a:chExt cx="446" cy="402"/>
            </a:xfrm>
          </p:grpSpPr>
          <p:grpSp>
            <p:nvGrpSpPr>
              <p:cNvPr id="82057" name="Group 3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59" name="Oval 3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60" name="Line 3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61" name="Line 3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62" name="Rectangle 4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63" name="Oval 4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64" name="Group 4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6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7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7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65" name="Group 4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6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6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6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58" name="Text Box 5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82032" name="Group 51"/>
            <p:cNvGrpSpPr>
              <a:grpSpLocks/>
            </p:cNvGrpSpPr>
            <p:nvPr/>
          </p:nvGrpSpPr>
          <p:grpSpPr bwMode="auto">
            <a:xfrm>
              <a:off x="4538" y="697"/>
              <a:ext cx="446" cy="402"/>
              <a:chOff x="1898" y="728"/>
              <a:chExt cx="446" cy="402"/>
            </a:xfrm>
          </p:grpSpPr>
          <p:grpSp>
            <p:nvGrpSpPr>
              <p:cNvPr id="82042" name="Group 52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44" name="Oval 53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45" name="Line 54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46" name="Line 55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47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48" name="Oval 57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49" name="Group 58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54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50" name="Group 62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5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43" name="Text Box 66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82033" name="Rectangle 67"/>
            <p:cNvSpPr>
              <a:spLocks noChangeArrowheads="1"/>
            </p:cNvSpPr>
            <p:nvPr/>
          </p:nvSpPr>
          <p:spPr bwMode="auto">
            <a:xfrm>
              <a:off x="2460" y="1001"/>
              <a:ext cx="1437" cy="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34" name="Line 68"/>
            <p:cNvSpPr>
              <a:spLocks noChangeShapeType="1"/>
            </p:cNvSpPr>
            <p:nvPr/>
          </p:nvSpPr>
          <p:spPr bwMode="auto">
            <a:xfrm flipV="1">
              <a:off x="1809" y="101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035" name="Line 69"/>
            <p:cNvSpPr>
              <a:spLocks noChangeShapeType="1"/>
            </p:cNvSpPr>
            <p:nvPr/>
          </p:nvSpPr>
          <p:spPr bwMode="auto">
            <a:xfrm flipV="1">
              <a:off x="4358" y="1004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036" name="Text Box 70"/>
            <p:cNvSpPr txBox="1">
              <a:spLocks noChangeArrowheads="1"/>
            </p:cNvSpPr>
            <p:nvPr/>
          </p:nvSpPr>
          <p:spPr bwMode="auto">
            <a:xfrm>
              <a:off x="1392" y="1088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37" name="Text Box 71"/>
            <p:cNvSpPr txBox="1">
              <a:spLocks noChangeArrowheads="1"/>
            </p:cNvSpPr>
            <p:nvPr/>
          </p:nvSpPr>
          <p:spPr bwMode="auto">
            <a:xfrm>
              <a:off x="2051" y="108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38" name="Text Box 72"/>
            <p:cNvSpPr txBox="1">
              <a:spLocks noChangeArrowheads="1"/>
            </p:cNvSpPr>
            <p:nvPr/>
          </p:nvSpPr>
          <p:spPr bwMode="auto">
            <a:xfrm>
              <a:off x="3957" y="108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39" name="Text Box 73"/>
            <p:cNvSpPr txBox="1">
              <a:spLocks noChangeArrowheads="1"/>
            </p:cNvSpPr>
            <p:nvPr/>
          </p:nvSpPr>
          <p:spPr bwMode="auto">
            <a:xfrm>
              <a:off x="4575" y="108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40" name="Text Box 74"/>
            <p:cNvSpPr txBox="1">
              <a:spLocks noChangeArrowheads="1"/>
            </p:cNvSpPr>
            <p:nvPr/>
          </p:nvSpPr>
          <p:spPr bwMode="auto">
            <a:xfrm>
              <a:off x="2508" y="644"/>
              <a:ext cx="14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túnel</a:t>
              </a:r>
              <a:r>
                <a:rPr lang="en-US" sz="1600" dirty="0" smtClean="0">
                  <a:solidFill>
                    <a:srgbClr val="FF0000"/>
                  </a:solidFill>
                </a:rPr>
                <a:t> IPv4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conectando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roteadores</a:t>
              </a:r>
              <a:r>
                <a:rPr lang="en-US" sz="1600" dirty="0" smtClean="0">
                  <a:solidFill>
                    <a:srgbClr val="FF0000"/>
                  </a:solidFill>
                </a:rPr>
                <a:t> IPv6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2041" name="Text Box 75"/>
            <p:cNvSpPr txBox="1">
              <a:spLocks noChangeArrowheads="1"/>
            </p:cNvSpPr>
            <p:nvPr/>
          </p:nvSpPr>
          <p:spPr bwMode="auto">
            <a:xfrm>
              <a:off x="261" y="828"/>
              <a:ext cx="9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Visão lógica:</a:t>
              </a:r>
            </a:p>
          </p:txBody>
        </p:sp>
      </p:grpSp>
      <p:grpSp>
        <p:nvGrpSpPr>
          <p:cNvPr id="81926" name="Group 240"/>
          <p:cNvGrpSpPr>
            <a:grpSpLocks/>
          </p:cNvGrpSpPr>
          <p:nvPr/>
        </p:nvGrpSpPr>
        <p:grpSpPr bwMode="auto">
          <a:xfrm>
            <a:off x="309563" y="2238375"/>
            <a:ext cx="7593012" cy="963613"/>
            <a:chOff x="195" y="1410"/>
            <a:chExt cx="4783" cy="607"/>
          </a:xfrm>
        </p:grpSpPr>
        <p:sp>
          <p:nvSpPr>
            <p:cNvPr id="81927" name="Text Box 76"/>
            <p:cNvSpPr txBox="1">
              <a:spLocks noChangeArrowheads="1"/>
            </p:cNvSpPr>
            <p:nvPr/>
          </p:nvSpPr>
          <p:spPr bwMode="auto">
            <a:xfrm>
              <a:off x="195" y="1555"/>
              <a:ext cx="9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Visão física:</a:t>
              </a:r>
            </a:p>
          </p:txBody>
        </p:sp>
        <p:grpSp>
          <p:nvGrpSpPr>
            <p:cNvPr id="81928" name="Group 77"/>
            <p:cNvGrpSpPr>
              <a:grpSpLocks/>
            </p:cNvGrpSpPr>
            <p:nvPr/>
          </p:nvGrpSpPr>
          <p:grpSpPr bwMode="auto">
            <a:xfrm>
              <a:off x="1350" y="1420"/>
              <a:ext cx="446" cy="402"/>
              <a:chOff x="1898" y="728"/>
              <a:chExt cx="446" cy="402"/>
            </a:xfrm>
          </p:grpSpPr>
          <p:grpSp>
            <p:nvGrpSpPr>
              <p:cNvPr id="82014" name="Group 78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16" name="Oval 79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17" name="Line 80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18" name="Line 81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19" name="Rectangle 82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20" name="Oval 83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21" name="Group 84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26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22" name="Group 88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23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5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15" name="Text Box 92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81929" name="Group 93"/>
            <p:cNvGrpSpPr>
              <a:grpSpLocks/>
            </p:cNvGrpSpPr>
            <p:nvPr/>
          </p:nvGrpSpPr>
          <p:grpSpPr bwMode="auto">
            <a:xfrm>
              <a:off x="2009" y="1423"/>
              <a:ext cx="446" cy="402"/>
              <a:chOff x="1898" y="728"/>
              <a:chExt cx="446" cy="402"/>
            </a:xfrm>
          </p:grpSpPr>
          <p:grpSp>
            <p:nvGrpSpPr>
              <p:cNvPr id="81999" name="Group 9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01" name="Oval 9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02" name="Line 9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03" name="Line 9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04" name="Rectangle 9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05" name="Oval 9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06" name="Group 10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1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1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1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07" name="Group 10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08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0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1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00" name="Text Box 10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81930" name="Group 109"/>
            <p:cNvGrpSpPr>
              <a:grpSpLocks/>
            </p:cNvGrpSpPr>
            <p:nvPr/>
          </p:nvGrpSpPr>
          <p:grpSpPr bwMode="auto">
            <a:xfrm>
              <a:off x="3908" y="1417"/>
              <a:ext cx="446" cy="402"/>
              <a:chOff x="1898" y="728"/>
              <a:chExt cx="446" cy="402"/>
            </a:xfrm>
          </p:grpSpPr>
          <p:grpSp>
            <p:nvGrpSpPr>
              <p:cNvPr id="81984" name="Group 11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1986" name="Oval 11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87" name="Line 11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88" name="Line 11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89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1990" name="Oval 11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1991" name="Group 11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1996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1992" name="Group 12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19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5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1985" name="Text Box 12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81931" name="Group 125"/>
            <p:cNvGrpSpPr>
              <a:grpSpLocks/>
            </p:cNvGrpSpPr>
            <p:nvPr/>
          </p:nvGrpSpPr>
          <p:grpSpPr bwMode="auto">
            <a:xfrm>
              <a:off x="4532" y="1410"/>
              <a:ext cx="446" cy="402"/>
              <a:chOff x="1898" y="728"/>
              <a:chExt cx="446" cy="402"/>
            </a:xfrm>
          </p:grpSpPr>
          <p:grpSp>
            <p:nvGrpSpPr>
              <p:cNvPr id="81969" name="Group 12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1971" name="Oval 12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72" name="Line 12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73" name="Line 12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1975" name="Oval 13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1976" name="Group 13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1981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8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8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1977" name="Group 13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1978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7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8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1970" name="Text Box 14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81932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933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934" name="Text Box 143"/>
            <p:cNvSpPr txBox="1">
              <a:spLocks noChangeArrowheads="1"/>
            </p:cNvSpPr>
            <p:nvPr/>
          </p:nvSpPr>
          <p:spPr bwMode="auto">
            <a:xfrm>
              <a:off x="1386" y="180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5" name="Text Box 144"/>
            <p:cNvSpPr txBox="1">
              <a:spLocks noChangeArrowheads="1"/>
            </p:cNvSpPr>
            <p:nvPr/>
          </p:nvSpPr>
          <p:spPr bwMode="auto">
            <a:xfrm>
              <a:off x="2045" y="1802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6" name="Text Box 145"/>
            <p:cNvSpPr txBox="1">
              <a:spLocks noChangeArrowheads="1"/>
            </p:cNvSpPr>
            <p:nvPr/>
          </p:nvSpPr>
          <p:spPr bwMode="auto">
            <a:xfrm>
              <a:off x="3951" y="1797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7" name="Text Box 146"/>
            <p:cNvSpPr txBox="1">
              <a:spLocks noChangeArrowheads="1"/>
            </p:cNvSpPr>
            <p:nvPr/>
          </p:nvSpPr>
          <p:spPr bwMode="auto">
            <a:xfrm>
              <a:off x="4569" y="17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8" name="Line 147"/>
            <p:cNvSpPr>
              <a:spLocks noChangeShapeType="1"/>
            </p:cNvSpPr>
            <p:nvPr/>
          </p:nvSpPr>
          <p:spPr bwMode="auto">
            <a:xfrm flipV="1">
              <a:off x="2454" y="1723"/>
              <a:ext cx="1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939" name="Text Box 180"/>
            <p:cNvSpPr txBox="1">
              <a:spLocks noChangeArrowheads="1"/>
            </p:cNvSpPr>
            <p:nvPr/>
          </p:nvSpPr>
          <p:spPr bwMode="auto">
            <a:xfrm>
              <a:off x="2663" y="180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sp>
          <p:nvSpPr>
            <p:cNvPr id="81940" name="Text Box 181"/>
            <p:cNvSpPr txBox="1">
              <a:spLocks noChangeArrowheads="1"/>
            </p:cNvSpPr>
            <p:nvPr/>
          </p:nvSpPr>
          <p:spPr bwMode="auto">
            <a:xfrm>
              <a:off x="3289" y="1805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grpSp>
          <p:nvGrpSpPr>
            <p:cNvPr id="81941" name="Group 212"/>
            <p:cNvGrpSpPr>
              <a:grpSpLocks/>
            </p:cNvGrpSpPr>
            <p:nvPr/>
          </p:nvGrpSpPr>
          <p:grpSpPr bwMode="auto">
            <a:xfrm>
              <a:off x="2621" y="1586"/>
              <a:ext cx="446" cy="212"/>
              <a:chOff x="1510" y="1569"/>
              <a:chExt cx="446" cy="212"/>
            </a:xfrm>
          </p:grpSpPr>
          <p:sp>
            <p:nvSpPr>
              <p:cNvPr id="81956" name="Oval 213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7" name="Line 214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8" name="Line 215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9" name="Rectangle 216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1960" name="Oval 217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1961" name="Group 218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81966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7" name="Line 2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8" name="Line 2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1962" name="Group 222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81963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4" name="Line 2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5" name="Line 2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81942" name="Group 226"/>
            <p:cNvGrpSpPr>
              <a:grpSpLocks/>
            </p:cNvGrpSpPr>
            <p:nvPr/>
          </p:nvGrpSpPr>
          <p:grpSpPr bwMode="auto">
            <a:xfrm>
              <a:off x="3235" y="1591"/>
              <a:ext cx="446" cy="212"/>
              <a:chOff x="1510" y="1569"/>
              <a:chExt cx="446" cy="212"/>
            </a:xfrm>
          </p:grpSpPr>
          <p:sp>
            <p:nvSpPr>
              <p:cNvPr id="81943" name="Oval 227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4" name="Line 228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5" name="Line 229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6" name="Rectangle 230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1947" name="Oval 231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1948" name="Group 232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81953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4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5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1949" name="Group 236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81950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1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2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29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A82F649-2A67-4BFB-B9BA-3AFD0A8D9488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smtClean="0"/>
              <a:t>Tunelamento</a:t>
            </a:r>
          </a:p>
        </p:txBody>
      </p:sp>
      <p:grpSp>
        <p:nvGrpSpPr>
          <p:cNvPr id="82949" name="Group 3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898" y="728"/>
            <a:chExt cx="446" cy="402"/>
          </a:xfrm>
        </p:grpSpPr>
        <p:grpSp>
          <p:nvGrpSpPr>
            <p:cNvPr id="83143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45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46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47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48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49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50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51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5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3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4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144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82950" name="Group 19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1898" y="728"/>
            <a:chExt cx="446" cy="402"/>
          </a:xfrm>
        </p:grpSpPr>
        <p:grpSp>
          <p:nvGrpSpPr>
            <p:cNvPr id="83128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30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31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32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33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34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35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41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42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36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38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39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129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82951" name="Group 35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1898" y="728"/>
            <a:chExt cx="446" cy="402"/>
          </a:xfrm>
        </p:grpSpPr>
        <p:grpSp>
          <p:nvGrpSpPr>
            <p:cNvPr id="83113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15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16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17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18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19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20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2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6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7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21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2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3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4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114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82952" name="Group 51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1898" y="728"/>
            <a:chExt cx="446" cy="402"/>
          </a:xfrm>
        </p:grpSpPr>
        <p:grpSp>
          <p:nvGrpSpPr>
            <p:cNvPr id="83098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00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01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02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03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04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05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1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11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12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06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0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08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09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99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82953" name="Rectangle 67"/>
          <p:cNvSpPr>
            <a:spLocks noChangeArrowheads="1"/>
          </p:cNvSpPr>
          <p:nvPr/>
        </p:nvSpPr>
        <p:spPr bwMode="auto">
          <a:xfrm>
            <a:off x="3905250" y="1589088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954" name="Line 68"/>
          <p:cNvSpPr>
            <a:spLocks noChangeShapeType="1"/>
          </p:cNvSpPr>
          <p:nvPr/>
        </p:nvSpPr>
        <p:spPr bwMode="auto">
          <a:xfrm flipV="1">
            <a:off x="2871788" y="16129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55" name="Line 69"/>
          <p:cNvSpPr>
            <a:spLocks noChangeShapeType="1"/>
          </p:cNvSpPr>
          <p:nvPr/>
        </p:nvSpPr>
        <p:spPr bwMode="auto">
          <a:xfrm flipV="1">
            <a:off x="6918325" y="15938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56" name="Text Box 70"/>
          <p:cNvSpPr txBox="1"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57" name="Text Box 71"/>
          <p:cNvSpPr txBox="1">
            <a:spLocks noChangeArrowheads="1"/>
          </p:cNvSpPr>
          <p:nvPr/>
        </p:nvSpPr>
        <p:spPr bwMode="auto">
          <a:xfrm>
            <a:off x="3255963" y="172878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58" name="Text Box 72"/>
          <p:cNvSpPr txBox="1">
            <a:spLocks noChangeArrowheads="1"/>
          </p:cNvSpPr>
          <p:nvPr/>
        </p:nvSpPr>
        <p:spPr bwMode="auto">
          <a:xfrm>
            <a:off x="6281738" y="1720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59" name="Text Box 73"/>
          <p:cNvSpPr txBox="1"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60" name="Text Box 74"/>
          <p:cNvSpPr txBox="1">
            <a:spLocks noChangeArrowheads="1"/>
          </p:cNvSpPr>
          <p:nvPr/>
        </p:nvSpPr>
        <p:spPr bwMode="auto">
          <a:xfrm>
            <a:off x="4667250" y="1247775"/>
            <a:ext cx="663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túnel</a:t>
            </a:r>
          </a:p>
        </p:txBody>
      </p:sp>
      <p:sp>
        <p:nvSpPr>
          <p:cNvPr id="82961" name="Text Box 75"/>
          <p:cNvSpPr txBox="1">
            <a:spLocks noChangeArrowheads="1"/>
          </p:cNvSpPr>
          <p:nvPr/>
        </p:nvSpPr>
        <p:spPr bwMode="auto">
          <a:xfrm>
            <a:off x="414338" y="1314450"/>
            <a:ext cx="1497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Visão lógica:</a:t>
            </a:r>
          </a:p>
        </p:txBody>
      </p:sp>
      <p:sp>
        <p:nvSpPr>
          <p:cNvPr id="82962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484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Visão física:</a:t>
            </a:r>
          </a:p>
        </p:txBody>
      </p:sp>
      <p:grpSp>
        <p:nvGrpSpPr>
          <p:cNvPr id="82963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83083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85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86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87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88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89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90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6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7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91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9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3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4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84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82964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83068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70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71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72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73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74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75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80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81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82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76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7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78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79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69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82965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83053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55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56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57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58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59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6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6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6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7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61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6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3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4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54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82966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83038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40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41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42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43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44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45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5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51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52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46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4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4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4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39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82967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68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69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0" name="Text Box 144"/>
          <p:cNvSpPr txBox="1">
            <a:spLocks noChangeArrowheads="1"/>
          </p:cNvSpPr>
          <p:nvPr/>
        </p:nvSpPr>
        <p:spPr bwMode="auto">
          <a:xfrm>
            <a:off x="3246438" y="2860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1" name="Text Box 145"/>
          <p:cNvSpPr txBox="1">
            <a:spLocks noChangeArrowheads="1"/>
          </p:cNvSpPr>
          <p:nvPr/>
        </p:nvSpPr>
        <p:spPr bwMode="auto">
          <a:xfrm>
            <a:off x="6272213" y="28527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2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3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82974" name="Group 148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1898" y="728"/>
            <a:chExt cx="446" cy="402"/>
          </a:xfrm>
        </p:grpSpPr>
        <p:grpSp>
          <p:nvGrpSpPr>
            <p:cNvPr id="83023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25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26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27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28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29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30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35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6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7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31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3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3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4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24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82975" name="Group 164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1898" y="728"/>
            <a:chExt cx="446" cy="402"/>
          </a:xfrm>
        </p:grpSpPr>
        <p:grpSp>
          <p:nvGrpSpPr>
            <p:cNvPr id="83008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10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11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12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13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14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15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20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21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22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16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17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18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19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09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82976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82977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82978" name="Group 182"/>
          <p:cNvGrpSpPr>
            <a:grpSpLocks/>
          </p:cNvGrpSpPr>
          <p:nvPr/>
        </p:nvGrpSpPr>
        <p:grpSpPr bwMode="auto">
          <a:xfrm>
            <a:off x="2557463" y="3259138"/>
            <a:ext cx="903287" cy="1441450"/>
            <a:chOff x="4869" y="143"/>
            <a:chExt cx="569" cy="908"/>
          </a:xfrm>
        </p:grpSpPr>
        <p:sp>
          <p:nvSpPr>
            <p:cNvPr id="83006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007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69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Fluxo: X</a:t>
              </a:r>
            </a:p>
            <a:p>
              <a:r>
                <a:rPr lang="en-US" sz="1400"/>
                <a:t>Fonte: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dados</a:t>
              </a:r>
            </a:p>
          </p:txBody>
        </p:sp>
      </p:grpSp>
      <p:grpSp>
        <p:nvGrpSpPr>
          <p:cNvPr id="82979" name="Group 185"/>
          <p:cNvGrpSpPr>
            <a:grpSpLocks/>
          </p:cNvGrpSpPr>
          <p:nvPr/>
        </p:nvGrpSpPr>
        <p:grpSpPr bwMode="auto">
          <a:xfrm>
            <a:off x="6710363" y="3271838"/>
            <a:ext cx="903287" cy="1441450"/>
            <a:chOff x="4869" y="143"/>
            <a:chExt cx="569" cy="908"/>
          </a:xfrm>
        </p:grpSpPr>
        <p:sp>
          <p:nvSpPr>
            <p:cNvPr id="83004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005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69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Fluxo: X</a:t>
              </a:r>
            </a:p>
            <a:p>
              <a:r>
                <a:rPr lang="en-US" sz="1400"/>
                <a:t>Fonte: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dados</a:t>
              </a:r>
            </a:p>
          </p:txBody>
        </p:sp>
      </p:grpSp>
      <p:grpSp>
        <p:nvGrpSpPr>
          <p:cNvPr id="82980" name="Group 188"/>
          <p:cNvGrpSpPr>
            <a:grpSpLocks/>
          </p:cNvGrpSpPr>
          <p:nvPr/>
        </p:nvGrpSpPr>
        <p:grpSpPr bwMode="auto">
          <a:xfrm>
            <a:off x="3598863" y="3254375"/>
            <a:ext cx="1016000" cy="2198688"/>
            <a:chOff x="4943" y="2152"/>
            <a:chExt cx="640" cy="1385"/>
          </a:xfrm>
        </p:grpSpPr>
        <p:sp>
          <p:nvSpPr>
            <p:cNvPr id="82999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3000" name="Group 190"/>
            <p:cNvGrpSpPr>
              <a:grpSpLocks/>
            </p:cNvGrpSpPr>
            <p:nvPr/>
          </p:nvGrpSpPr>
          <p:grpSpPr bwMode="auto">
            <a:xfrm>
              <a:off x="5001" y="2538"/>
              <a:ext cx="569" cy="908"/>
              <a:chOff x="4869" y="143"/>
              <a:chExt cx="569" cy="908"/>
            </a:xfrm>
          </p:grpSpPr>
          <p:sp>
            <p:nvSpPr>
              <p:cNvPr id="83002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03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69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Fluxo: X</a:t>
                </a:r>
              </a:p>
              <a:p>
                <a:r>
                  <a:rPr lang="en-US" sz="1400"/>
                  <a:t>Fonte: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dados</a:t>
                </a:r>
              </a:p>
            </p:txBody>
          </p:sp>
        </p:grpSp>
        <p:sp>
          <p:nvSpPr>
            <p:cNvPr id="83001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Fonte:B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82981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2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3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4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82985" name="Group 198"/>
          <p:cNvGrpSpPr>
            <a:grpSpLocks/>
          </p:cNvGrpSpPr>
          <p:nvPr/>
        </p:nvGrpSpPr>
        <p:grpSpPr bwMode="auto">
          <a:xfrm>
            <a:off x="5611813" y="3257550"/>
            <a:ext cx="1016000" cy="2198688"/>
            <a:chOff x="4943" y="2152"/>
            <a:chExt cx="640" cy="1385"/>
          </a:xfrm>
        </p:grpSpPr>
        <p:sp>
          <p:nvSpPr>
            <p:cNvPr id="82994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2995" name="Group 200"/>
            <p:cNvGrpSpPr>
              <a:grpSpLocks/>
            </p:cNvGrpSpPr>
            <p:nvPr/>
          </p:nvGrpSpPr>
          <p:grpSpPr bwMode="auto">
            <a:xfrm>
              <a:off x="5001" y="2538"/>
              <a:ext cx="569" cy="908"/>
              <a:chOff x="4869" y="143"/>
              <a:chExt cx="569" cy="908"/>
            </a:xfrm>
          </p:grpSpPr>
          <p:sp>
            <p:nvSpPr>
              <p:cNvPr id="82997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98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69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Fluxo: X</a:t>
                </a:r>
              </a:p>
              <a:p>
                <a:r>
                  <a:rPr lang="en-US" sz="1400"/>
                  <a:t>Fonte: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dados</a:t>
                </a:r>
              </a:p>
            </p:txBody>
          </p:sp>
        </p:grpSp>
        <p:sp>
          <p:nvSpPr>
            <p:cNvPr id="82996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Fonte:B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82986" name="Text Box 204"/>
          <p:cNvSpPr txBox="1">
            <a:spLocks noChangeArrowheads="1"/>
          </p:cNvSpPr>
          <p:nvPr/>
        </p:nvSpPr>
        <p:spPr bwMode="auto">
          <a:xfrm>
            <a:off x="2409825" y="5621338"/>
            <a:ext cx="1114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A-para-B: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82987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8" name="Text Box 206"/>
          <p:cNvSpPr txBox="1">
            <a:spLocks noChangeArrowheads="1"/>
          </p:cNvSpPr>
          <p:nvPr/>
        </p:nvSpPr>
        <p:spPr bwMode="auto">
          <a:xfrm>
            <a:off x="6683375" y="5634038"/>
            <a:ext cx="1087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E-para-F: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82989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90" name="Text Box 208"/>
          <p:cNvSpPr txBox="1">
            <a:spLocks noChangeArrowheads="1"/>
          </p:cNvSpPr>
          <p:nvPr/>
        </p:nvSpPr>
        <p:spPr bwMode="auto">
          <a:xfrm>
            <a:off x="3463925" y="5743575"/>
            <a:ext cx="13319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B-para-C:</a:t>
            </a:r>
          </a:p>
          <a:p>
            <a:pPr algn="ctr"/>
            <a:r>
              <a:rPr lang="en-US" sz="1600"/>
              <a:t>IPv6 dentro</a:t>
            </a:r>
          </a:p>
          <a:p>
            <a:pPr algn="ctr"/>
            <a:r>
              <a:rPr lang="en-US" sz="1600"/>
              <a:t>do IPv4</a:t>
            </a:r>
          </a:p>
        </p:txBody>
      </p:sp>
      <p:sp>
        <p:nvSpPr>
          <p:cNvPr id="82991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92" name="Text Box 210"/>
          <p:cNvSpPr txBox="1">
            <a:spLocks noChangeArrowheads="1"/>
          </p:cNvSpPr>
          <p:nvPr/>
        </p:nvSpPr>
        <p:spPr bwMode="auto">
          <a:xfrm>
            <a:off x="5489575" y="5756275"/>
            <a:ext cx="13319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B-para-C:</a:t>
            </a:r>
          </a:p>
          <a:p>
            <a:pPr algn="ctr"/>
            <a:r>
              <a:rPr lang="en-US" sz="1600"/>
              <a:t>IPv6 dentro</a:t>
            </a:r>
          </a:p>
          <a:p>
            <a:pPr algn="ctr"/>
            <a:r>
              <a:rPr lang="en-US" sz="1600"/>
              <a:t>do IPv4</a:t>
            </a:r>
          </a:p>
        </p:txBody>
      </p:sp>
      <p:sp>
        <p:nvSpPr>
          <p:cNvPr id="82993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85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41113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4.2 Redes de circuitos virtuais e de </a:t>
            </a:r>
            <a:r>
              <a:rPr lang="pt-BR" sz="2400" dirty="0" err="1" smtClean="0">
                <a:solidFill>
                  <a:srgbClr val="FF0000"/>
                </a:solidFill>
              </a:rPr>
              <a:t>datagramas</a:t>
            </a:r>
            <a:endParaRPr lang="pt-BR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err="1" smtClean="0"/>
              <a:t>IPSec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9449</TotalTime>
  <Words>6582</Words>
  <Application>Microsoft Office PowerPoint</Application>
  <PresentationFormat>Apresentação na tela (4:3)</PresentationFormat>
  <Paragraphs>1738</Paragraphs>
  <Slides>85</Slides>
  <Notes>63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85</vt:i4>
      </vt:variant>
    </vt:vector>
  </HeadingPairs>
  <TitlesOfParts>
    <vt:vector size="88" baseType="lpstr">
      <vt:lpstr>Design padrão</vt:lpstr>
      <vt:lpstr>Clip</vt:lpstr>
      <vt:lpstr>ClipArt</vt:lpstr>
      <vt:lpstr>Capítulo 4: Camada de Rede</vt:lpstr>
      <vt:lpstr>Capítulo 4: Camada de Rede</vt:lpstr>
      <vt:lpstr>Camada de rede</vt:lpstr>
      <vt:lpstr>Funções principais da camada de rede</vt:lpstr>
      <vt:lpstr>Apresentação do PowerPoint</vt:lpstr>
      <vt:lpstr>Estabelecimento de conexão</vt:lpstr>
      <vt:lpstr>Modelo de serviço de rede</vt:lpstr>
      <vt:lpstr>Modelos de serviço da camada de rede:</vt:lpstr>
      <vt:lpstr>Capítulo 4: Camada de Rede</vt:lpstr>
      <vt:lpstr>Serviços orientados e não orientados para conexão</vt:lpstr>
      <vt:lpstr>Redes de circuitos virtuais </vt:lpstr>
      <vt:lpstr>Implementação de CV</vt:lpstr>
      <vt:lpstr>Tabela de repasse</vt:lpstr>
      <vt:lpstr>Circuitos virtuais:  protocolos de sinalização</vt:lpstr>
      <vt:lpstr>Rede de datagramas: o modelo da Internet </vt:lpstr>
      <vt:lpstr>Tabela de repasse </vt:lpstr>
      <vt:lpstr>Tabela de repasse</vt:lpstr>
      <vt:lpstr>Concordância do prefixo mais longo</vt:lpstr>
      <vt:lpstr>Origens das redes de circuitos virtuais e de datagramas</vt:lpstr>
      <vt:lpstr>Capítulo 4: Camada de Rede</vt:lpstr>
      <vt:lpstr>Famílias de Roteadores</vt:lpstr>
      <vt:lpstr>Sumário da Arquitetura de Roteadores</vt:lpstr>
      <vt:lpstr>Funções das Portas de Entrada</vt:lpstr>
      <vt:lpstr>Elemento (matriz) de comutação</vt:lpstr>
      <vt:lpstr>Três tipos de elementos de comutação</vt:lpstr>
      <vt:lpstr>Comutação por Memória</vt:lpstr>
      <vt:lpstr>Comutação por um  Barramento</vt:lpstr>
      <vt:lpstr>Comutação por uma rede de interconexão</vt:lpstr>
      <vt:lpstr>Rede de Banyan</vt:lpstr>
      <vt:lpstr>Tráfego com interferência mínima</vt:lpstr>
      <vt:lpstr>Tráfego com interferência máxima (hot spot)</vt:lpstr>
      <vt:lpstr>Portas de Saída</vt:lpstr>
      <vt:lpstr>Filas na Porta de Saída</vt:lpstr>
      <vt:lpstr>Tamanho das filas</vt:lpstr>
      <vt:lpstr>Filas na Porta de Entrada</vt:lpstr>
      <vt:lpstr>Capítulo 4: Camada de Rede</vt:lpstr>
      <vt:lpstr>A Camada de Rede na Internet</vt:lpstr>
      <vt:lpstr>Formato do datagrama IP </vt:lpstr>
      <vt:lpstr>IP: Fragmentação &amp; Remontagem</vt:lpstr>
      <vt:lpstr>IP: Fragmentação &amp; Remontagem</vt:lpstr>
      <vt:lpstr>Capítulo 4: Camada de Rede</vt:lpstr>
      <vt:lpstr>Endereçamento IP: introdução</vt:lpstr>
      <vt:lpstr>Endereçamento IP: introdução</vt:lpstr>
      <vt:lpstr>Subredes</vt:lpstr>
      <vt:lpstr>Subredes</vt:lpstr>
      <vt:lpstr>Subredes</vt:lpstr>
      <vt:lpstr>Endereçamento IP: CIDR</vt:lpstr>
      <vt:lpstr>Endereços IP: como conseguir um?</vt:lpstr>
      <vt:lpstr>DHCP: Dynamic Host Configuration Protocol</vt:lpstr>
      <vt:lpstr>cenário DHCP cliente-servidor</vt:lpstr>
      <vt:lpstr>cenário DHCP cliente-servidor</vt:lpstr>
      <vt:lpstr>DHCP: mais do que endereços IP</vt:lpstr>
      <vt:lpstr>DHCP: exemplo</vt:lpstr>
      <vt:lpstr>DHCP: exemplo</vt:lpstr>
      <vt:lpstr>DHCP: saída do Wireshark</vt:lpstr>
      <vt:lpstr>Endereços IP: como conseguir um?</vt:lpstr>
      <vt:lpstr>Endereçamento hierárquico: agregação de rotas</vt:lpstr>
      <vt:lpstr>Endereçamento hierárquico: rotas mais específicas</vt:lpstr>
      <vt:lpstr>Endereçamento IP: a última palavra...</vt:lpstr>
      <vt:lpstr>Tradução de endereços na rede (NAT)</vt:lpstr>
      <vt:lpstr>Tradução de endereços na rede (NAT)</vt:lpstr>
      <vt:lpstr>Tradução de endereços na rede (NAT)</vt:lpstr>
      <vt:lpstr>Tradução de endereços na rede (NAT)</vt:lpstr>
      <vt:lpstr>Tradução de endereços na rede (NAT)</vt:lpstr>
      <vt:lpstr>Problema de travessia do NAT</vt:lpstr>
      <vt:lpstr>Problema de travessia do NAT</vt:lpstr>
      <vt:lpstr>Problema de travessia do NAT</vt:lpstr>
      <vt:lpstr>Capítulo 4: Camada de Rede</vt:lpstr>
      <vt:lpstr>Protocolo de Mensagens de Controle da Internet (ICMP)</vt:lpstr>
      <vt:lpstr>Traceroute e ICMP</vt:lpstr>
      <vt:lpstr>Capítulo 4: Camada de Rede</vt:lpstr>
      <vt:lpstr>IPv6</vt:lpstr>
      <vt:lpstr>Cabeçalho IPv6</vt:lpstr>
      <vt:lpstr>Outras mudanças em relação ao IPv4</vt:lpstr>
      <vt:lpstr>Espaço de Endereçamento</vt:lpstr>
      <vt:lpstr>Endereços IPv6 (RFC 4291)</vt:lpstr>
      <vt:lpstr>Endereços IPv6</vt:lpstr>
      <vt:lpstr>Espaço de Endereçamento do IPv6 (19/07/2007)</vt:lpstr>
      <vt:lpstr>Alocação de Endereços Unicast Globais (22/12/2006)</vt:lpstr>
      <vt:lpstr>Alocação de Endereços Unicast Globais (22/12/2006)</vt:lpstr>
      <vt:lpstr>Endereçamento Unicast</vt:lpstr>
      <vt:lpstr>Transição do IPv4 para o IPv6</vt:lpstr>
      <vt:lpstr>Tunelamento</vt:lpstr>
      <vt:lpstr>Tunelamento</vt:lpstr>
      <vt:lpstr>Capítulo 4: Camada de Rede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suruagy</cp:lastModifiedBy>
  <cp:revision>262</cp:revision>
  <dcterms:created xsi:type="dcterms:W3CDTF">1999-10-08T19:08:27Z</dcterms:created>
  <dcterms:modified xsi:type="dcterms:W3CDTF">2015-10-12T17:38:39Z</dcterms:modified>
</cp:coreProperties>
</file>