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9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9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0A30-F5F3-418D-A949-4A011339226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9EF1-C2BE-47C6-911D-F1DFD2D4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4428" y="591972"/>
            <a:ext cx="5077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Database is a collection of </a:t>
            </a:r>
            <a:r>
              <a:rPr lang="en-US" sz="2400" b="1" dirty="0" smtClean="0"/>
              <a:t>related Data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781175"/>
            <a:ext cx="71818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45349"/>
            <a:ext cx="5843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There is 3 degree of relationship: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One-to-One </a:t>
            </a:r>
            <a:r>
              <a:rPr lang="en-US" sz="2400" dirty="0" smtClean="0"/>
              <a:t>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One-to-Many or Many-to-One </a:t>
            </a:r>
            <a:r>
              <a:rPr lang="en-US" sz="2400" dirty="0" smtClean="0"/>
              <a:t>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Many-to-Many </a:t>
            </a:r>
            <a:r>
              <a:rPr lang="en-US" sz="2400" dirty="0" smtClean="0"/>
              <a:t>Relationship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-71619" y="839807"/>
            <a:ext cx="123352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Degree of </a:t>
            </a:r>
            <a:r>
              <a:rPr lang="en-US" sz="2400" b="1" u="sng" dirty="0" smtClean="0"/>
              <a:t>Relationship:</a:t>
            </a:r>
          </a:p>
          <a:p>
            <a:r>
              <a:rPr lang="en-GB" sz="2400" dirty="0"/>
              <a:t>the number of an entity type that is connected to a relationship is the degree of that </a:t>
            </a:r>
            <a:r>
              <a:rPr lang="en-GB" sz="2400" dirty="0" smtClean="0"/>
              <a:t>relationship.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9889" y="126445"/>
            <a:ext cx="5072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Classification </a:t>
            </a:r>
            <a:r>
              <a:rPr lang="en-US" sz="3200" b="1" dirty="0"/>
              <a:t>of Relationship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-71619" y="3614558"/>
            <a:ext cx="1425140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One-to-One </a:t>
            </a:r>
            <a:r>
              <a:rPr lang="en-US" sz="2400" b="1" dirty="0" smtClean="0"/>
              <a:t>Relationship:</a:t>
            </a:r>
            <a:endParaRPr lang="en-US" sz="2400" b="1" dirty="0"/>
          </a:p>
          <a:p>
            <a:r>
              <a:rPr lang="en-GB" sz="2400" dirty="0"/>
              <a:t>Such a relationship exists when each record of one table is related to only one record of the other </a:t>
            </a:r>
            <a:endParaRPr lang="en-GB" sz="2400" dirty="0" smtClean="0"/>
          </a:p>
          <a:p>
            <a:r>
              <a:rPr lang="en-GB" sz="2400" dirty="0" smtClean="0"/>
              <a:t>table</a:t>
            </a:r>
            <a:r>
              <a:rPr lang="en-GB" sz="2400" dirty="0"/>
              <a:t>.</a:t>
            </a:r>
          </a:p>
          <a:p>
            <a:r>
              <a:rPr lang="en-GB" sz="2400" b="1" i="1" dirty="0"/>
              <a:t>For example,</a:t>
            </a:r>
            <a:r>
              <a:rPr lang="en-GB" sz="2400" dirty="0"/>
              <a:t> If there are two entities ‘Person’ (Id, Name, Age, Address)and ‘Passport’(</a:t>
            </a:r>
            <a:r>
              <a:rPr lang="en-GB" sz="2400" dirty="0" err="1"/>
              <a:t>Passport_id</a:t>
            </a:r>
            <a:r>
              <a:rPr lang="en-GB" sz="2400" dirty="0"/>
              <a:t>, </a:t>
            </a:r>
            <a:r>
              <a:rPr lang="en-GB" sz="2400" dirty="0" err="1"/>
              <a:t>Passport_no</a:t>
            </a:r>
            <a:r>
              <a:rPr lang="en-GB" sz="2400" dirty="0" smtClean="0"/>
              <a:t>).</a:t>
            </a:r>
          </a:p>
          <a:p>
            <a:r>
              <a:rPr lang="en-GB" sz="2400" dirty="0" smtClean="0"/>
              <a:t>So</a:t>
            </a:r>
            <a:r>
              <a:rPr lang="en-GB" sz="2400" dirty="0"/>
              <a:t>, each person can have only one passport and each passport belongs to only one person.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68" y="5553550"/>
            <a:ext cx="6900864" cy="16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7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87" y="0"/>
            <a:ext cx="121899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One-to-Many or Many-to-One </a:t>
            </a:r>
            <a:r>
              <a:rPr lang="en-US" b="1" u="sng" dirty="0" smtClean="0"/>
              <a:t>Relationship:</a:t>
            </a:r>
            <a:endParaRPr lang="en-US" b="1" u="sng" dirty="0"/>
          </a:p>
          <a:p>
            <a:r>
              <a:rPr lang="en-GB" dirty="0"/>
              <a:t>Such a relationship exists when each record of one table can be related to one or more than one record of the other </a:t>
            </a:r>
            <a:r>
              <a:rPr lang="en-GB" dirty="0" smtClean="0"/>
              <a:t>table.</a:t>
            </a:r>
          </a:p>
          <a:p>
            <a:endParaRPr lang="en-GB" sz="2400" dirty="0"/>
          </a:p>
          <a:p>
            <a:r>
              <a:rPr lang="en-GB" b="1" i="1" dirty="0"/>
              <a:t>For example,</a:t>
            </a:r>
            <a:r>
              <a:rPr lang="en-GB" dirty="0"/>
              <a:t> We have two entity type ‘Customer’ and ‘Account’ where each ‘Customer’ has an ‘Account’ which stores </a:t>
            </a:r>
            <a:r>
              <a:rPr lang="en-GB" dirty="0" smtClean="0"/>
              <a:t>the account </a:t>
            </a:r>
            <a:r>
              <a:rPr lang="en-GB" dirty="0"/>
              <a:t>details of the ‘Customer’. Since we have two entity types participating we call it a binary relationship. Also, </a:t>
            </a:r>
            <a:r>
              <a:rPr lang="en-GB" dirty="0" smtClean="0"/>
              <a:t>one ‘Customer</a:t>
            </a:r>
            <a:r>
              <a:rPr lang="en-GB" dirty="0"/>
              <a:t>’ can have many ‘Account’ but each ‘Account’ should belong to only one ‘Customer’. We can say that it is a </a:t>
            </a:r>
            <a:r>
              <a:rPr lang="en-GB" dirty="0" smtClean="0"/>
              <a:t>one-to many binary </a:t>
            </a:r>
            <a:r>
              <a:rPr lang="en-GB" dirty="0"/>
              <a:t>relationship</a:t>
            </a:r>
            <a:endParaRPr lang="en-GB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18" y="1981199"/>
            <a:ext cx="5225465" cy="13716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7" y="2947987"/>
            <a:ext cx="1240711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Many-to-Many </a:t>
            </a:r>
            <a:r>
              <a:rPr lang="en-US" b="1" u="sng" dirty="0" smtClean="0"/>
              <a:t>Relationship:</a:t>
            </a:r>
            <a:endParaRPr lang="en-US" b="1" u="sng" dirty="0"/>
          </a:p>
          <a:p>
            <a:r>
              <a:rPr lang="en-GB" dirty="0"/>
              <a:t>Such a relationship exists when each record of the first table can be related to one or more than one record of the second table </a:t>
            </a:r>
            <a:endParaRPr lang="en-GB" dirty="0" smtClean="0"/>
          </a:p>
          <a:p>
            <a:r>
              <a:rPr lang="en-GB" dirty="0" smtClean="0"/>
              <a:t>and </a:t>
            </a:r>
            <a:r>
              <a:rPr lang="en-GB" dirty="0"/>
              <a:t>a single record of the second table can be related to one or more than one record of the first </a:t>
            </a:r>
            <a:r>
              <a:rPr lang="en-GB" dirty="0" smtClean="0"/>
              <a:t>table</a:t>
            </a:r>
          </a:p>
          <a:p>
            <a:endParaRPr lang="en-GB" sz="2400" dirty="0"/>
          </a:p>
          <a:p>
            <a:r>
              <a:rPr lang="en-GB" b="1" dirty="0"/>
              <a:t>Example: </a:t>
            </a:r>
            <a:r>
              <a:rPr lang="en-GB" dirty="0"/>
              <a:t>If there are two entity type ‘Customer’ and ‘Product’ then each customer can buy more than one product and a product </a:t>
            </a:r>
            <a:endParaRPr lang="en-GB" dirty="0" smtClean="0"/>
          </a:p>
          <a:p>
            <a:r>
              <a:rPr lang="en-GB" dirty="0" smtClean="0"/>
              <a:t>can </a:t>
            </a:r>
            <a:r>
              <a:rPr lang="en-GB" dirty="0"/>
              <a:t>be bought by many different customers.</a:t>
            </a:r>
            <a:endParaRPr lang="en-GB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4981575"/>
            <a:ext cx="73437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0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4669" y="528638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KEY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4338" y="1500188"/>
            <a:ext cx="3373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3 Type of key: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Composite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Foreign key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61" y="619007"/>
            <a:ext cx="6955939" cy="4333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333876"/>
            <a:ext cx="1220924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Primary Key:</a:t>
            </a:r>
          </a:p>
          <a:p>
            <a:r>
              <a:rPr lang="en-GB" sz="2400" dirty="0"/>
              <a:t>Primary keys must contain UNIQUE values, </a:t>
            </a:r>
            <a:r>
              <a:rPr lang="en-GB" sz="2400" dirty="0" smtClean="0"/>
              <a:t>and </a:t>
            </a:r>
            <a:r>
              <a:rPr lang="en-GB" sz="2400" dirty="0"/>
              <a:t>cannot contain NULL </a:t>
            </a:r>
            <a:r>
              <a:rPr lang="en-GB" sz="2400" dirty="0" smtClean="0"/>
              <a:t>values.</a:t>
            </a:r>
          </a:p>
          <a:p>
            <a:endParaRPr lang="en-GB" sz="2400" dirty="0"/>
          </a:p>
          <a:p>
            <a:r>
              <a:rPr lang="en-GB" sz="2400" dirty="0"/>
              <a:t>A table can have only ONE primary key; and in the </a:t>
            </a:r>
            <a:r>
              <a:rPr lang="en-GB" sz="2400" dirty="0" smtClean="0"/>
              <a:t>table</a:t>
            </a:r>
            <a:r>
              <a:rPr lang="en-GB" sz="2400" dirty="0"/>
              <a:t>, this primary key can consist of single or </a:t>
            </a:r>
            <a:endParaRPr lang="en-GB" sz="2400" dirty="0" smtClean="0"/>
          </a:p>
          <a:p>
            <a:r>
              <a:rPr lang="en-GB" sz="2400" dirty="0" smtClean="0"/>
              <a:t>multiple </a:t>
            </a:r>
            <a:r>
              <a:rPr lang="en-GB" sz="2400" dirty="0"/>
              <a:t>columns (fields).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564443" y="0"/>
            <a:ext cx="10631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KEY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177961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875" y="1630594"/>
            <a:ext cx="119157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Composite Primary Key:</a:t>
            </a:r>
          </a:p>
          <a:p>
            <a:r>
              <a:rPr lang="en-GB" sz="2400" dirty="0"/>
              <a:t>A composite key is a combination of two or more columns in a table that can be used to uniquely identify each row in the </a:t>
            </a:r>
            <a:r>
              <a:rPr lang="en-GB" sz="2400" dirty="0" smtClean="0"/>
              <a:t>table.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Here, Roll and Name from student of </a:t>
            </a:r>
          </a:p>
          <a:p>
            <a:r>
              <a:rPr lang="en-GB" sz="2400" dirty="0" smtClean="0"/>
              <a:t>Different classes</a:t>
            </a:r>
            <a:r>
              <a:rPr lang="en-GB" sz="2400" dirty="0"/>
              <a:t> a</a:t>
            </a:r>
            <a:r>
              <a:rPr lang="en-GB" sz="2400" dirty="0" smtClean="0"/>
              <a:t>re used as a </a:t>
            </a:r>
            <a:r>
              <a:rPr lang="en-GB" sz="2400" dirty="0" err="1" smtClean="0"/>
              <a:t>composit</a:t>
            </a:r>
            <a:r>
              <a:rPr lang="en-GB" sz="2400" dirty="0" smtClean="0"/>
              <a:t> key,</a:t>
            </a:r>
          </a:p>
          <a:p>
            <a:r>
              <a:rPr lang="en-GB" sz="2400" dirty="0" smtClean="0"/>
              <a:t>As roll can be repeated.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3675" y="68878"/>
            <a:ext cx="55103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Composite Primary 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3293794"/>
            <a:ext cx="6205538" cy="35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875" y="1630594"/>
            <a:ext cx="119157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Foreign Key:</a:t>
            </a:r>
          </a:p>
          <a:p>
            <a:r>
              <a:rPr lang="en-GB" sz="2400" dirty="0"/>
              <a:t>A foreign key is a column or group of columns in a relational database table that provides a link between data in two tables. It acts as a cross-reference between tables because it references the primary key of another table, thereby establishing a link between them.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2400" b="1" i="1" u="sng" dirty="0" smtClean="0"/>
              <a:t>Example:</a:t>
            </a:r>
          </a:p>
          <a:p>
            <a:endParaRPr lang="en-GB" dirty="0"/>
          </a:p>
          <a:p>
            <a:r>
              <a:rPr lang="en-GB" dirty="0" smtClean="0"/>
              <a:t>CREATE</a:t>
            </a:r>
            <a:r>
              <a:rPr lang="en-GB" dirty="0"/>
              <a:t> TABLE Orders (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dirty="0"/>
              <a:t>    </a:t>
            </a:r>
            <a:r>
              <a:rPr lang="en-GB" dirty="0" err="1"/>
              <a:t>OrderID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 NOT NULL,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dirty="0"/>
              <a:t>    </a:t>
            </a:r>
            <a:r>
              <a:rPr lang="en-GB" dirty="0" err="1"/>
              <a:t>OrderNumber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 NOT NULL,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dirty="0"/>
              <a:t>    </a:t>
            </a:r>
            <a:r>
              <a:rPr lang="en-GB" dirty="0" err="1"/>
              <a:t>PersonID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,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dirty="0"/>
              <a:t>    PRIMARY KEY (</a:t>
            </a:r>
            <a:r>
              <a:rPr lang="en-GB" dirty="0" err="1"/>
              <a:t>OrderID</a:t>
            </a:r>
            <a:r>
              <a:rPr lang="en-GB" dirty="0"/>
              <a:t>),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dirty="0"/>
              <a:t>    FOREIGN KEY (</a:t>
            </a:r>
            <a:r>
              <a:rPr lang="en-GB" dirty="0" err="1"/>
              <a:t>PersonID</a:t>
            </a:r>
            <a:r>
              <a:rPr lang="en-GB" dirty="0"/>
              <a:t>) REFERENCES Persons(</a:t>
            </a:r>
            <a:r>
              <a:rPr lang="en-GB" dirty="0" err="1"/>
              <a:t>PersonID</a:t>
            </a:r>
            <a:r>
              <a:rPr lang="en-GB" dirty="0"/>
              <a:t>)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dirty="0"/>
              <a:t>);</a:t>
            </a:r>
            <a:endParaRPr lang="en-GB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98053" y="168891"/>
            <a:ext cx="279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Foreign key</a:t>
            </a:r>
            <a:endParaRPr lang="en-US" sz="4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3" y="3105953"/>
            <a:ext cx="9120187" cy="28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6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4593"/>
            <a:ext cx="119268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Sorting:</a:t>
            </a:r>
          </a:p>
          <a:p>
            <a:r>
              <a:rPr lang="en-GB" sz="2400" dirty="0"/>
              <a:t>The SQL </a:t>
            </a:r>
            <a:r>
              <a:rPr lang="en-GB" sz="2400" b="1" dirty="0"/>
              <a:t>ORDER BY</a:t>
            </a:r>
            <a:r>
              <a:rPr lang="en-GB" sz="2400" dirty="0"/>
              <a:t> clause is used to sort the data in ascending </a:t>
            </a:r>
            <a:r>
              <a:rPr lang="en-GB" sz="2400" dirty="0" smtClean="0"/>
              <a:t>or </a:t>
            </a:r>
            <a:r>
              <a:rPr lang="en-GB" sz="2400" dirty="0"/>
              <a:t>descending order, based on </a:t>
            </a:r>
            <a:endParaRPr lang="en-GB" sz="2400" dirty="0" smtClean="0"/>
          </a:p>
          <a:p>
            <a:r>
              <a:rPr lang="en-GB" sz="2400" dirty="0" smtClean="0"/>
              <a:t>one </a:t>
            </a:r>
            <a:r>
              <a:rPr lang="en-GB" sz="2400" dirty="0"/>
              <a:t>or more </a:t>
            </a:r>
            <a:r>
              <a:rPr lang="en-GB" sz="2400" dirty="0" smtClean="0"/>
              <a:t>columns. Some databases </a:t>
            </a:r>
            <a:r>
              <a:rPr lang="en-GB" sz="2400" dirty="0"/>
              <a:t>sort the query results in an ascending order by default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5166899" y="113653"/>
            <a:ext cx="18582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Sorting</a:t>
            </a:r>
            <a:endParaRPr lang="en-US" sz="4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74" y="3051353"/>
            <a:ext cx="8431252" cy="38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0557"/>
            <a:ext cx="119927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Indexing:</a:t>
            </a:r>
          </a:p>
          <a:p>
            <a:r>
              <a:rPr lang="en-GB" sz="2400" dirty="0"/>
              <a:t>Indexing is a way to optimize the performance of a database by minimizing the number of disk </a:t>
            </a:r>
            <a:endParaRPr lang="en-GB" sz="2400" dirty="0" smtClean="0"/>
          </a:p>
          <a:p>
            <a:r>
              <a:rPr lang="en-GB" sz="2400" dirty="0" smtClean="0"/>
              <a:t>accesses </a:t>
            </a:r>
            <a:r>
              <a:rPr lang="en-GB" sz="2400" dirty="0"/>
              <a:t>required when a query is processed. It is a data structure technique which is used to </a:t>
            </a:r>
            <a:endParaRPr lang="en-GB" sz="2400" dirty="0" smtClean="0"/>
          </a:p>
          <a:p>
            <a:r>
              <a:rPr lang="en-GB" sz="2400" dirty="0" smtClean="0"/>
              <a:t>quickly </a:t>
            </a:r>
            <a:r>
              <a:rPr lang="en-GB" sz="2400" dirty="0"/>
              <a:t>locate and access the data in a database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5003809" y="29980"/>
            <a:ext cx="21843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Indexing</a:t>
            </a:r>
            <a:endParaRPr lang="en-US" sz="44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30" y="2951340"/>
            <a:ext cx="5842070" cy="3906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54" y="3667948"/>
            <a:ext cx="4568609" cy="31900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282434"/>
            <a:ext cx="247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u="sng" dirty="0" smtClean="0"/>
              <a:t>Sorting based on age: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100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83094"/>
            <a:ext cx="121821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u="sng" dirty="0"/>
              <a:t>E</a:t>
            </a:r>
            <a:r>
              <a:rPr lang="en-GB" sz="2400" b="1" u="sng" dirty="0" smtClean="0"/>
              <a:t>ntity Relationship</a:t>
            </a:r>
            <a:r>
              <a:rPr lang="en-US" sz="2400" b="1" u="sng" dirty="0" smtClean="0"/>
              <a:t>:</a:t>
            </a:r>
          </a:p>
          <a:p>
            <a:r>
              <a:rPr lang="en-GB" sz="2400" dirty="0"/>
              <a:t>In terms of DBMS, an entity is a table or attribute of a table in database, so by showing </a:t>
            </a:r>
            <a:endParaRPr lang="en-GB" sz="2400" dirty="0" smtClean="0"/>
          </a:p>
          <a:p>
            <a:r>
              <a:rPr lang="en-GB" sz="2400" dirty="0" smtClean="0"/>
              <a:t>relationship </a:t>
            </a:r>
            <a:r>
              <a:rPr lang="en-GB" sz="2400" dirty="0"/>
              <a:t>among tables and their attributes, ER diagram shows the complete logical structure </a:t>
            </a:r>
            <a:endParaRPr lang="en-GB" sz="2400" dirty="0" smtClean="0"/>
          </a:p>
          <a:p>
            <a:r>
              <a:rPr lang="en-GB" sz="2400" dirty="0" smtClean="0"/>
              <a:t>of </a:t>
            </a:r>
            <a:r>
              <a:rPr lang="en-GB" sz="2400" dirty="0"/>
              <a:t>a database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3038491" y="175208"/>
            <a:ext cx="6105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Entity Relationship </a:t>
            </a:r>
            <a:r>
              <a:rPr lang="en-US" sz="4000" b="1" dirty="0" smtClean="0"/>
              <a:t>Diagram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2754"/>
            <a:ext cx="5036449" cy="1547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500"/>
            <a:ext cx="4762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58" y="4076700"/>
            <a:ext cx="5562600" cy="2781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1058" y="3285054"/>
            <a:ext cx="5032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Age is derived attribute (From date of </a:t>
            </a:r>
            <a:r>
              <a:rPr lang="en-GB" sz="2000" b="1" dirty="0" err="1" smtClean="0"/>
              <a:t>bith</a:t>
            </a:r>
            <a:r>
              <a:rPr lang="en-GB" sz="20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err="1" smtClean="0"/>
              <a:t>Stu_phone</a:t>
            </a:r>
            <a:r>
              <a:rPr lang="en-GB" sz="2000" b="1" dirty="0" smtClean="0"/>
              <a:t> can have multiple </a:t>
            </a:r>
            <a:r>
              <a:rPr lang="en-GB" sz="2000" b="1" dirty="0" err="1" smtClean="0"/>
              <a:t>nuber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953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56591"/>
            <a:ext cx="4376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There is 3 degree of relationship: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Uniary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Ternary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-71618" y="1068407"/>
            <a:ext cx="123352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Degree of </a:t>
            </a:r>
            <a:r>
              <a:rPr lang="en-US" sz="2400" b="1" u="sng" dirty="0" smtClean="0"/>
              <a:t>Relationship:</a:t>
            </a:r>
          </a:p>
          <a:p>
            <a:r>
              <a:rPr lang="en-GB" sz="2400" dirty="0"/>
              <a:t>the number of an entity type that is connected to a relationship is the degree of that </a:t>
            </a:r>
            <a:r>
              <a:rPr lang="en-GB" sz="2400" dirty="0" smtClean="0"/>
              <a:t>relationship.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8842" y="126445"/>
            <a:ext cx="4054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Degree of Relationship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183438"/>
            <a:ext cx="800373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Unary Relationship:</a:t>
            </a:r>
          </a:p>
          <a:p>
            <a:r>
              <a:rPr lang="en-GB" sz="2400" dirty="0"/>
              <a:t>A unary relationship exists when both the participating entity </a:t>
            </a:r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/>
              <a:t>are the same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Ex: A student has friendship relationship with another student.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157" y="3325736"/>
            <a:ext cx="3876676" cy="32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87" y="0"/>
            <a:ext cx="1218991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Binary Relationship:</a:t>
            </a:r>
          </a:p>
          <a:p>
            <a:r>
              <a:rPr lang="en-GB" dirty="0"/>
              <a:t>A binary relationship exists when exactly two entity type participates</a:t>
            </a:r>
            <a:r>
              <a:rPr lang="en-GB" dirty="0" smtClean="0"/>
              <a:t>.</a:t>
            </a:r>
          </a:p>
          <a:p>
            <a:endParaRPr lang="en-GB" sz="2400" dirty="0"/>
          </a:p>
          <a:p>
            <a:r>
              <a:rPr lang="en-GB" b="1" i="1" dirty="0"/>
              <a:t>For example,</a:t>
            </a:r>
            <a:r>
              <a:rPr lang="en-GB" dirty="0"/>
              <a:t> We have two entity type ‘Customer’ and ‘Account’ where each ‘Customer’ has an ‘Account’ which stores </a:t>
            </a:r>
            <a:r>
              <a:rPr lang="en-GB" dirty="0" smtClean="0"/>
              <a:t>the account </a:t>
            </a:r>
            <a:r>
              <a:rPr lang="en-GB" dirty="0"/>
              <a:t>details of the ‘Customer’. Since we have two entity types participating we call it a binary relationship. Also, </a:t>
            </a:r>
            <a:r>
              <a:rPr lang="en-GB" dirty="0" smtClean="0"/>
              <a:t>one ‘Customer</a:t>
            </a:r>
            <a:r>
              <a:rPr lang="en-GB" dirty="0"/>
              <a:t>’ can have many ‘Account’ but each ‘Account’ should belong to only one ‘Customer’. We can say that it is a </a:t>
            </a:r>
            <a:r>
              <a:rPr lang="en-GB" dirty="0" smtClean="0"/>
              <a:t>one-to many binary </a:t>
            </a:r>
            <a:r>
              <a:rPr lang="en-GB" dirty="0"/>
              <a:t>relationship</a:t>
            </a:r>
            <a:endParaRPr lang="en-GB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18" y="1981199"/>
            <a:ext cx="5225465" cy="13716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7" y="2947987"/>
            <a:ext cx="1237050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Ternary  Relationship:</a:t>
            </a:r>
          </a:p>
          <a:p>
            <a:r>
              <a:rPr lang="en-GB" dirty="0"/>
              <a:t>A ternary relationship exists when exactly three entity type </a:t>
            </a:r>
            <a:r>
              <a:rPr lang="en-GB" dirty="0" smtClean="0"/>
              <a:t>participates.</a:t>
            </a:r>
          </a:p>
          <a:p>
            <a:endParaRPr lang="en-GB" sz="2400" dirty="0"/>
          </a:p>
          <a:p>
            <a:r>
              <a:rPr lang="en-GB" b="1" i="1" dirty="0"/>
              <a:t>For example,</a:t>
            </a:r>
            <a:r>
              <a:rPr lang="en-GB" dirty="0"/>
              <a:t> We have three entity type ‘Employee’, ‘Department’ and ‘Location’. The relationship between these entities are </a:t>
            </a:r>
            <a:endParaRPr lang="en-GB" dirty="0" smtClean="0"/>
          </a:p>
          <a:p>
            <a:r>
              <a:rPr lang="en-GB" dirty="0" smtClean="0"/>
              <a:t>defined </a:t>
            </a:r>
            <a:r>
              <a:rPr lang="en-GB" dirty="0"/>
              <a:t>as an employee works in a department, an employee works at a particular location. So, we can see we have three entities </a:t>
            </a:r>
            <a:endParaRPr lang="en-GB" dirty="0" smtClean="0"/>
          </a:p>
          <a:p>
            <a:r>
              <a:rPr lang="en-GB" dirty="0" smtClean="0"/>
              <a:t>participating </a:t>
            </a:r>
            <a:r>
              <a:rPr lang="en-GB" dirty="0"/>
              <a:t>in a relationship so it is a ternary relationship. The degree of this relation is 3.</a:t>
            </a:r>
            <a:endParaRPr lang="en-GB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53" y="4898653"/>
            <a:ext cx="4461993" cy="19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961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Siyam</dc:creator>
  <cp:lastModifiedBy>Siyam</cp:lastModifiedBy>
  <cp:revision>31</cp:revision>
  <dcterms:created xsi:type="dcterms:W3CDTF">2021-08-17T00:37:25Z</dcterms:created>
  <dcterms:modified xsi:type="dcterms:W3CDTF">2021-08-17T02:29:43Z</dcterms:modified>
</cp:coreProperties>
</file>