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99" r:id="rId4"/>
    <p:sldId id="298" r:id="rId5"/>
    <p:sldId id="286" r:id="rId6"/>
    <p:sldId id="310" r:id="rId7"/>
    <p:sldId id="302" r:id="rId8"/>
    <p:sldId id="308" r:id="rId9"/>
    <p:sldId id="303" r:id="rId10"/>
    <p:sldId id="288" r:id="rId11"/>
    <p:sldId id="268" r:id="rId12"/>
    <p:sldId id="312" r:id="rId13"/>
    <p:sldId id="305" r:id="rId14"/>
    <p:sldId id="306" r:id="rId15"/>
    <p:sldId id="262" r:id="rId16"/>
    <p:sldId id="264" r:id="rId17"/>
    <p:sldId id="295" r:id="rId18"/>
    <p:sldId id="307" r:id="rId19"/>
    <p:sldId id="30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3390" autoAdjust="0"/>
  </p:normalViewPr>
  <p:slideViewPr>
    <p:cSldViewPr snapToGrid="0">
      <p:cViewPr varScale="1">
        <p:scale>
          <a:sx n="65" d="100"/>
          <a:sy n="65" d="100"/>
        </p:scale>
        <p:origin x="90" y="3612"/>
      </p:cViewPr>
      <p:guideLst/>
    </p:cSldViewPr>
  </p:slideViewPr>
  <p:notesTextViewPr>
    <p:cViewPr>
      <p:scale>
        <a:sx n="1" d="1"/>
        <a:sy n="1" d="1"/>
      </p:scale>
      <p:origin x="0" y="-3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ano" userId="81ac6958-4bcc-49b1-8cfe-13bdcad6f8f3" providerId="ADAL" clId="{B98E9FE1-7AA4-4166-A7CE-E06BB5E74B82}"/>
    <pc:docChg chg="modSld">
      <pc:chgData name="Miguel Castano" userId="81ac6958-4bcc-49b1-8cfe-13bdcad6f8f3" providerId="ADAL" clId="{B98E9FE1-7AA4-4166-A7CE-E06BB5E74B82}" dt="2022-09-07T16:54:56.027" v="6" actId="20577"/>
      <pc:docMkLst>
        <pc:docMk/>
      </pc:docMkLst>
      <pc:sldChg chg="modNotesTx">
        <pc:chgData name="Miguel Castano" userId="81ac6958-4bcc-49b1-8cfe-13bdcad6f8f3" providerId="ADAL" clId="{B98E9FE1-7AA4-4166-A7CE-E06BB5E74B82}" dt="2022-09-07T16:54:23.375" v="0"/>
        <pc:sldMkLst>
          <pc:docMk/>
          <pc:sldMk cId="620250937" sldId="298"/>
        </pc:sldMkLst>
      </pc:sldChg>
      <pc:sldChg chg="modNotesTx">
        <pc:chgData name="Miguel Castano" userId="81ac6958-4bcc-49b1-8cfe-13bdcad6f8f3" providerId="ADAL" clId="{B98E9FE1-7AA4-4166-A7CE-E06BB5E74B82}" dt="2022-09-07T16:54:56.027" v="6" actId="20577"/>
        <pc:sldMkLst>
          <pc:docMk/>
          <pc:sldMk cId="4236589782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3A7C-BFBB-4F7E-B757-BAAED0B2D53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35D8-A63C-4F74-A7D4-19B9FB681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A3BE6F7-A1B9-45CA-9463-DC52C02F2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AED340-D00E-4E09-8A4C-CC3F8443493E}" type="slidenum">
              <a:rPr kumimoji="0" lang="sv-S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6F3BF-4675-4AD6-B816-EBDF33E00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C51931A-875B-463C-ACA6-DA5126703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0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3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06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slide shows a usual procedure for control design in industry processes.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A subset of the available measurements and actuators are selected for control, using criteria which is criteria like controllability and observability.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A model is created, where each red arrow in the figure represent a model of an input-output interconnection.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3.- A control configuration is selected, which is based on selecting a reduced model formed by the most important input-output interconnections. Controllers are then deployed based on the reduced model.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4.- Performances specifications are placed in terms of e.g. sensitivity functions.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5.- The controller parameters are design with the use of e.g. PID tuning methods.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6.- The controller is implemented and tested.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focuses on the control configuration selection step.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35D8-A63C-4F74-A7D4-19B9FB681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of the dots represents a possible configuration, being the problem of combinatorial nature.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at the bottom right is the most complex configuration (full multivariable controller), which has the best (minimum) achievable performance.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left, there are the decentralized controllers, which have the maximum simplicity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is to find a trade-off and design a simple controller with acceptable performance.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835D8-A63C-4F74-A7D4-19B9FB681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8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7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03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413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>
            <a:extLst>
              <a:ext uri="{FF2B5EF4-FFF2-40B4-BE49-F238E27FC236}">
                <a16:creationId xmlns:a16="http://schemas.microsoft.com/office/drawing/2014/main" id="{02825569-2A5A-42CB-A888-642C4730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nterflicka">
            <a:extLst>
              <a:ext uri="{FF2B5EF4-FFF2-40B4-BE49-F238E27FC236}">
                <a16:creationId xmlns:a16="http://schemas.microsoft.com/office/drawing/2014/main" id="{2D92F361-8A8D-43C8-8885-5ADF3F51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34" y="152401"/>
            <a:ext cx="1824567" cy="13684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5A17695-5954-4186-8A5F-040E3C73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0" y="2241550"/>
            <a:ext cx="958851" cy="719138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943EBDD-06B8-4050-8AD2-CE02A196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18" y="1524000"/>
            <a:ext cx="958849" cy="719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B4A928C-F84D-4DFC-B3C3-9523D6AED6CB}"/>
              </a:ext>
            </a:extLst>
          </p:cNvPr>
          <p:cNvGrpSpPr>
            <a:grpSpLocks/>
          </p:cNvGrpSpPr>
          <p:nvPr/>
        </p:nvGrpSpPr>
        <p:grpSpPr bwMode="auto">
          <a:xfrm>
            <a:off x="220133" y="152400"/>
            <a:ext cx="4322234" cy="452438"/>
            <a:chOff x="32" y="96"/>
            <a:chExt cx="2042" cy="285"/>
          </a:xfrm>
        </p:grpSpPr>
        <p:pic>
          <p:nvPicPr>
            <p:cNvPr id="9" name="Picture 9" descr="bookmark">
              <a:extLst>
                <a:ext uri="{FF2B5EF4-FFF2-40B4-BE49-F238E27FC236}">
                  <a16:creationId xmlns:a16="http://schemas.microsoft.com/office/drawing/2014/main" id="{7D8E3897-BF93-4B1C-B5CB-228DAA6D2E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96"/>
              <a:ext cx="2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BA52CB5-E89E-4FD3-9E6B-836DA70741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2" y="123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>
                  <a:solidFill>
                    <a:schemeClr val="bg1"/>
                  </a:solidFill>
                  <a:latin typeface="Calibri" pitchFamily="34" charset="0"/>
                </a:rPr>
                <a:t>The northernmost University of Technology in Scandinavia</a:t>
              </a:r>
            </a:p>
            <a:p>
              <a:pPr eaLnBrk="1" hangingPunct="1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</a:rPr>
                <a:t>Top-class Research and Education</a:t>
              </a:r>
            </a:p>
          </p:txBody>
        </p:sp>
      </p:grpSp>
      <p:pic>
        <p:nvPicPr>
          <p:cNvPr id="11" name="Picture 11" descr="L_blue_en">
            <a:extLst>
              <a:ext uri="{FF2B5EF4-FFF2-40B4-BE49-F238E27FC236}">
                <a16:creationId xmlns:a16="http://schemas.microsoft.com/office/drawing/2014/main" id="{88E96EDD-4AF4-446F-BF26-139E9A2F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234" y="6078538"/>
            <a:ext cx="169756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864234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763963"/>
            <a:ext cx="10657416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43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63B933-78CF-421F-9400-22E26F9C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E05365F5-BE7C-4CFE-A356-858A69AFDA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543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6633" y="354014"/>
            <a:ext cx="2904067" cy="6027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4433" y="354014"/>
            <a:ext cx="8509000" cy="6027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353CA4D-6A4B-455D-8DAF-D6EC001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45FCF0DF-E52B-4ADF-8D42-78675C0AE5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5395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34" y="354014"/>
            <a:ext cx="11580284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25889C8-FAE7-4B3F-AA98-9542ADC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721D412E-FE41-47CB-ABC6-D0371150773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9614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2E3102-45F9-4319-94B1-76072FD07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 | 2008-09-03 | Slide </a:t>
            </a:r>
            <a:fld id="{F311BAD0-7B30-4A05-BC55-417DC30AFAC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513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1196DAA-7312-4C53-B23A-5BA5863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504993E8-0997-4234-90BF-AD9789CB4FE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899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1CD804-0B5D-4AB0-96FC-AA268F08E0A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1501" y="6429375"/>
            <a:ext cx="10369551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1200">
                <a:latin typeface="Calibri" panose="020F0502020204030204" pitchFamily="34" charset="0"/>
              </a:rPr>
              <a:t>Miguel Castaño &amp; Wolfgang Birk | MSC 2008| 2008-09-03 | Slide </a:t>
            </a:r>
            <a:fld id="{6DA2052D-9E14-4840-994E-D8E99D03028B}" type="slidenum">
              <a:rPr lang="sv-SE" altLang="en-US" sz="1200">
                <a:latin typeface="Calibri" panose="020F0502020204030204" pitchFamily="34" charset="0"/>
              </a:rPr>
              <a:pPr eaLnBrk="1" hangingPunct="1"/>
              <a:t>‹#›</a:t>
            </a:fld>
            <a:endParaRPr lang="sv-SE" altLang="en-US" sz="1200"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0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4434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4167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ACF2F1F6-AE82-4CC9-87E2-3E9553E5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0BEA6EF-5020-4D64-BC56-6810CD94930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1108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CCF09AC5-5FFA-410C-8E08-9BBB0BB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1D801FD-75B7-436F-B242-0663137498C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221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E484D0D4-7992-4578-A32E-B11E87B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A25CB689-A0E8-4E70-A94D-7E116E2C803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001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011F7A13-60A1-4CA2-82BC-42C86226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588638-113B-4C71-92FD-CA39D88CE7D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879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E35E8A5-172C-47EE-ACD4-FF7C50AD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0B246433-A2DE-45A5-BE8D-6E1ED61AA37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370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52A64A6-CEFB-4526-AAB6-14F34798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6B6687-FA1E-4ECE-A28F-5514ED5F754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243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">
            <a:extLst>
              <a:ext uri="{FF2B5EF4-FFF2-40B4-BE49-F238E27FC236}">
                <a16:creationId xmlns:a16="http://schemas.microsoft.com/office/drawing/2014/main" id="{B0107FC6-2B2A-4D80-94D6-C4E08EF2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89833449-F771-40C9-B286-117E39AD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54014"/>
            <a:ext cx="11580284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0567D0-6C46-4C62-AE08-76F8B40B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1277938"/>
            <a:ext cx="1161626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08ED24D-C54C-459F-92B1-1B27455910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4" y="6453189"/>
            <a:ext cx="10369551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r>
              <a:rPr lang="sv-SE" altLang="en-US"/>
              <a:t>Miguel Castaño &amp; Wolfgang Birk | MSC 2008 | 2008-09-03 | Slide </a:t>
            </a:r>
            <a:fld id="{D2AEF2A9-B83A-4F98-9F05-44B8A6746AA9}" type="slidenum">
              <a:rPr lang="sv-SE" altLang="en-US"/>
              <a:pPr/>
              <a:t>‹#›</a:t>
            </a:fld>
            <a:endParaRPr lang="sv-SE" altLang="en-US"/>
          </a:p>
        </p:txBody>
      </p:sp>
      <p:pic>
        <p:nvPicPr>
          <p:cNvPr id="2054" name="Picture 6" descr="bookmark">
            <a:extLst>
              <a:ext uri="{FF2B5EF4-FFF2-40B4-BE49-F238E27FC236}">
                <a16:creationId xmlns:a16="http://schemas.microsoft.com/office/drawing/2014/main" id="{438A3094-BEAD-4EF2-9A3B-3D68088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67" y="6134100"/>
            <a:ext cx="80645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68845AA7-9E4A-461C-896E-4303BCC1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34" y="44450"/>
            <a:ext cx="35413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 U L E Å   U N I V E R S I T Y   O F   T E C H N O L O G Y</a:t>
            </a:r>
          </a:p>
        </p:txBody>
      </p:sp>
    </p:spTree>
    <p:extLst>
      <p:ext uri="{BB962C8B-B14F-4D97-AF65-F5344CB8AC3E}">
        <p14:creationId xmlns:p14="http://schemas.microsoft.com/office/powerpoint/2010/main" val="33926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8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0.xml"/><Relationship Id="rId10" Type="http://schemas.openxmlformats.org/officeDocument/2006/relationships/image" Target="../media/image26.png"/><Relationship Id="rId4" Type="http://schemas.openxmlformats.org/officeDocument/2006/relationships/tags" Target="../tags/tag9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file:///C:\Users\Miky\Desktop\Compilation\Figures%20Stock%20Preparation\jpg\Stock2.bmp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5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EC6BC65E-86FD-48D4-8D2B-22201CE4B1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7618" y="2130272"/>
            <a:ext cx="6431969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600" dirty="0"/>
              <a:t>A survey on Control Configuration Selection and New Challenges in Relation to WSAN</a:t>
            </a:r>
            <a:endParaRPr lang="sv-SE" altLang="en-US" sz="3600" dirty="0"/>
          </a:p>
        </p:txBody>
      </p:sp>
      <p:sp>
        <p:nvSpPr>
          <p:cNvPr id="15363" name="4 CuadroTexto">
            <a:extLst>
              <a:ext uri="{FF2B5EF4-FFF2-40B4-BE49-F238E27FC236}">
                <a16:creationId xmlns:a16="http://schemas.microsoft.com/office/drawing/2014/main" id="{DC88C627-363F-446D-92A2-7FA777F5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724401"/>
            <a:ext cx="6264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Miguel Castaño Arranz         Luleå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University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Technology</a:t>
            </a:r>
            <a:endParaRPr lang="es-E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Wolfgang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Birk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Luleå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University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Technology</a:t>
            </a:r>
            <a:endParaRPr lang="es-E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George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Nikolakopoulos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	  Luleå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University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Technology</a:t>
            </a:r>
            <a:endParaRPr lang="es-E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90A16D9-0EDA-4AC4-BF3F-D5CB3986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800" dirty="0"/>
              <a:t>Example of CCS methods&gt; </a:t>
            </a:r>
            <a:r>
              <a:rPr lang="en-US" altLang="en-US" sz="2800" dirty="0" err="1"/>
              <a:t>Gramian</a:t>
            </a:r>
            <a:r>
              <a:rPr lang="en-US" altLang="en-US" sz="2800" dirty="0"/>
              <a:t>-Based Interaction Measures</a:t>
            </a:r>
            <a:br>
              <a:rPr lang="sv-SE" altLang="en-US" dirty="0"/>
            </a:br>
            <a:br>
              <a:rPr lang="sv-SE" altLang="en-US" dirty="0"/>
            </a:br>
            <a:br>
              <a:rPr lang="sv-SE" altLang="en-US" dirty="0"/>
            </a:br>
            <a:br>
              <a:rPr lang="sv-SE" altLang="en-US" dirty="0"/>
            </a:br>
            <a:endParaRPr lang="sv-SE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D32A742-165D-4C53-8389-539E98FA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205038"/>
            <a:ext cx="11576050" cy="3686177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Idea: Determine the most significant input/output channels and select them for the controller design. </a:t>
            </a:r>
          </a:p>
          <a:p>
            <a:pPr eaLnBrk="1" hangingPunct="1">
              <a:defRPr/>
            </a:pPr>
            <a:r>
              <a:rPr lang="en-US" sz="1800" dirty="0"/>
              <a:t>P and Q are the controllability and observability </a:t>
            </a:r>
            <a:r>
              <a:rPr lang="en-US" sz="1800" dirty="0" err="1"/>
              <a:t>gramians</a:t>
            </a:r>
            <a:r>
              <a:rPr lang="en-US" sz="1800" dirty="0"/>
              <a:t>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err="1"/>
              <a:t>Gramians</a:t>
            </a:r>
            <a:r>
              <a:rPr lang="en-US" sz="1800" dirty="0"/>
              <a:t> widely used to quantify the importance of the system’s dynamics.. </a:t>
            </a:r>
          </a:p>
          <a:p>
            <a:pPr eaLnBrk="1" hangingPunct="1">
              <a:defRPr/>
            </a:pPr>
            <a:r>
              <a:rPr lang="en-US" sz="1800" dirty="0"/>
              <a:t>The eigenvalues of the product PQ quantifies the connection of the input and output spaces through the state space. </a:t>
            </a:r>
          </a:p>
          <a:p>
            <a:pPr eaLnBrk="1" hangingPunct="1">
              <a:defRPr/>
            </a:pPr>
            <a:r>
              <a:rPr lang="en-US" sz="1800" dirty="0"/>
              <a:t>The sum of the eigenvalues (trace) of PQ can be used to quantify system dynamics. </a:t>
            </a:r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Those channels </a:t>
            </a:r>
            <a:r>
              <a:rPr lang="en-US" sz="1800" dirty="0" err="1"/>
              <a:t>G</a:t>
            </a:r>
            <a:r>
              <a:rPr lang="en-US" sz="1800" baseline="-25000" dirty="0" err="1"/>
              <a:t>ij</a:t>
            </a:r>
            <a:r>
              <a:rPr lang="en-US" sz="1800" dirty="0"/>
              <a:t> with largest value of </a:t>
            </a:r>
            <a:r>
              <a:rPr lang="en-US" sz="1800" dirty="0" err="1"/>
              <a:t>tr</a:t>
            </a:r>
            <a:r>
              <a:rPr lang="en-US" sz="1800" dirty="0"/>
              <a:t>(</a:t>
            </a:r>
            <a:r>
              <a:rPr lang="en-US" sz="1800" dirty="0" err="1"/>
              <a:t>PjQi</a:t>
            </a:r>
            <a:r>
              <a:rPr lang="en-US" sz="1800" dirty="0"/>
              <a:t>) are the most important interconnections. </a:t>
            </a:r>
          </a:p>
          <a:p>
            <a:pPr eaLnBrk="1" hangingPunct="1">
              <a:defRPr/>
            </a:pPr>
            <a:r>
              <a:rPr lang="sv-SE" sz="1800" dirty="0"/>
              <a:t>tr(PQ) is the indicator used by the gramian/based interaction measrure named Participation Matrix. </a:t>
            </a:r>
          </a:p>
          <a:p>
            <a:pPr marL="0" indent="0" eaLnBrk="1" hangingPunct="1">
              <a:buFontTx/>
              <a:buNone/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marL="0" indent="0" eaLnBrk="1" hangingPunct="1">
              <a:buFontTx/>
              <a:buNone/>
              <a:defRPr/>
            </a:pPr>
            <a:endParaRPr lang="sv-SE" sz="1800" dirty="0"/>
          </a:p>
          <a:p>
            <a:pPr marL="0" indent="0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defRPr/>
            </a:pPr>
            <a:endParaRPr lang="sv-SE" sz="1800" dirty="0"/>
          </a:p>
          <a:p>
            <a:pPr eaLnBrk="1" hangingPunct="1">
              <a:buFontTx/>
              <a:buNone/>
              <a:defRPr/>
            </a:pPr>
            <a:r>
              <a:rPr lang="sv-SE" sz="1800" dirty="0"/>
              <a:t>	 </a:t>
            </a:r>
          </a:p>
          <a:p>
            <a:pPr eaLnBrk="1" hangingPunct="1">
              <a:defRPr/>
            </a:pPr>
            <a:endParaRPr lang="sv-SE" dirty="0"/>
          </a:p>
        </p:txBody>
      </p:sp>
      <p:pic>
        <p:nvPicPr>
          <p:cNvPr id="59396" name="Picture 20" descr="addin_tmp.png">
            <a:extLst>
              <a:ext uri="{FF2B5EF4-FFF2-40B4-BE49-F238E27FC236}">
                <a16:creationId xmlns:a16="http://schemas.microsoft.com/office/drawing/2014/main" id="{92E5CF9E-C888-44D8-A4EC-EB1E930434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420813"/>
            <a:ext cx="21796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08BFBE-0E1D-49D3-AB52-ECE414F4942F}"/>
              </a:ext>
            </a:extLst>
          </p:cNvPr>
          <p:cNvCxnSpPr/>
          <p:nvPr/>
        </p:nvCxnSpPr>
        <p:spPr bwMode="auto">
          <a:xfrm flipV="1">
            <a:off x="3503613" y="1708150"/>
            <a:ext cx="1008062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C020E-4DCD-4F89-BC2C-5487C8174C1E}"/>
              </a:ext>
            </a:extLst>
          </p:cNvPr>
          <p:cNvCxnSpPr/>
          <p:nvPr/>
        </p:nvCxnSpPr>
        <p:spPr bwMode="auto">
          <a:xfrm flipV="1">
            <a:off x="6816725" y="1708150"/>
            <a:ext cx="1152525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399" name="Picture 21" descr="addin_tmp.png">
            <a:extLst>
              <a:ext uri="{FF2B5EF4-FFF2-40B4-BE49-F238E27FC236}">
                <a16:creationId xmlns:a16="http://schemas.microsoft.com/office/drawing/2014/main" id="{C4281F5A-E423-4780-82B7-DAE7590A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420813"/>
            <a:ext cx="3143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9" descr="addin_tmp.png">
            <a:extLst>
              <a:ext uri="{FF2B5EF4-FFF2-40B4-BE49-F238E27FC236}">
                <a16:creationId xmlns:a16="http://schemas.microsoft.com/office/drawing/2014/main" id="{068E7183-962A-42D9-B9FB-271A41AE89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420813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3" descr="addin_tmp.png">
            <a:extLst>
              <a:ext uri="{FF2B5EF4-FFF2-40B4-BE49-F238E27FC236}">
                <a16:creationId xmlns:a16="http://schemas.microsoft.com/office/drawing/2014/main" id="{55FF6103-954F-4C3C-B4A1-4632E55842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62" y="2965196"/>
            <a:ext cx="42084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3">
            <a:extLst>
              <a:ext uri="{FF2B5EF4-FFF2-40B4-BE49-F238E27FC236}">
                <a16:creationId xmlns:a16="http://schemas.microsoft.com/office/drawing/2014/main" id="{354E5624-080B-4231-B6C8-C7B7F743D4B0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4249612"/>
            <a:ext cx="2376487" cy="576262"/>
            <a:chOff x="5652120" y="2348880"/>
            <a:chExt cx="2376264" cy="576064"/>
          </a:xfrm>
          <a:noFill/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07C3136B-6686-4029-8DBC-1EE72B5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20" y="2348880"/>
              <a:ext cx="2376264" cy="5760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lIns="0" bIns="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000" kern="0">
                <a:solidFill>
                  <a:srgbClr val="03204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9" descr="addin_tmp.png">
              <a:extLst>
                <a:ext uri="{FF2B5EF4-FFF2-40B4-BE49-F238E27FC236}">
                  <a16:creationId xmlns:a16="http://schemas.microsoft.com/office/drawing/2014/main" id="{6C457B56-E5CE-4103-BBB4-CBA44803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8144" y="2420888"/>
              <a:ext cx="1911096" cy="4389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11" name="Rectangle 22">
            <a:extLst>
              <a:ext uri="{FF2B5EF4-FFF2-40B4-BE49-F238E27FC236}">
                <a16:creationId xmlns:a16="http://schemas.microsoft.com/office/drawing/2014/main" id="{09FD2C1A-71AE-4C27-A9F3-92569FF8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341438"/>
            <a:ext cx="2305050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sv-SE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pic>
        <p:nvPicPr>
          <p:cNvPr id="21517" name="Picture 4">
            <a:extLst>
              <a:ext uri="{FF2B5EF4-FFF2-40B4-BE49-F238E27FC236}">
                <a16:creationId xmlns:a16="http://schemas.microsoft.com/office/drawing/2014/main" id="{BF551917-4DC0-4F2A-BAB7-05D9C9C5D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5647598"/>
            <a:ext cx="2128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Participation Matrix example on a 2x2 process</a:t>
            </a:r>
          </a:p>
        </p:txBody>
      </p:sp>
      <p:pic>
        <p:nvPicPr>
          <p:cNvPr id="41988" name="Picture 2" descr="C:\Users\fujitsu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9496" y="1453189"/>
            <a:ext cx="33924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BED43E-A0B1-415E-A19B-5D212A526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1" y="1150939"/>
            <a:ext cx="2629480" cy="6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Box 22"/>
          <p:cNvSpPr txBox="1">
            <a:spLocks noChangeArrowheads="1"/>
          </p:cNvSpPr>
          <p:nvPr/>
        </p:nvSpPr>
        <p:spPr bwMode="auto">
          <a:xfrm>
            <a:off x="451350" y="1947864"/>
            <a:ext cx="77852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The sum of all the elements in PM are always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In this example, the off-diagonal elements add up to 0.8. This means that an off-diagonal decentralized controller would consider 80% of the process dynamics.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Configurations with a contribution larger than 0.7 are expected to derive in satisfactory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The PM has a direct relationship with the Nyquist diagram. Those channels with larger area in the Nyquist diagram are the most significant. </a:t>
            </a:r>
          </a:p>
        </p:txBody>
      </p:sp>
      <p:pic>
        <p:nvPicPr>
          <p:cNvPr id="2052" name="Picture 4" descr="C:\Users\fujitsu\Desktop\Compilation\More Uncertain Nyquist\no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4256188"/>
            <a:ext cx="3072419" cy="23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85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Desirable Properties of Control Configuration Selection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9880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D4E-1BAD-4A7D-B5FC-50F34DD3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Properties of a Control Configuration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11A2-EF24-404B-ACF6-1E98DF1D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277938"/>
            <a:ext cx="7554925" cy="774146"/>
          </a:xfrm>
        </p:spPr>
        <p:txBody>
          <a:bodyPr/>
          <a:lstStyle/>
          <a:p>
            <a:r>
              <a:rPr lang="en-US" dirty="0"/>
              <a:t>Despite the increasing number of publications on CCS, the terminology in the field is still not very well-defined. Neither are the properties a CCS method should have. </a:t>
            </a:r>
          </a:p>
          <a:p>
            <a:endParaRPr lang="en-US" dirty="0"/>
          </a:p>
          <a:p>
            <a:r>
              <a:rPr lang="en-US" dirty="0"/>
              <a:t>This paper introduces and discusses a set of desirable  properties for CCS methods simply enumerated here: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D640-F1D3-4EA6-8108-8FE33497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altLang="en-US"/>
              <a:t>Miguel Castaño &amp; Wolfgang Birk | MSC 2008| 2008-09-03 | Slide </a:t>
            </a:r>
            <a:fld id="{504993E8-0997-4234-90BF-AD9789CB4FEB}" type="slidenum">
              <a:rPr lang="sv-SE" altLang="en-US" smtClean="0"/>
              <a:pPr/>
              <a:t>13</a:t>
            </a:fld>
            <a:endParaRPr lang="sv-S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A9012-7BD3-4B05-A3BF-B0EDB824B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7" t="27899" r="59971" b="39845"/>
          <a:stretch/>
        </p:blipFill>
        <p:spPr>
          <a:xfrm>
            <a:off x="8102008" y="1150939"/>
            <a:ext cx="3955312" cy="2212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D985D-AE8F-4B38-96C8-E0B8445AA258}"/>
              </a:ext>
            </a:extLst>
          </p:cNvPr>
          <p:cNvSpPr txBox="1"/>
          <p:nvPr/>
        </p:nvSpPr>
        <p:spPr>
          <a:xfrm>
            <a:off x="1573619" y="3763925"/>
            <a:ext cx="859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P1: Well-founded			P6: Independent from pre-defined structures </a:t>
            </a:r>
          </a:p>
          <a:p>
            <a:r>
              <a:rPr lang="en-US" dirty="0"/>
              <a:t>P2: Generally applicable		P7: Incremental</a:t>
            </a:r>
          </a:p>
          <a:p>
            <a:r>
              <a:rPr lang="en-US" dirty="0"/>
              <a:t>P3: Computational efficiency		P8: Robust</a:t>
            </a:r>
          </a:p>
          <a:p>
            <a:r>
              <a:rPr lang="en-US" dirty="0"/>
              <a:t>P4: Quantitative			P9: Data-driven</a:t>
            </a:r>
          </a:p>
          <a:p>
            <a:r>
              <a:rPr lang="en-US" dirty="0"/>
              <a:t>P5: Informative			P10: Applicable on limited plant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DA22C-CCAD-4A26-83D5-03C1561AF0FB}"/>
              </a:ext>
            </a:extLst>
          </p:cNvPr>
          <p:cNvSpPr txBox="1"/>
          <p:nvPr/>
        </p:nvSpPr>
        <p:spPr>
          <a:xfrm>
            <a:off x="334434" y="5241253"/>
            <a:ext cx="10369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set of properties allows a classification of the existing CCS tools and guides the researchers who seek new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0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7" y="2420938"/>
            <a:ext cx="9069716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Open questions and challenges</a:t>
            </a:r>
          </a:p>
          <a:p>
            <a:pPr algn="ctr"/>
            <a:r>
              <a:rPr lang="en-US" altLang="en-US" sz="2000" dirty="0"/>
              <a:t>(only some are mentioned here, more in the paper)</a:t>
            </a:r>
          </a:p>
          <a:p>
            <a:pPr algn="ctr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31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3CBB9-FE39-4AAE-AFB7-5C823552B232}"/>
              </a:ext>
            </a:extLst>
          </p:cNvPr>
          <p:cNvSpPr txBox="1"/>
          <p:nvPr/>
        </p:nvSpPr>
        <p:spPr>
          <a:xfrm>
            <a:off x="782320" y="1006229"/>
            <a:ext cx="7193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previous example for which an off-diagonal decentralized controller was suggested.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uncertainty can be translated to uncertainty regions in the Nyquist diagram.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Question: Is the decision based on the nominal model still valid when uncertainty is considered?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Control Configuration Selection aims at translating model uncertainty to uncertainty bounds on Interaction Measures.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FFB17FA8-A132-4129-8CFE-E551F84D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354014"/>
            <a:ext cx="87852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Robust Control Configuration Selection</a:t>
            </a:r>
          </a:p>
        </p:txBody>
      </p:sp>
      <p:pic>
        <p:nvPicPr>
          <p:cNvPr id="22531" name="Picture 2" descr="C:\Users\fujitsu\Desktop\Untitled.png">
            <a:extLst>
              <a:ext uri="{FF2B5EF4-FFF2-40B4-BE49-F238E27FC236}">
                <a16:creationId xmlns:a16="http://schemas.microsoft.com/office/drawing/2014/main" id="{B6D4D335-41DC-4A45-83FD-150CA4BA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04" y="1558925"/>
            <a:ext cx="339248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fujitsu\Desktop\Compilation\More Uncertain Nyquist\perturbed.png">
            <a:extLst>
              <a:ext uri="{FF2B5EF4-FFF2-40B4-BE49-F238E27FC236}">
                <a16:creationId xmlns:a16="http://schemas.microsoft.com/office/drawing/2014/main" id="{FC7F3E2F-080B-4FE6-853A-BA61858A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2838908"/>
            <a:ext cx="3111182" cy="232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E5A94-77EA-4DEB-B454-D898C93911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81" y="1692673"/>
            <a:ext cx="2629480" cy="6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C:\Users\Miky\Desktop\Compilation\Figures Stock Preparation\jpg\Stock3.bmp">
            <a:extLst>
              <a:ext uri="{FF2B5EF4-FFF2-40B4-BE49-F238E27FC236}">
                <a16:creationId xmlns:a16="http://schemas.microsoft.com/office/drawing/2014/main" id="{0CC6CF31-E9A4-4C68-8BA2-3F98B0EE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03" y="912496"/>
            <a:ext cx="50069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C9174256-0471-4F3F-B356-F1171711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00051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 sz="2800" dirty="0"/>
              <a:t>Online Control Configuration Selection</a:t>
            </a:r>
          </a:p>
        </p:txBody>
      </p:sp>
      <p:sp>
        <p:nvSpPr>
          <p:cNvPr id="27652" name="TextBox 5">
            <a:extLst>
              <a:ext uri="{FF2B5EF4-FFF2-40B4-BE49-F238E27FC236}">
                <a16:creationId xmlns:a16="http://schemas.microsoft.com/office/drawing/2014/main" id="{280C85AC-5ED4-487F-A085-D613208B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1" y="912496"/>
            <a:ext cx="617092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Online Control Configuration Selection (CCS) aims at estimating Interaction Measures from process data. </a:t>
            </a:r>
          </a:p>
          <a:p>
            <a:pPr marL="0" indent="0" eaLnBrk="1" hangingPunct="1">
              <a:buClr>
                <a:srgbClr val="FF0000"/>
              </a:buClr>
            </a:pPr>
            <a:endParaRPr lang="sv-SE" altLang="en-US" dirty="0"/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Advantages of Onlince CCS: 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Selecting configurations without the need of parametric models. </a:t>
            </a:r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v-SE" altLang="en-US" dirty="0"/>
              <a:t>Posterior modeling efforts need to be placed only I/O chanels which were found to be significant. </a:t>
            </a:r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</a:p>
          <a:p>
            <a:pPr marL="457200" lvl="1" indent="0" eaLnBrk="1" hangingPunct="1">
              <a:buClr>
                <a:srgbClr val="FF0000"/>
              </a:buClr>
            </a:pPr>
            <a:r>
              <a:rPr lang="en-US" altLang="en-US" dirty="0"/>
              <a:t>Consider a process size 6x6. If we apply traditional CCS, then we need to create 6x6=36 SISO models. If a decentralized controller is later used, only 6 of those SISO models will actually be used for control design and 30 models would be discarded leading to superfluous work. </a:t>
            </a:r>
          </a:p>
          <a:p>
            <a:pPr marL="457200" lvl="1" indent="0" eaLnBrk="1" hangingPunct="1">
              <a:buClr>
                <a:srgbClr val="FF0000"/>
              </a:buClr>
            </a:pPr>
            <a:r>
              <a:rPr lang="en-US" altLang="en-US" dirty="0"/>
              <a:t> If on the contrary we use Online CCS, then we can     determine from an experiment which I/O channels we will use for control and focus on modeling only those. </a:t>
            </a:r>
          </a:p>
        </p:txBody>
      </p:sp>
    </p:spTree>
    <p:extLst>
      <p:ext uri="{BB962C8B-B14F-4D97-AF65-F5344CB8AC3E}">
        <p14:creationId xmlns:p14="http://schemas.microsoft.com/office/powerpoint/2010/main" val="280351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68F4-4990-499E-8710-C84832F7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Control Configuration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B8B7-B0B4-4A5F-A2EC-C42DDCE5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277938"/>
            <a:ext cx="11616267" cy="3224534"/>
          </a:xfrm>
        </p:spPr>
        <p:txBody>
          <a:bodyPr/>
          <a:lstStyle/>
          <a:p>
            <a:r>
              <a:rPr lang="en-US" dirty="0"/>
              <a:t>There are difficulties when using Interaction Measures to manually choose control configurations. </a:t>
            </a:r>
          </a:p>
          <a:p>
            <a:r>
              <a:rPr lang="en-US" dirty="0"/>
              <a:t>For the example below, you will find it difficult to pick the minimum number of IO channels with a contribution larger than 0.7, choosing at least one element per row and column. </a:t>
            </a:r>
          </a:p>
          <a:p>
            <a:r>
              <a:rPr lang="en-US" dirty="0"/>
              <a:t>Automatic CCS aims at formulating optimization schemes for the selection of control configurations using Interaction Measures.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5A5C3FA-DE2B-40A8-AF73-94F9910FF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20" y="3921539"/>
            <a:ext cx="4145941" cy="234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30D0A-07A0-4DDE-AA7A-974DA83804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" y="4729796"/>
            <a:ext cx="5473133" cy="12392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1AEBD5C8-A855-4419-890B-4F91093C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628" y="4304190"/>
            <a:ext cx="499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u1              u2            u3            u4           u5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159E3B-D9C2-4219-81AC-50C3B5DD66CD}"/>
              </a:ext>
            </a:extLst>
          </p:cNvPr>
          <p:cNvGrpSpPr/>
          <p:nvPr/>
        </p:nvGrpSpPr>
        <p:grpSpPr>
          <a:xfrm>
            <a:off x="5792325" y="4602008"/>
            <a:ext cx="762000" cy="1485900"/>
            <a:chOff x="5834063" y="2046288"/>
            <a:chExt cx="762000" cy="1485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A5AB3D-B496-40BE-9B70-C42F759F7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046288"/>
              <a:ext cx="6524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LSC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86FF4F-54E2-4C2D-B4E1-995FC77B9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325688"/>
              <a:ext cx="762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LWT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9902F-DECC-4903-BD62-E143D325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605088"/>
              <a:ext cx="762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TWT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68137-0D33-4313-927F-8930C7E6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28829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THT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8A6735-9EA1-418F-BE28-5A2F120F2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063" y="31623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LHT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4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C162-BE07-4424-8A69-6AF25B29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relation to Wireless sensor and actuator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E1B5-00CA-4EC0-857B-B1DF1AF7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42" y="994158"/>
            <a:ext cx="11616267" cy="5103812"/>
          </a:xfrm>
        </p:spPr>
        <p:txBody>
          <a:bodyPr/>
          <a:lstStyle/>
          <a:p>
            <a:r>
              <a:rPr lang="en-US" dirty="0"/>
              <a:t>“Removing cables saves installation and maintenance costs, but often the real gains lie in the radically different design approach that wireless solutions permit. “ K.H. Johansson (2006).</a:t>
            </a:r>
          </a:p>
          <a:p>
            <a:r>
              <a:rPr lang="en-US" dirty="0"/>
              <a:t>The new WSAN architectures lead to a potential for a dramatic change by being able to close local control loops over wireless </a:t>
            </a:r>
            <a:r>
              <a:rPr lang="en-US" dirty="0" err="1"/>
              <a:t>multihop</a:t>
            </a:r>
            <a:r>
              <a:rPr lang="en-US" dirty="0"/>
              <a:t> networks. </a:t>
            </a:r>
          </a:p>
          <a:p>
            <a:r>
              <a:rPr lang="en-US" dirty="0"/>
              <a:t>The fixed hierarchical centralized systems which are inherent of cabled systems can be restructured using WSAN for a more flexible and distributed system where computations and decision making can potentially be moved from dedicated computers to sensors and actuators. </a:t>
            </a:r>
          </a:p>
          <a:p>
            <a:r>
              <a:rPr lang="en-US" dirty="0"/>
              <a:t>Open questions are discussed in the paper on e.g. how to create CCS which can deal with:</a:t>
            </a:r>
          </a:p>
          <a:p>
            <a:pPr lvl="1"/>
            <a:r>
              <a:rPr lang="en-US" dirty="0"/>
              <a:t>Potential redeployment of sensors and actuators. </a:t>
            </a:r>
          </a:p>
          <a:p>
            <a:pPr lvl="1"/>
            <a:r>
              <a:rPr lang="en-US" dirty="0"/>
              <a:t>The opportunistic use of local measurements provided by in-situ sensors. </a:t>
            </a:r>
          </a:p>
          <a:p>
            <a:r>
              <a:rPr lang="en-US" dirty="0"/>
              <a:t>Communication imperfections brings additional control problems in WSAN.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7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Concluding Remarks</a:t>
            </a:r>
          </a:p>
          <a:p>
            <a:pPr algn="ctr"/>
            <a:endParaRPr lang="en-US" altLang="en-US" sz="3600" dirty="0"/>
          </a:p>
          <a:p>
            <a:pPr algn="ctr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90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F2B6A28-06C7-43A1-A16C-43AB5453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/>
              <a:t>Outline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925D07E-0F08-4347-A845-B6B2114A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 to Control Configuration Selection</a:t>
            </a:r>
          </a:p>
          <a:p>
            <a:r>
              <a:rPr lang="en-US" altLang="en-US" dirty="0"/>
              <a:t>Families of Methods for Control Configuration Selection</a:t>
            </a:r>
          </a:p>
          <a:p>
            <a:r>
              <a:rPr lang="en-US" altLang="en-US" dirty="0"/>
              <a:t>Desirable Properties of Control Configuration Selection Methods</a:t>
            </a:r>
          </a:p>
          <a:p>
            <a:r>
              <a:rPr lang="en-US" altLang="en-US" dirty="0"/>
              <a:t>Concluding remarks.</a:t>
            </a:r>
            <a:endParaRPr lang="sv-SE" alt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5FB2FC-8CB2-4FA8-BF4F-0B0F959597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>
                <a:latin typeface="Calibri" panose="020F0502020204030204" pitchFamily="34" charset="0"/>
              </a:rPr>
              <a:t>Miguel Castaño  Arranz |</a:t>
            </a:r>
            <a:r>
              <a:rPr lang="es-ES" altLang="en-US" b="1">
                <a:latin typeface="Calibri" panose="020F0502020204030204" pitchFamily="34" charset="0"/>
              </a:rPr>
              <a:t> </a:t>
            </a:r>
            <a:r>
              <a:rPr lang="es-ES" altLang="en-US">
                <a:latin typeface="Calibri" panose="020F0502020204030204" pitchFamily="34" charset="0"/>
              </a:rPr>
              <a:t>ICCA 2011</a:t>
            </a:r>
            <a:r>
              <a:rPr lang="sv-SE" altLang="en-US">
                <a:latin typeface="Calibri" panose="020F0502020204030204" pitchFamily="34" charset="0"/>
              </a:rPr>
              <a:t>| 19-12-2011 | Slide </a:t>
            </a:r>
            <a:fld id="{3136DCD0-6C94-43DE-AD0A-89703FAA2C26}" type="slidenum">
              <a:rPr lang="sv-SE" altLang="en-US">
                <a:latin typeface="Calibri" panose="020F0502020204030204" pitchFamily="34" charset="0"/>
              </a:rPr>
              <a:pPr eaLnBrk="1" hangingPunct="1"/>
              <a:t>2</a:t>
            </a:fld>
            <a:endParaRPr lang="sv-S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9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24" y="1150939"/>
            <a:ext cx="9800873" cy="5103812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Control Configuration Selection (CCS) methods originated in the 60</a:t>
            </a:r>
            <a:r>
              <a:rPr lang="en-US" dirty="0"/>
              <a:t>’s with interaction measures based on Relative Gains. </a:t>
            </a:r>
          </a:p>
          <a:p>
            <a:r>
              <a:rPr lang="en-US" dirty="0"/>
              <a:t>The number of publications on CCS has significantly increased since the introduction of the </a:t>
            </a:r>
            <a:r>
              <a:rPr lang="en-US" dirty="0" err="1"/>
              <a:t>gramian</a:t>
            </a:r>
            <a:r>
              <a:rPr lang="en-US" dirty="0"/>
              <a:t>-based Interaction Measures in 2000. </a:t>
            </a:r>
          </a:p>
          <a:p>
            <a:r>
              <a:rPr lang="en-US" dirty="0"/>
              <a:t>In the last decade, the CCS methods have branched in different classes of methods including the use of convex optimization</a:t>
            </a:r>
          </a:p>
          <a:p>
            <a:r>
              <a:rPr lang="en-US" dirty="0"/>
              <a:t>There is a research trend to extend existing CCS method to address issues like robustness, data-driven applications or the presence of non-linearities.</a:t>
            </a:r>
          </a:p>
          <a:p>
            <a:r>
              <a:rPr lang="en-US" dirty="0"/>
              <a:t>WSAN technologies open new opportunities due to their flexibility, but also present communication imperfection (e.g. delay, bandwidth, security risks) with significant effect in the control systems. 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441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Introduction to Control Configuration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100031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ock2.bmp" descr="C:\Users\Miky\Desktop\Compilation\Figures Stock Preparation\jpg\Stock2.bmp">
            <a:extLst>
              <a:ext uri="{FF2B5EF4-FFF2-40B4-BE49-F238E27FC236}">
                <a16:creationId xmlns:a16="http://schemas.microsoft.com/office/drawing/2014/main" id="{BF5ED27F-19D0-4C11-B49A-3CD2275400AB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Miky\Desktop\Compilation\Figures Stock Preparation\jpg\Stock1.bmp">
            <a:extLst>
              <a:ext uri="{FF2B5EF4-FFF2-40B4-BE49-F238E27FC236}">
                <a16:creationId xmlns:a16="http://schemas.microsoft.com/office/drawing/2014/main" id="{A8C8FE1A-298B-45F6-870C-44EFF14B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268413"/>
            <a:ext cx="52705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:\Users\Miky\Desktop\Compilation\Figures Stock Preparation\jpg\Stock3.bmp">
            <a:extLst>
              <a:ext uri="{FF2B5EF4-FFF2-40B4-BE49-F238E27FC236}">
                <a16:creationId xmlns:a16="http://schemas.microsoft.com/office/drawing/2014/main" id="{43A4B3E8-2BFB-4AF9-A9F1-EB6096DE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C:\Users\Miky\Desktop\Compilation\Figures Stock Preparation\jpg\Stock4.bmp">
            <a:extLst>
              <a:ext uri="{FF2B5EF4-FFF2-40B4-BE49-F238E27FC236}">
                <a16:creationId xmlns:a16="http://schemas.microsoft.com/office/drawing/2014/main" id="{72524347-214B-42C1-BC1A-8417F786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itle 1">
            <a:extLst>
              <a:ext uri="{FF2B5EF4-FFF2-40B4-BE49-F238E27FC236}">
                <a16:creationId xmlns:a16="http://schemas.microsoft.com/office/drawing/2014/main" id="{989B9D60-4FDC-423C-8C19-18D963C5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54013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/>
              <a:t> A procedure for control design of complex processes</a:t>
            </a:r>
          </a:p>
        </p:txBody>
      </p:sp>
      <p:pic>
        <p:nvPicPr>
          <p:cNvPr id="1026" name="Picture 2" descr="C:\Users\fujitsu\Desktop\Q1.png">
            <a:extLst>
              <a:ext uri="{FF2B5EF4-FFF2-40B4-BE49-F238E27FC236}">
                <a16:creationId xmlns:a16="http://schemas.microsoft.com/office/drawing/2014/main" id="{C911E733-6FB3-4A12-B163-CB5957FA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5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fujitsu\Desktop\Extra Variables\W1.png">
            <a:extLst>
              <a:ext uri="{FF2B5EF4-FFF2-40B4-BE49-F238E27FC236}">
                <a16:creationId xmlns:a16="http://schemas.microsoft.com/office/drawing/2014/main" id="{DD93F612-6584-4E16-BDA7-51E20922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1700213"/>
            <a:ext cx="2905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fujitsu\Desktop\Extra Variables\rpm.png">
            <a:extLst>
              <a:ext uri="{FF2B5EF4-FFF2-40B4-BE49-F238E27FC236}">
                <a16:creationId xmlns:a16="http://schemas.microsoft.com/office/drawing/2014/main" id="{78187022-8553-4967-A876-5F906769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92375"/>
            <a:ext cx="357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fujitsu\Desktop\Extra Variables\W2.png">
            <a:extLst>
              <a:ext uri="{FF2B5EF4-FFF2-40B4-BE49-F238E27FC236}">
                <a16:creationId xmlns:a16="http://schemas.microsoft.com/office/drawing/2014/main" id="{4D734714-B3E4-421A-9F17-EA0E4D56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3068638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fujitsu\Desktop\Extra Variables\r1.png">
            <a:extLst>
              <a:ext uri="{FF2B5EF4-FFF2-40B4-BE49-F238E27FC236}">
                <a16:creationId xmlns:a16="http://schemas.microsoft.com/office/drawing/2014/main" id="{BA59ED07-638E-4ACD-A339-24C63D29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700213"/>
            <a:ext cx="357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fujitsu\Desktop\Extra Variables\r2.png">
            <a:extLst>
              <a:ext uri="{FF2B5EF4-FFF2-40B4-BE49-F238E27FC236}">
                <a16:creationId xmlns:a16="http://schemas.microsoft.com/office/drawing/2014/main" id="{9CB787EF-70A6-49C0-97F7-B2A7819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068638"/>
            <a:ext cx="2905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AD7E83-B65C-4C5A-AFF4-FF9E68C9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300163"/>
            <a:ext cx="2592388" cy="4238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 dirty="0">
                <a:solidFill>
                  <a:srgbClr val="032040"/>
                </a:solidFill>
                <a:latin typeface="Arial" panose="020B0604020202020204" pitchFamily="34" charset="0"/>
              </a:rPr>
              <a:t>Subset of sensors and actuators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 dirty="0">
                <a:solidFill>
                  <a:srgbClr val="032040"/>
                </a:solidFill>
                <a:latin typeface="Arial" panose="020B0604020202020204" pitchFamily="34" charset="0"/>
              </a:rPr>
              <a:t>(IO Selection)</a:t>
            </a:r>
            <a:endParaRPr lang="en-US" altLang="en-US" sz="1200" b="1" kern="0" dirty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F8CB63F-37C3-41DA-AF06-4C91E207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046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Model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7C5F08A-483D-4907-A9AC-C3FD65C3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384550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Performance specification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95088-C5A5-4FB5-B700-FEF5F2C8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048125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Controller parameters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2C0E691-A7AB-4516-A2BC-29F16C9D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713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Implemented controller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4" name="Down Arrow 2">
            <a:extLst>
              <a:ext uri="{FF2B5EF4-FFF2-40B4-BE49-F238E27FC236}">
                <a16:creationId xmlns:a16="http://schemas.microsoft.com/office/drawing/2014/main" id="{2C34C85C-824F-49DA-A115-F53890D2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1733550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5" name="Down Arrow 36">
            <a:extLst>
              <a:ext uri="{FF2B5EF4-FFF2-40B4-BE49-F238E27FC236}">
                <a16:creationId xmlns:a16="http://schemas.microsoft.com/office/drawing/2014/main" id="{D0AF531A-5563-4A09-B406-41F4B503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405063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6" name="Down Arrow 37">
            <a:extLst>
              <a:ext uri="{FF2B5EF4-FFF2-40B4-BE49-F238E27FC236}">
                <a16:creationId xmlns:a16="http://schemas.microsoft.com/office/drawing/2014/main" id="{30752725-C439-483D-A817-85EE1D98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078163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7" name="Down Arrow 38">
            <a:extLst>
              <a:ext uri="{FF2B5EF4-FFF2-40B4-BE49-F238E27FC236}">
                <a16:creationId xmlns:a16="http://schemas.microsoft.com/office/drawing/2014/main" id="{DE7AD88A-297F-4DF0-9C11-34BCD9BB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741738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598" name="Down Arrow 39">
            <a:extLst>
              <a:ext uri="{FF2B5EF4-FFF2-40B4-BE49-F238E27FC236}">
                <a16:creationId xmlns:a16="http://schemas.microsoft.com/office/drawing/2014/main" id="{25622436-F948-473C-906A-F594129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408488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3A5C374-6429-4B96-94D3-69364A40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708275"/>
            <a:ext cx="2592388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v-SE" altLang="en-US" sz="1200" b="1" kern="0">
                <a:solidFill>
                  <a:srgbClr val="032040"/>
                </a:solidFill>
                <a:latin typeface="Arial" panose="020B0604020202020204" pitchFamily="34" charset="0"/>
              </a:rPr>
              <a:t>Control Configuration</a:t>
            </a:r>
            <a:endParaRPr lang="en-US" altLang="en-US" sz="1200" b="1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4601" name="TextBox 2">
            <a:extLst>
              <a:ext uri="{FF2B5EF4-FFF2-40B4-BE49-F238E27FC236}">
                <a16:creationId xmlns:a16="http://schemas.microsoft.com/office/drawing/2014/main" id="{7F76DF10-43EB-4627-A35B-C858C74C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819775"/>
            <a:ext cx="4465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200" kern="0" dirty="0">
                <a:latin typeface="Arial" panose="020B0604020202020204" pitchFamily="34" charset="0"/>
              </a:rPr>
              <a:t>Example: Stock Preparation Plant at SCA </a:t>
            </a:r>
            <a:r>
              <a:rPr lang="en-US" altLang="en-US" sz="1200" kern="0" dirty="0" err="1">
                <a:latin typeface="Arial" panose="020B0604020202020204" pitchFamily="34" charset="0"/>
              </a:rPr>
              <a:t>Obbola</a:t>
            </a:r>
            <a:r>
              <a:rPr lang="en-US" altLang="en-US" sz="1200" kern="0" dirty="0">
                <a:latin typeface="Arial" panose="020B0604020202020204" pitchFamily="34" charset="0"/>
              </a:rPr>
              <a:t> AB, Sweden</a:t>
            </a:r>
            <a:endParaRPr lang="es-ES" altLang="en-US" sz="1200" kern="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C6B17-2E5B-4E78-91EC-A7C306660889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1268413"/>
            <a:ext cx="5272087" cy="4551362"/>
            <a:chOff x="3706813" y="1268413"/>
            <a:chExt cx="5272087" cy="4551362"/>
          </a:xfrm>
        </p:grpSpPr>
        <p:pic>
          <p:nvPicPr>
            <p:cNvPr id="60442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7641B841-DFD1-4823-8C07-EF2EB92A7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813" y="1268413"/>
              <a:ext cx="5272087" cy="455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3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B7C5BEF5-7717-4A54-A7D6-A38327421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6" t="1047" r="23909" b="96555"/>
            <a:stretch>
              <a:fillRect/>
            </a:stretch>
          </p:blipFill>
          <p:spPr bwMode="auto">
            <a:xfrm>
              <a:off x="7272089" y="3203575"/>
              <a:ext cx="480218" cy="10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2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50E8F9A-46D3-4E7A-A5D0-86430A7D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Configuration Selection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10EFBF4-F38A-416B-9550-37BFAB9A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992188"/>
            <a:ext cx="11615737" cy="3904932"/>
          </a:xfrm>
        </p:spPr>
        <p:txBody>
          <a:bodyPr/>
          <a:lstStyle/>
          <a:p>
            <a:r>
              <a:rPr lang="en-US" altLang="en-US" dirty="0"/>
              <a:t>Problem definition: </a:t>
            </a:r>
          </a:p>
          <a:p>
            <a:pPr lvl="1"/>
            <a:r>
              <a:rPr lang="en-US" altLang="en-US" dirty="0"/>
              <a:t>Determine a control configuration of least complexity that yields a sufficient closed-loop performance for the complete multivariable system, without designing the controller parameters. </a:t>
            </a:r>
          </a:p>
          <a:p>
            <a:pPr lvl="1"/>
            <a:r>
              <a:rPr lang="en-US" altLang="en-US" dirty="0"/>
              <a:t>The control configuration complexity is quantified as the number of non-zero elements in the transfer function of the controller. </a:t>
            </a:r>
          </a:p>
          <a:p>
            <a:r>
              <a:rPr lang="en-US" altLang="en-US" dirty="0"/>
              <a:t>Why not designing a full MIMO controller? </a:t>
            </a:r>
          </a:p>
          <a:p>
            <a:pPr lvl="1"/>
            <a:r>
              <a:rPr lang="en-US" altLang="en-US" dirty="0"/>
              <a:t>Full multivariable controllers have the largest achievable performance. However: </a:t>
            </a:r>
          </a:p>
          <a:p>
            <a:pPr lvl="1"/>
            <a:r>
              <a:rPr lang="en-US" altLang="en-US" dirty="0"/>
              <a:t>Decentralized controllers are simpler to design, implement and maintain. </a:t>
            </a:r>
          </a:p>
          <a:p>
            <a:pPr lvl="1"/>
            <a:r>
              <a:rPr lang="en-US" altLang="en-US" dirty="0"/>
              <a:t>Decentralized controllers are more robust to plant failures. </a:t>
            </a:r>
          </a:p>
          <a:p>
            <a:r>
              <a:rPr lang="en-US" altLang="en-US" dirty="0"/>
              <a:t>There is a trade-off between simplicity and robustness Vs achievable performance.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9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A9C569A-973D-4B54-BFF5-40E35E2A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Configuration Selection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C768EE0-F34F-43CC-977C-8B02B94F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77938"/>
            <a:ext cx="11615737" cy="2160587"/>
          </a:xfrm>
        </p:spPr>
        <p:txBody>
          <a:bodyPr/>
          <a:lstStyle/>
          <a:p>
            <a:r>
              <a:rPr lang="en-US" altLang="en-US"/>
              <a:t>Controller configuration (definition)</a:t>
            </a:r>
          </a:p>
          <a:p>
            <a:pPr lvl="1"/>
            <a:r>
              <a:rPr lang="en-US" altLang="en-US"/>
              <a:t>The controller configuration of a controller for a multivariable system with m inputs and n outputs is and l x m binary connection matrix which has at least one element different from zero in each row and each column. </a:t>
            </a:r>
          </a:p>
          <a:p>
            <a:pPr lvl="1"/>
            <a:r>
              <a:rPr lang="en-US" altLang="en-US"/>
              <a:t>Designing the control configuration is choosing the combination of inputs and outputs which are sued for control.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55B1A7-4A4E-4C16-B581-B9858B5387E6}"/>
              </a:ext>
            </a:extLst>
          </p:cNvPr>
          <p:cNvGraphicFramePr>
            <a:graphicFrameLocks noGrp="1"/>
          </p:cNvGraphicFramePr>
          <p:nvPr/>
        </p:nvGraphicFramePr>
        <p:xfrm>
          <a:off x="3302000" y="3805238"/>
          <a:ext cx="1643064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FC1291-0ACB-470C-A3FE-651314C8EF72}"/>
              </a:ext>
            </a:extLst>
          </p:cNvPr>
          <p:cNvGraphicFramePr>
            <a:graphicFrameLocks noGrp="1"/>
          </p:cNvGraphicFramePr>
          <p:nvPr/>
        </p:nvGraphicFramePr>
        <p:xfrm>
          <a:off x="5730875" y="3805238"/>
          <a:ext cx="1643064" cy="149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8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05038-D39E-42ED-A7F9-FA98AC73F947}"/>
              </a:ext>
            </a:extLst>
          </p:cNvPr>
          <p:cNvCxnSpPr/>
          <p:nvPr/>
        </p:nvCxnSpPr>
        <p:spPr>
          <a:xfrm>
            <a:off x="4945063" y="4519613"/>
            <a:ext cx="785812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0D47AC-3920-4902-8D13-DC90779224D6}"/>
              </a:ext>
            </a:extLst>
          </p:cNvPr>
          <p:cNvCxnSpPr/>
          <p:nvPr/>
        </p:nvCxnSpPr>
        <p:spPr>
          <a:xfrm>
            <a:off x="7373938" y="4519613"/>
            <a:ext cx="1214437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45C8B05E-A1F7-4DDA-8985-20A78A3503DC}"/>
              </a:ext>
            </a:extLst>
          </p:cNvPr>
          <p:cNvSpPr/>
          <p:nvPr/>
        </p:nvSpPr>
        <p:spPr>
          <a:xfrm>
            <a:off x="2516188" y="4519613"/>
            <a:ext cx="5429250" cy="1357312"/>
          </a:xfrm>
          <a:custGeom>
            <a:avLst/>
            <a:gdLst>
              <a:gd name="connsiteX0" fmla="*/ 5924281 w 5950039"/>
              <a:gd name="connsiteY0" fmla="*/ 0 h 2099256"/>
              <a:gd name="connsiteX1" fmla="*/ 5950039 w 5950039"/>
              <a:gd name="connsiteY1" fmla="*/ 2099256 h 2099256"/>
              <a:gd name="connsiteX2" fmla="*/ 12879 w 5950039"/>
              <a:gd name="connsiteY2" fmla="*/ 2073498 h 2099256"/>
              <a:gd name="connsiteX3" fmla="*/ 0 w 5950039"/>
              <a:gd name="connsiteY3" fmla="*/ 90152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0039" h="2099256">
                <a:moveTo>
                  <a:pt x="5924281" y="0"/>
                </a:moveTo>
                <a:lnTo>
                  <a:pt x="5950039" y="2099256"/>
                </a:lnTo>
                <a:lnTo>
                  <a:pt x="12879" y="2073498"/>
                </a:lnTo>
                <a:lnTo>
                  <a:pt x="0" y="90152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AECE64-A03D-4EB5-828B-ACF22757CB90}"/>
              </a:ext>
            </a:extLst>
          </p:cNvPr>
          <p:cNvCxnSpPr/>
          <p:nvPr/>
        </p:nvCxnSpPr>
        <p:spPr>
          <a:xfrm>
            <a:off x="2587625" y="4519613"/>
            <a:ext cx="71437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F2690-55DF-4697-912E-49DFA36F272A}"/>
              </a:ext>
            </a:extLst>
          </p:cNvPr>
          <p:cNvCxnSpPr/>
          <p:nvPr/>
        </p:nvCxnSpPr>
        <p:spPr>
          <a:xfrm rot="5400000" flipH="1" flipV="1">
            <a:off x="2231232" y="5090319"/>
            <a:ext cx="5699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3D02F7-A2E3-49AA-A443-EDD68F1CD67F}"/>
              </a:ext>
            </a:extLst>
          </p:cNvPr>
          <p:cNvSpPr/>
          <p:nvPr/>
        </p:nvSpPr>
        <p:spPr>
          <a:xfrm>
            <a:off x="2230438" y="4305300"/>
            <a:ext cx="500062" cy="500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1AA7E-73A4-42AA-9B54-3B4089074F2B}"/>
              </a:ext>
            </a:extLst>
          </p:cNvPr>
          <p:cNvCxnSpPr/>
          <p:nvPr/>
        </p:nvCxnSpPr>
        <p:spPr>
          <a:xfrm>
            <a:off x="1016000" y="4519613"/>
            <a:ext cx="12144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1" name="TextBox 14">
            <a:extLst>
              <a:ext uri="{FF2B5EF4-FFF2-40B4-BE49-F238E27FC236}">
                <a16:creationId xmlns:a16="http://schemas.microsoft.com/office/drawing/2014/main" id="{DEDEC247-0231-4196-969B-A971E7457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409098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</a:p>
        </p:txBody>
      </p:sp>
      <p:sp>
        <p:nvSpPr>
          <p:cNvPr id="45122" name="TextBox 15">
            <a:extLst>
              <a:ext uri="{FF2B5EF4-FFF2-40B4-BE49-F238E27FC236}">
                <a16:creationId xmlns:a16="http://schemas.microsoft.com/office/drawing/2014/main" id="{7B335044-03DD-46A9-AE50-CC922361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4090988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u</a:t>
            </a:r>
          </a:p>
        </p:txBody>
      </p:sp>
      <p:sp>
        <p:nvSpPr>
          <p:cNvPr id="45123" name="TextBox 16">
            <a:extLst>
              <a:ext uri="{FF2B5EF4-FFF2-40B4-BE49-F238E27FC236}">
                <a16:creationId xmlns:a16="http://schemas.microsoft.com/office/drawing/2014/main" id="{657A5457-47B6-4C81-BE89-85794404D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73392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45124" name="TextBox 17">
            <a:extLst>
              <a:ext uri="{FF2B5EF4-FFF2-40B4-BE49-F238E27FC236}">
                <a16:creationId xmlns:a16="http://schemas.microsoft.com/office/drawing/2014/main" id="{87CF183B-4FA1-477A-8F9A-BAB0D74F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09098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45125" name="TextBox 18">
            <a:extLst>
              <a:ext uri="{FF2B5EF4-FFF2-40B4-BE49-F238E27FC236}">
                <a16:creationId xmlns:a16="http://schemas.microsoft.com/office/drawing/2014/main" id="{519AA32D-4E1E-4DD0-8531-CE6E6F42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5167313"/>
            <a:ext cx="1000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45126" name="TextBox 19">
            <a:extLst>
              <a:ext uri="{FF2B5EF4-FFF2-40B4-BE49-F238E27FC236}">
                <a16:creationId xmlns:a16="http://schemas.microsoft.com/office/drawing/2014/main" id="{55BDFCDF-1434-4DA8-B781-0A4AA98E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401955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22DF4-DBDD-4B8A-89DF-877A145D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438525"/>
            <a:ext cx="2665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Decentralized Controller</a:t>
            </a:r>
          </a:p>
        </p:txBody>
      </p:sp>
      <p:sp>
        <p:nvSpPr>
          <p:cNvPr id="45128" name="TextBox 26">
            <a:extLst>
              <a:ext uri="{FF2B5EF4-FFF2-40B4-BE49-F238E27FC236}">
                <a16:creationId xmlns:a16="http://schemas.microsoft.com/office/drawing/2014/main" id="{7384C5D8-F3ED-42DC-99BF-1765D81A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38525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Plant</a:t>
            </a:r>
          </a:p>
        </p:txBody>
      </p:sp>
      <p:cxnSp>
        <p:nvCxnSpPr>
          <p:cNvPr id="25" name="Rak 2">
            <a:extLst>
              <a:ext uri="{FF2B5EF4-FFF2-40B4-BE49-F238E27FC236}">
                <a16:creationId xmlns:a16="http://schemas.microsoft.com/office/drawing/2014/main" id="{2731346F-062B-4D5C-B9B8-C3D6A88A05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7288" y="4538663"/>
            <a:ext cx="8318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Rak 13">
            <a:extLst>
              <a:ext uri="{FF2B5EF4-FFF2-40B4-BE49-F238E27FC236}">
                <a16:creationId xmlns:a16="http://schemas.microsoft.com/office/drawing/2014/main" id="{16A1668C-E3A3-41AA-B179-EB11403CDF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9563" y="4156075"/>
            <a:ext cx="0" cy="74453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131" name="Group 35">
            <a:extLst>
              <a:ext uri="{FF2B5EF4-FFF2-40B4-BE49-F238E27FC236}">
                <a16:creationId xmlns:a16="http://schemas.microsoft.com/office/drawing/2014/main" id="{EEC442A2-25DC-4DC0-8050-54F74CE2BDC0}"/>
              </a:ext>
            </a:extLst>
          </p:cNvPr>
          <p:cNvGrpSpPr>
            <a:grpSpLocks/>
          </p:cNvGrpSpPr>
          <p:nvPr/>
        </p:nvGrpSpPr>
        <p:grpSpPr bwMode="auto">
          <a:xfrm>
            <a:off x="9017000" y="3805238"/>
            <a:ext cx="2638425" cy="1827212"/>
            <a:chOff x="9016444" y="3805653"/>
            <a:chExt cx="2638844" cy="1826522"/>
          </a:xfrm>
        </p:grpSpPr>
        <p:sp>
          <p:nvSpPr>
            <p:cNvPr id="45133" name="TextBox 32">
              <a:extLst>
                <a:ext uri="{FF2B5EF4-FFF2-40B4-BE49-F238E27FC236}">
                  <a16:creationId xmlns:a16="http://schemas.microsoft.com/office/drawing/2014/main" id="{36DB4A70-D7BA-41DA-9330-CAE39CEB1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9693" y="3967442"/>
              <a:ext cx="25455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Controller Configuration: </a:t>
              </a:r>
            </a:p>
          </p:txBody>
        </p:sp>
        <p:grpSp>
          <p:nvGrpSpPr>
            <p:cNvPr id="45134" name="Group 34">
              <a:extLst>
                <a:ext uri="{FF2B5EF4-FFF2-40B4-BE49-F238E27FC236}">
                  <a16:creationId xmlns:a16="http://schemas.microsoft.com/office/drawing/2014/main" id="{FFCD26BF-E0B1-4E9D-9B51-E0D504AA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444" y="3805653"/>
              <a:ext cx="2638844" cy="1826522"/>
              <a:chOff x="9016444" y="3805653"/>
              <a:chExt cx="2638844" cy="1826522"/>
            </a:xfrm>
          </p:grpSpPr>
          <p:pic>
            <p:nvPicPr>
              <p:cNvPr id="45135" name="Picture 31">
                <a:extLst>
                  <a:ext uri="{FF2B5EF4-FFF2-40B4-BE49-F238E27FC236}">
                    <a16:creationId xmlns:a16="http://schemas.microsoft.com/office/drawing/2014/main" id="{2CD8C495-348B-4B0E-8066-28DD5B48531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9053" y="4473828"/>
                <a:ext cx="1380056" cy="955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136" name="Rectangle 33">
                <a:extLst>
                  <a:ext uri="{FF2B5EF4-FFF2-40B4-BE49-F238E27FC236}">
                    <a16:creationId xmlns:a16="http://schemas.microsoft.com/office/drawing/2014/main" id="{5BF85EE4-E7FE-41CA-9B4C-3C2A161E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6444" y="3805653"/>
                <a:ext cx="2638844" cy="1826522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bIns="0" anchor="b"/>
              <a:lstStyle>
                <a:lvl1pPr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000">
                  <a:solidFill>
                    <a:srgbClr val="03204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5132" name="Date Placeholder 3">
            <a:extLst>
              <a:ext uri="{FF2B5EF4-FFF2-40B4-BE49-F238E27FC236}">
                <a16:creationId xmlns:a16="http://schemas.microsoft.com/office/drawing/2014/main" id="{BC298044-B1A2-4D92-AE6F-4CB50D0173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sv-SE" altLang="en-US" sz="1200"/>
              <a:t>R7005E Lecture 10					</a:t>
            </a:r>
            <a:fld id="{FA9DAE93-8370-449E-9D6C-A70573347D8B}" type="slidenum">
              <a:rPr lang="sv-SE" altLang="en-US" sz="1200" smtClean="0"/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19881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BB8AF5AE-6838-4187-99A4-A05F378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Configuration Selection as optimization problem</a:t>
            </a:r>
          </a:p>
        </p:txBody>
      </p:sp>
      <p:pic>
        <p:nvPicPr>
          <p:cNvPr id="109571" name="Picture 2 1">
            <a:extLst>
              <a:ext uri="{FF2B5EF4-FFF2-40B4-BE49-F238E27FC236}">
                <a16:creationId xmlns:a16="http://schemas.microsoft.com/office/drawing/2014/main" id="{0CB240E6-D28A-4819-BB95-9D26AA2E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889125"/>
            <a:ext cx="57499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12">
            <a:extLst>
              <a:ext uri="{FF2B5EF4-FFF2-40B4-BE49-F238E27FC236}">
                <a16:creationId xmlns:a16="http://schemas.microsoft.com/office/drawing/2014/main" id="{45391112-B254-4DDF-ACD7-1E0E8005D2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74800"/>
            <a:ext cx="4125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15">
            <a:extLst>
              <a:ext uri="{FF2B5EF4-FFF2-40B4-BE49-F238E27FC236}">
                <a16:creationId xmlns:a16="http://schemas.microsoft.com/office/drawing/2014/main" id="{F340E875-6E52-4CBE-9467-ECEBB8992E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954213"/>
            <a:ext cx="4572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384776-76C2-4977-891C-DE02F341FD36}"/>
              </a:ext>
            </a:extLst>
          </p:cNvPr>
          <p:cNvSpPr txBox="1"/>
          <p:nvPr/>
        </p:nvSpPr>
        <p:spPr>
          <a:xfrm>
            <a:off x="334963" y="2525713"/>
            <a:ext cx="520858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     is a binary matrix which represents the structure of the controller.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l-GR" dirty="0"/>
              <a:t>Γ</a:t>
            </a:r>
            <a:r>
              <a:rPr lang="en-US" dirty="0"/>
              <a:t> is an achievable performance function that has to be minimized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Γ</a:t>
            </a:r>
            <a:r>
              <a:rPr lang="en-US" baseline="-25000" dirty="0" err="1"/>
              <a:t>min</a:t>
            </a:r>
            <a:r>
              <a:rPr lang="en-US" dirty="0"/>
              <a:t> is the minimum (best) achievable performance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Y is the complexity of the configuration. Ideally: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Clearly, Control Configuration Selection is a problem of combinatorial nature.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Approximations can be sought to make the problem convex.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9575" name="Picture 16">
            <a:extLst>
              <a:ext uri="{FF2B5EF4-FFF2-40B4-BE49-F238E27FC236}">
                <a16:creationId xmlns:a16="http://schemas.microsoft.com/office/drawing/2014/main" id="{9CB6CDBF-1057-4F30-A723-E199BEC961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84675"/>
            <a:ext cx="18780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14">
            <a:extLst>
              <a:ext uri="{FF2B5EF4-FFF2-40B4-BE49-F238E27FC236}">
                <a16:creationId xmlns:a16="http://schemas.microsoft.com/office/drawing/2014/main" id="{05911D1F-1698-4158-9DA3-C90DAE467E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33650"/>
            <a:ext cx="2159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58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Families of methods for Control Configuration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332830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C199-ABF2-4173-A586-6A238420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methods for Control Configuration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4988-FCAA-4457-B49A-69F2E887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Measures using Relative Gains</a:t>
            </a:r>
          </a:p>
          <a:p>
            <a:pPr lvl="1"/>
            <a:r>
              <a:rPr lang="en-US" dirty="0"/>
              <a:t>Heuristic tools only for decentralized control and provide indications about </a:t>
            </a:r>
            <a:r>
              <a:rPr lang="en-US" dirty="0" err="1"/>
              <a:t>stabilizability</a:t>
            </a:r>
            <a:r>
              <a:rPr lang="en-US" dirty="0"/>
              <a:t>. </a:t>
            </a:r>
          </a:p>
          <a:p>
            <a:r>
              <a:rPr lang="en-US" dirty="0" err="1"/>
              <a:t>Gramian</a:t>
            </a:r>
            <a:r>
              <a:rPr lang="en-US" dirty="0"/>
              <a:t>-based Interaction Measures</a:t>
            </a:r>
          </a:p>
          <a:p>
            <a:pPr lvl="1"/>
            <a:r>
              <a:rPr lang="en-US" dirty="0"/>
              <a:t>Heuristic tools for the design of sparse configurations</a:t>
            </a:r>
          </a:p>
          <a:p>
            <a:r>
              <a:rPr lang="en-US" dirty="0"/>
              <a:t>Methods based on Optimization Schemes</a:t>
            </a:r>
          </a:p>
          <a:p>
            <a:pPr lvl="1"/>
            <a:r>
              <a:rPr lang="en-US" dirty="0"/>
              <a:t>Can be based on integer programming on in convex programming through the use of </a:t>
            </a:r>
            <a:r>
              <a:rPr lang="en-US" dirty="0" err="1"/>
              <a:t>approximations.h</a:t>
            </a:r>
            <a:endParaRPr lang="en-US" dirty="0"/>
          </a:p>
          <a:p>
            <a:r>
              <a:rPr lang="en-US" dirty="0"/>
              <a:t>Plantwide Control</a:t>
            </a:r>
          </a:p>
          <a:p>
            <a:r>
              <a:rPr lang="en-US" dirty="0"/>
              <a:t>Methods for the reconfiguration of the control structures</a:t>
            </a:r>
          </a:p>
          <a:p>
            <a:pPr lvl="1"/>
            <a:r>
              <a:rPr lang="en-US" dirty="0"/>
              <a:t>To incrementally increase the complexity of an existing configuration in order to improve performance.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7E32-BC7D-4BD6-8B1D-7217D2BD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altLang="en-US"/>
              <a:t>Miguel Castaño &amp; Wolfgang Birk | MSC 2008| 2008-09-03 | Slide </a:t>
            </a:r>
            <a:fld id="{504993E8-0997-4234-90BF-AD9789CB4FEB}" type="slidenum">
              <a:rPr lang="sv-SE" altLang="en-US" smtClean="0"/>
              <a:pPr/>
              <a:t>9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0306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6.9066"/>
  <p:tag name="ORIGINALWIDTH" val="1079.115"/>
  <p:tag name="OUTPUTDPI" val="1200"/>
  <p:tag name="LATEXADDIN" val="\documentclass{article}&#10;\usepackage{amsmath}&#10;\pagestyle{empty}&#10;\begin{document}&#10;\begin{equation}&#10;\left(&#10;\begin{array}{ccccc}&#10;1&amp;0&amp;0&amp;0&amp;0\\&#10;0&amp;1&amp;0&amp;0&amp;0 \\&#10;0&amp;0&amp;1&amp;0&amp;0 \\&#10;0&amp;0&amp;0&amp;1&amp;0\\&#10;0&amp;0&amp;0&amp;0&amp;1&#10;\end{array}\right)\nonumber&#10;\end{equation} &#10;\end{document}"/>
  <p:tag name="IGUANATEXSIZE" val="20"/>
  <p:tag name="IGUANATEXCURSOR" val="21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symb}\pagestyle{empty}&#10;\newcommand{\dsp}{\displaystyle}&#10;\begin{document}&#10;\begin{equation}&#10;[PM]_{ij}=\frac{tr(P_jQ_i)}{\sum_{k,l}tr(P_lQ_k)} \nonumber&#10;\end{equation}&#10;\end{document}"/>
  <p:tag name="IGUANATEXSIZE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309.336"/>
  <p:tag name="OUTPUTDPI" val="1200"/>
  <p:tag name="LATEXADDIN" val="\documentclass{article}&#10;\usepackage{amsmath,amsbsy,amssymb,amscd,verbatim,natbib}&#10;\newcommand{\bm}{\begin{bmatrix}}&#10;\newcommand{\ebm}{\end{bmatrix}}&#10;\pagestyle{empty}&#10;\begin{document}&#10;\begin{equation}&#10;PM=&#10;\bm&#10;    0.0932  &amp;  0.3451\\&#10;    0.4587  &amp;  0.1030 \\&#10;\ebm&#10;\nonumber&#10;\end{equation}&#10;\end{document}"/>
  <p:tag name="IGUANATEXSIZE" val="16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309.336"/>
  <p:tag name="OUTPUTDPI" val="1200"/>
  <p:tag name="LATEXADDIN" val="\documentclass{article}&#10;\usepackage{amsmath,amsbsy,amssymb,amscd,verbatim,natbib}&#10;\newcommand{\bm}{\begin{bmatrix}}&#10;\newcommand{\ebm}{\end{bmatrix}}&#10;\pagestyle{empty}&#10;\begin{document}&#10;\begin{equation}&#10;PM=&#10;\bm&#10;    0.0932  &amp;  0.3451\\&#10;    0.4587  &amp;  0.1030 \\&#10;\ebm&#10;\nonumber&#10;\end{equation}&#10;\end{document}"/>
  <p:tag name="IGUANATEXSIZE" val="16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2128.984"/>
  <p:tag name="OUTPUTDPI" val="1200"/>
  <p:tag name="LATEXADDIN" val="\documentclass{article}&#10;\usepackage{amsmath}&#10;\pagestyle{empty}&#10;\begin{document}&#10;&#10;\begin{equation}&#10;PM=&#10;%\left(\begin{array}{ccccc}&#10;\left(&#10;\begin{smallmatrix}&#10;   0.1705  &amp;       0 &amp;   0.0014 &amp;        0 &amp;  0.0576 \\&#10;         0  &amp; 0.0844 &amp;   0.0242 &amp;   0.2411 &amp;        0 \\&#10;         0  &amp;  0.0007 &amp;  0.0954 &amp;        0 &amp;        0 \\&#10;         0  &amp;  0.0013 &amp;   0.0016 &amp;  0.0343 &amp;   0.0384 \\&#10;         0  &amp;  0.0071 &amp;   0.0094 &amp;   0.0465 &amp;   0.1861 \\&#10;         \end{smallmatrix}&#10;         \right)&#10;         \nonumber&#10;\end{equation}&#10;&#10;&#10;\end{document}"/>
  <p:tag name="IGUANATEXSIZE" val="20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4814"/>
  <p:tag name="ORIGINALWIDTH" val="2030.746"/>
  <p:tag name="OUTPUTDPI" val="1200"/>
  <p:tag name="LATEXADDIN" val="\documentclass{article}&#10;\usepackage{amsmath}&#10;\pagestyle{empty}&#10;\begin{document}&#10;&#10;\begin{equation}&#10;\hat{K}_r={arg~min}~\Gamma(G,{\hat{K}}) + \lambda \cdot Y(G,\hat{K}) \nonumber&#10;\end{equation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337.4578"/>
  <p:tag name="OUTPUTDPI" val="1200"/>
  <p:tag name="LATEXADDIN" val="\documentclass{article}&#10;\usepackage{amsmath}&#10;\pagestyle{empty}&#10;\begin{document}&#10;\begin{equation}&#10;\hat{K}\in \mathcal{G} \nonumber&#10;\end{equation}&#10;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4814"/>
  <p:tag name="ORIGINALWIDTH" val="924.6344"/>
  <p:tag name="OUTPUTDPI" val="1200"/>
  <p:tag name="LATEXADDIN" val="\documentclass{article}&#10;\usepackage{amsmath}&#10;\pagestyle{empty}&#10;\begin{document}&#10;&#10;&#10;\begin{equation}&#10;Y(G,\hat{K})= ||\hat{K}||_0 \nonumber &#10;\end{equation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.7353"/>
  <p:tag name="ORIGINALWIDTH" val="106.4867"/>
  <p:tag name="OUTPUTDPI" val="1200"/>
  <p:tag name="LATEXADDIN" val="\documentclass{article}&#10;\usepackage{amsmath}&#10;\pagestyle{empty}&#10;\begin{document}&#10;&#10;&#10;\begin{equation}&#10;\hat{K} \nonumber&#10;\end{equation}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subequations}&#10;\begin{equation}&#10;\dot{x}(t)=A\cdot x(k) + B\cdot  u(t) \nonumber \end{equation}&#10;\begin{equation}&#10;y(t)=C\cdot x(t) \nonumber&#10;\end{equation}&#10;\end{subequations}&#10;\end{document}"/>
  <p:tag name="IGUANATEXSIZE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&#10;y(t)\nonumber&#10;\end{equation}&#10;\end{document}"/>
  <p:tag name="IGUANATEXSIZE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&#10;u(t)\nonumber&#10;\end{equation}&#10;\end{document}"/>
  <p:tag name="IGUANATEXSIZE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}  &#10;AP + PA^T + BB^T=0 ; A^TQ+QA+C^TC =0 \nonumber&#10;\end{equation}&#10;\end{document}"/>
  <p:tag name="IGUANATEXSIZE" val="16"/>
</p:tagLst>
</file>

<file path=ppt/theme/theme1.xml><?xml version="1.0" encoding="utf-8"?>
<a:theme xmlns:a="http://schemas.openxmlformats.org/drawingml/2006/main" name="1_LTU_ProcessIT_sv">
  <a:themeElements>
    <a:clrScheme name="1_LTU_ProcessIT_s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TU_ProcessIT_sv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TU_ProcessIT_s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1648</Words>
  <Application>Microsoft Office PowerPoint</Application>
  <PresentationFormat>Widescreen</PresentationFormat>
  <Paragraphs>191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1_LTU_ProcessIT_sv</vt:lpstr>
      <vt:lpstr>PowerPoint Presentation</vt:lpstr>
      <vt:lpstr>Outline</vt:lpstr>
      <vt:lpstr>PowerPoint Presentation</vt:lpstr>
      <vt:lpstr> A procedure for control design of complex processes</vt:lpstr>
      <vt:lpstr>Control Configuration Selection</vt:lpstr>
      <vt:lpstr>Control Configuration Selection</vt:lpstr>
      <vt:lpstr>Control Configuration Selection as optimization problem</vt:lpstr>
      <vt:lpstr>PowerPoint Presentation</vt:lpstr>
      <vt:lpstr>Families of methods for Control Configuration Selection</vt:lpstr>
      <vt:lpstr>Example of CCS methods&gt; Gramian-Based Interaction Measures    </vt:lpstr>
      <vt:lpstr>Participation Matrix example on a 2x2 process</vt:lpstr>
      <vt:lpstr>PowerPoint Presentation</vt:lpstr>
      <vt:lpstr>Desirable Properties of a Control Configuration Selection methods</vt:lpstr>
      <vt:lpstr>PowerPoint Presentation</vt:lpstr>
      <vt:lpstr>Robust Control Configuration Selection</vt:lpstr>
      <vt:lpstr>Online Control Configuration Selection</vt:lpstr>
      <vt:lpstr>Automatic Control Configuration Selection</vt:lpstr>
      <vt:lpstr>Challenges in relation to Wireless sensor and actuator networks</vt:lpstr>
      <vt:lpstr>PowerPoint Presentation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Castaño Arranz</dc:creator>
  <cp:lastModifiedBy>Miguel Castano</cp:lastModifiedBy>
  <cp:revision>47</cp:revision>
  <dcterms:created xsi:type="dcterms:W3CDTF">2017-07-02T10:19:44Z</dcterms:created>
  <dcterms:modified xsi:type="dcterms:W3CDTF">2022-09-07T16:54:58Z</dcterms:modified>
</cp:coreProperties>
</file>