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72" r:id="rId3"/>
    <p:sldId id="328" r:id="rId4"/>
    <p:sldId id="381" r:id="rId5"/>
    <p:sldId id="375" r:id="rId6"/>
    <p:sldId id="376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Castano" initials="MC" lastIdx="12" clrIdx="0"/>
  <p:cmAuthor id="2" name="Miguel Castaño Arranz" initials="MCA" lastIdx="3" clrIdx="1">
    <p:extLst>
      <p:ext uri="{19B8F6BF-5375-455C-9EA6-DF929625EA0E}">
        <p15:presenceInfo xmlns:p15="http://schemas.microsoft.com/office/powerpoint/2012/main" userId="9f98e349c014e2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1D4CB-08DF-4012-B1FA-A2905AA59EF5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1FB1D-ECCC-4464-A6B1-C29F3D7925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48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F9EACFE-22F8-4464-8672-0B29A99F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C0D823-C803-45C3-8225-246E6603A532}" type="slidenum">
              <a:rPr kumimoji="0" lang="sv-SE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AE257E2-DF97-41C5-AD82-71F383E60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5A91E1B-0CB4-453D-8D4E-FEFE3F8D3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9E8-BEAA-4E95-B4A6-6499DE5E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468E8-59B5-4B55-9FA2-69105842D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B5C8-68B9-45AF-81D8-6424CD4C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88A5-1DB7-4B96-9FED-FC70D761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D686-B094-409B-9E5E-6F8655CF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840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F2C9-031E-4CAD-AC63-2067D1DB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A7534-7A3E-4A86-8812-85104317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AB76-E9DF-4AE4-B813-6AAB2E7C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BC2C-3F8B-4AFE-A880-81971B58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C58E-F319-4E0D-961A-8D8B7177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233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1CC17-0B5C-483C-B1CC-1B0007993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21643-60A1-4412-A7CA-F53E72417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63E1E-4662-4396-B231-C9CC9D0B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AC25C-7002-49F0-9DC4-F1D6760E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0DA6-4904-466F-A5FA-567B73A3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7897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ackground">
            <a:extLst>
              <a:ext uri="{FF2B5EF4-FFF2-40B4-BE49-F238E27FC236}">
                <a16:creationId xmlns:a16="http://schemas.microsoft.com/office/drawing/2014/main" id="{17340EC8-D7CA-455B-B846-3C6F1C1B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vinterflicka">
            <a:extLst>
              <a:ext uri="{FF2B5EF4-FFF2-40B4-BE49-F238E27FC236}">
                <a16:creationId xmlns:a16="http://schemas.microsoft.com/office/drawing/2014/main" id="{49D8CBE6-3E88-4F4A-B460-BBF46E2E9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763" y="152400"/>
            <a:ext cx="1824037" cy="13684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D840B176-95A9-4DCB-9D44-505A99861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0" y="2241550"/>
            <a:ext cx="958850" cy="719138"/>
          </a:xfrm>
          <a:prstGeom prst="rect">
            <a:avLst/>
          </a:prstGeom>
          <a:solidFill>
            <a:srgbClr val="D0001D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147CC1D-6E09-4915-A41B-0ED953F20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388" y="1524000"/>
            <a:ext cx="958850" cy="719138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>
              <a:latin typeface="Calibri" pitchFamily="34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4D7E613-8162-4C5B-A897-739597BA200E}"/>
              </a:ext>
            </a:extLst>
          </p:cNvPr>
          <p:cNvGrpSpPr>
            <a:grpSpLocks/>
          </p:cNvGrpSpPr>
          <p:nvPr/>
        </p:nvGrpSpPr>
        <p:grpSpPr bwMode="auto">
          <a:xfrm>
            <a:off x="220663" y="152400"/>
            <a:ext cx="4321175" cy="452438"/>
            <a:chOff x="32" y="96"/>
            <a:chExt cx="2042" cy="285"/>
          </a:xfrm>
        </p:grpSpPr>
        <p:pic>
          <p:nvPicPr>
            <p:cNvPr id="9" name="Picture 9" descr="bookmark">
              <a:extLst>
                <a:ext uri="{FF2B5EF4-FFF2-40B4-BE49-F238E27FC236}">
                  <a16:creationId xmlns:a16="http://schemas.microsoft.com/office/drawing/2014/main" id="{0854FD43-610C-45F4-8081-52CE564CEF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" y="96"/>
              <a:ext cx="28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8186966-8AE8-4F65-AE2F-1ACC5EE8540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62" y="123"/>
              <a:ext cx="17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200">
                  <a:solidFill>
                    <a:schemeClr val="bg1"/>
                  </a:solidFill>
                  <a:latin typeface="Calibri" pitchFamily="34" charset="0"/>
                </a:rPr>
                <a:t>The northernmost University of Technology in Scandinavia</a:t>
              </a:r>
            </a:p>
            <a:p>
              <a:pPr eaLnBrk="1" hangingPunct="1">
                <a:defRPr/>
              </a:pPr>
              <a:r>
                <a:rPr lang="en-US" sz="1200" b="1">
                  <a:solidFill>
                    <a:schemeClr val="bg1"/>
                  </a:solidFill>
                  <a:latin typeface="Calibri" pitchFamily="34" charset="0"/>
                </a:rPr>
                <a:t>Top-class Research and Education</a:t>
              </a:r>
            </a:p>
          </p:txBody>
        </p:sp>
      </p:grpSp>
      <p:pic>
        <p:nvPicPr>
          <p:cNvPr id="11" name="Picture 11" descr="L_blue_en">
            <a:extLst>
              <a:ext uri="{FF2B5EF4-FFF2-40B4-BE49-F238E27FC236}">
                <a16:creationId xmlns:a16="http://schemas.microsoft.com/office/drawing/2014/main" id="{BFB805E0-D94A-4A34-94CC-74C9DD1C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763" y="6078538"/>
            <a:ext cx="16970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27051" y="1557339"/>
            <a:ext cx="8642349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27051" y="3763963"/>
            <a:ext cx="10657416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3221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47E8243-5017-4E4D-8774-5FEC58B2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B782ABF3-F146-410F-8B00-722FDEB50C8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230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ED6E2BFF-7F27-4691-842E-9C2D368A58B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71500" y="6429375"/>
            <a:ext cx="1036955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sv-SE" sz="1200">
                <a:latin typeface="Calibri" panose="020F0502020204030204" pitchFamily="34" charset="0"/>
              </a:rPr>
              <a:t>Miguel Castaño &amp; Wolfgang Birk | MSC 2008| 2008-09-03 | </a:t>
            </a:r>
            <a:r>
              <a:rPr lang="sv-SE" sz="1200" err="1">
                <a:latin typeface="Calibri" panose="020F0502020204030204" pitchFamily="34" charset="0"/>
              </a:rPr>
              <a:t>Slide</a:t>
            </a:r>
            <a:r>
              <a:rPr lang="sv-SE" sz="1200">
                <a:latin typeface="Calibri" panose="020F0502020204030204" pitchFamily="34" charset="0"/>
              </a:rPr>
              <a:t> </a:t>
            </a:r>
            <a:fld id="{02FA0823-AB25-4DB8-8C13-7077D30CE543}" type="slidenum">
              <a:rPr lang="sv-SE" sz="1200" smtClean="0"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endParaRPr lang="sv-SE" sz="1200">
              <a:latin typeface="Calibri" panose="020F0502020204030204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201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34434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44167" y="1277938"/>
            <a:ext cx="5706533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0C7D1ED-F246-4A0D-B0F3-66041FD4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35CC4631-B02E-459B-9C37-017773B73AF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5715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232E9675-9CDE-4EB6-A2D8-A43BAEF6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5C7579E5-1DC1-44C4-9812-D5F16CCFAF1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4897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294D686D-D669-48C7-A7A9-D207D01E8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BBDA3B9D-9AB9-4AC1-BF63-61CB7FF73996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1752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C869B367-99F6-4E5D-9408-1F535BA2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E0D7B422-14DB-43BB-9953-2EB3FE27C11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4553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F46799E1-DCBA-4D58-A3BA-546E8F28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626D153F-CC2A-4C9F-BFD8-9589D96BEF7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088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CA9-4AED-47C8-94B8-D0DAC965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DC14-5889-408E-A4E2-E4D3050D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D6CB-495F-48C1-8C2A-20D9E7E8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41C1-AFF8-4021-8D06-5DF0725F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4024-88F3-46F8-9996-F5D5B33F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9094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FA5A9B94-DCB6-4FE8-A2F9-C193874F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963" y="6429375"/>
            <a:ext cx="10369550" cy="249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B971C8CB-E036-4351-A929-9F41B754492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650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57F6CB49-5DAC-4BAF-834D-60F4D765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963" y="6429375"/>
            <a:ext cx="10369550" cy="249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C0E3D349-AE9E-4E25-ACBD-D46CD736BA4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227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9046633" y="354014"/>
            <a:ext cx="2904067" cy="6027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34433" y="354014"/>
            <a:ext cx="8509000" cy="6027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83A8FD96-9C70-46E9-8E02-8D1516E2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4B24EDB3-82AD-4B4E-91BD-D0880E14BF62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7753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4434" y="354014"/>
            <a:ext cx="11580284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34433" y="1277938"/>
            <a:ext cx="11616267" cy="5103812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808F7A56-A858-4071-BCEC-57915E77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2008| 2008-09-03 | </a:t>
            </a:r>
            <a:r>
              <a:rPr lang="sv-SE" err="1"/>
              <a:t>Slide</a:t>
            </a:r>
            <a:r>
              <a:rPr lang="sv-SE"/>
              <a:t> </a:t>
            </a:r>
            <a:fld id="{3E1CCCFF-C19E-43F3-856C-EEDBEA473A1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8268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7C0B722-D3AC-43C6-94B7-D1BC7835C2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Miguel Castaño &amp; Wolfgang Birk | MSC 2008 | 2008-09-03 | </a:t>
            </a:r>
            <a:r>
              <a:rPr lang="sv-SE" err="1"/>
              <a:t>Slide</a:t>
            </a:r>
            <a:r>
              <a:rPr lang="sv-SE"/>
              <a:t> </a:t>
            </a:r>
            <a:fld id="{7D2A5E95-FA11-4D92-93CA-31102525DB4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246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8B8D-38C9-4E19-8F8B-F3DCD430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597E9-4ECC-4468-83BF-FF3ADBB7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F5D3-2D19-4754-B35E-B40AE547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EFD5-4A61-484D-8EE7-6F79C0AD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D27D-3FA0-4088-92AA-E784E253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201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99AA-D91D-4BC3-BAD0-07C2F65E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A1FA-C855-467B-BA3F-B1614E33F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E934-C5F3-4558-BAD8-BF513D4B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38BD-0C75-4247-8246-9F61D83F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7BCB9-1F01-43B5-9296-D895E611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5637-0AE8-4428-A7AD-3FC739E7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9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2708-0D13-4802-B288-662ABE7C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E9353-618B-4E34-8E47-7E7CE8B1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4E0B0-C8CE-411E-9CAE-D99D210D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FA165-DE8B-4EFB-A0AC-CC3436740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C5C6C-481C-44D9-AC34-19C5CCA3F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69B8D-71FE-4CED-AD50-F40CEC43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B9B86-E04D-496B-A582-E112E01A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F6134-FDCD-4ADA-B4BD-07FE62E1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411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2E76-A9B5-41E3-9B29-1F371B2B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C3879-8BFA-4DF5-91F8-8CE98EC8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4E50C-642E-4C15-A13A-1735873D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757C5-C9E1-43AE-BDB8-17F629F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472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EBA6D-4CDB-47F7-A9CA-586CA2CA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E77C0-DEA3-4EB0-8ABA-9483FEBD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1A092-9158-4E6C-A5C1-0ABEAD8E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125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0D31-B2DE-414A-BCFC-25A8993C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D554-1009-49F5-92E7-09BAF470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0716F-67F3-4FAA-AFAA-3B9E32680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65F7-2206-47EF-8FA3-2D0AF3A0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F6DA-24A3-4486-9300-2577CD9D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C9D98-ADA8-47A4-9289-1B724158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18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E9A3-B6E5-4552-86A2-E31C72A0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D7D2A-7454-4511-8027-17B5608D4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F7DEC-EF86-41EE-B95B-EF64A3828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0C339-D2E9-464A-A02E-E59868ED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91140-659A-4250-B722-5395F67F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C67F9-16E5-4A0C-92AF-3F9E391E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169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6F047-B79F-44D2-868B-28E4A51D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F0C92-E014-4394-B710-35E63393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0677-2C6F-465B-8478-AB531A7FA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36E7-A7F6-481D-A601-01F53E897DE2}" type="datetimeFigureOut">
              <a:rPr lang="sv-SE" smtClean="0"/>
              <a:t>2022-10-11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6A44-0DBF-4D98-94A3-88B3A490B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5D8A-4373-4E59-97FC-C8F7C95F4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4A60-26FE-40B5-9818-6F88C2E0D3C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964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8AC6CD"/>
            </a:gs>
            <a:gs pos="7001">
              <a:srgbClr val="A7D4D9"/>
            </a:gs>
            <a:gs pos="50000">
              <a:srgbClr val="FFFFFF"/>
            </a:gs>
            <a:gs pos="64000">
              <a:srgbClr val="FFFFFF"/>
            </a:gs>
            <a:gs pos="89999">
              <a:srgbClr val="C2DDF0"/>
            </a:gs>
            <a:gs pos="100000">
              <a:srgbClr val="80B8E0"/>
            </a:gs>
          </a:gsLst>
          <a:lin ang="46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ground">
            <a:extLst>
              <a:ext uri="{FF2B5EF4-FFF2-40B4-BE49-F238E27FC236}">
                <a16:creationId xmlns:a16="http://schemas.microsoft.com/office/drawing/2014/main" id="{D34DAD81-97AF-4909-A796-D6F5936E8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AC9784-1B4A-47D2-8A47-E6884FEF7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354013"/>
            <a:ext cx="115792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0CF11F8-1F3C-49FB-A5C3-2FD01CF8A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277938"/>
            <a:ext cx="11615737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8988F70E-A55E-4B20-83A4-BDF64CA8ED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4963" y="6453188"/>
            <a:ext cx="10369550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sv-SE"/>
              <a:t>Miguel Castaño &amp; Wolfgang Birk | MSC 2008 | 2008-09-03 | </a:t>
            </a:r>
            <a:r>
              <a:rPr lang="sv-SE" err="1"/>
              <a:t>Slide</a:t>
            </a:r>
            <a:r>
              <a:rPr lang="sv-SE"/>
              <a:t> </a:t>
            </a:r>
            <a:fld id="{5661D06D-1C9D-4453-9842-FDE1E04114C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1030" name="Picture 6" descr="bookmark">
            <a:extLst>
              <a:ext uri="{FF2B5EF4-FFF2-40B4-BE49-F238E27FC236}">
                <a16:creationId xmlns:a16="http://schemas.microsoft.com/office/drawing/2014/main" id="{447706C1-9301-4FF9-B7A4-0B91AA0AF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538" y="6134100"/>
            <a:ext cx="806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7">
            <a:extLst>
              <a:ext uri="{FF2B5EF4-FFF2-40B4-BE49-F238E27FC236}">
                <a16:creationId xmlns:a16="http://schemas.microsoft.com/office/drawing/2014/main" id="{7000E4E5-2D59-44B5-8EFB-299F4BFF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44450"/>
            <a:ext cx="3540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  <a:latin typeface="Calibri" pitchFamily="34" charset="0"/>
              </a:rPr>
              <a:t>L U L E Å   U N I V E R S I T Y   O F   T E C H N O L O G Y</a:t>
            </a:r>
          </a:p>
        </p:txBody>
      </p:sp>
    </p:spTree>
    <p:extLst>
      <p:ext uri="{BB962C8B-B14F-4D97-AF65-F5344CB8AC3E}">
        <p14:creationId xmlns:p14="http://schemas.microsoft.com/office/powerpoint/2010/main" val="43418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3204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0001D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hyperlink" Target="https://www.instagram.com/p/2nFR8oiQkD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instagram.com/p/1qQkH8CQjH/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www.instagram.com/p/2adpTyiQu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1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5.jpeg"/><Relationship Id="rId7" Type="http://schemas.openxmlformats.org/officeDocument/2006/relationships/image" Target="../media/image1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8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upp 2">
            <a:extLst>
              <a:ext uri="{FF2B5EF4-FFF2-40B4-BE49-F238E27FC236}">
                <a16:creationId xmlns:a16="http://schemas.microsoft.com/office/drawing/2014/main" id="{DF6D7312-B52F-4E7A-A6C8-FD07E8514E6D}"/>
              </a:ext>
            </a:extLst>
          </p:cNvPr>
          <p:cNvGrpSpPr>
            <a:grpSpLocks/>
          </p:cNvGrpSpPr>
          <p:nvPr/>
        </p:nvGrpSpPr>
        <p:grpSpPr bwMode="auto">
          <a:xfrm>
            <a:off x="7224713" y="2187575"/>
            <a:ext cx="4830762" cy="3414713"/>
            <a:chOff x="6640986" y="2471688"/>
            <a:chExt cx="4830583" cy="3415188"/>
          </a:xfrm>
        </p:grpSpPr>
        <p:sp>
          <p:nvSpPr>
            <p:cNvPr id="16391" name="4 CuadroTexto">
              <a:extLst>
                <a:ext uri="{FF2B5EF4-FFF2-40B4-BE49-F238E27FC236}">
                  <a16:creationId xmlns:a16="http://schemas.microsoft.com/office/drawing/2014/main" id="{2C6098DD-23D7-4CE7-A533-FD67AE58E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986" y="5363656"/>
              <a:ext cx="48305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	</a:t>
              </a:r>
              <a:r>
                <a:rPr kumimoji="0" lang="es-E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Miguel Castaño Arranz</a:t>
              </a:r>
            </a:p>
          </p:txBody>
        </p:sp>
        <p:pic>
          <p:nvPicPr>
            <p:cNvPr id="2" name="Bildobjekt 1">
              <a:extLst>
                <a:ext uri="{FF2B5EF4-FFF2-40B4-BE49-F238E27FC236}">
                  <a16:creationId xmlns:a16="http://schemas.microsoft.com/office/drawing/2014/main" id="{323DBFAE-9836-499E-95D8-84100DA5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6564" y="2471688"/>
              <a:ext cx="4319428" cy="288012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grpSp>
        <p:nvGrpSpPr>
          <p:cNvPr id="16387" name="Group 4">
            <a:extLst>
              <a:ext uri="{FF2B5EF4-FFF2-40B4-BE49-F238E27FC236}">
                <a16:creationId xmlns:a16="http://schemas.microsoft.com/office/drawing/2014/main" id="{662223DD-DBF5-42C5-8BEA-476481AD2801}"/>
              </a:ext>
            </a:extLst>
          </p:cNvPr>
          <p:cNvGrpSpPr>
            <a:grpSpLocks/>
          </p:cNvGrpSpPr>
          <p:nvPr/>
        </p:nvGrpSpPr>
        <p:grpSpPr bwMode="auto">
          <a:xfrm>
            <a:off x="1503281" y="1228712"/>
            <a:ext cx="4592720" cy="1282264"/>
            <a:chOff x="1455523" y="975584"/>
            <a:chExt cx="5551244" cy="803275"/>
          </a:xfrm>
        </p:grpSpPr>
        <p:sp>
          <p:nvSpPr>
            <p:cNvPr id="16389" name="Rounded Rectangle 2">
              <a:extLst>
                <a:ext uri="{FF2B5EF4-FFF2-40B4-BE49-F238E27FC236}">
                  <a16:creationId xmlns:a16="http://schemas.microsoft.com/office/drawing/2014/main" id="{D32C0902-DF55-4570-A3D2-0F1B496DB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523" y="975584"/>
              <a:ext cx="5400675" cy="803275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90" name="Rektangel 1">
              <a:extLst>
                <a:ext uri="{FF2B5EF4-FFF2-40B4-BE49-F238E27FC236}">
                  <a16:creationId xmlns:a16="http://schemas.microsoft.com/office/drawing/2014/main" id="{25FCA502-676C-4D91-94A0-74EDFBCB4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530" y="1116933"/>
              <a:ext cx="5329237" cy="52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Feature Extraction for </a:t>
              </a:r>
              <a:r>
                <a:rPr kumimoji="0" lang="en-US" alt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eMaintenance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of Runestones</a:t>
              </a:r>
            </a:p>
          </p:txBody>
        </p:sp>
      </p:grpSp>
      <p:pic>
        <p:nvPicPr>
          <p:cNvPr id="16388" name="Picture 3">
            <a:extLst>
              <a:ext uri="{FF2B5EF4-FFF2-40B4-BE49-F238E27FC236}">
                <a16:creationId xmlns:a16="http://schemas.microsoft.com/office/drawing/2014/main" id="{2DB7DB26-8521-4459-96E8-4BE3B7AC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3130550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ubrik 1">
            <a:extLst>
              <a:ext uri="{FF2B5EF4-FFF2-40B4-BE49-F238E27FC236}">
                <a16:creationId xmlns:a16="http://schemas.microsoft.com/office/drawing/2014/main" id="{054C9C7E-221B-4CD4-9670-8C16446DA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 err="1"/>
              <a:t>Maintenance</a:t>
            </a:r>
            <a:r>
              <a:rPr lang="sv-SE" altLang="en-US" dirty="0"/>
              <a:t> </a:t>
            </a:r>
            <a:r>
              <a:rPr lang="sv-SE" altLang="en-US" dirty="0" err="1"/>
              <a:t>of</a:t>
            </a:r>
            <a:r>
              <a:rPr lang="sv-SE" altLang="en-US" dirty="0"/>
              <a:t> Viking </a:t>
            </a:r>
            <a:r>
              <a:rPr lang="sv-SE" altLang="en-US" dirty="0" err="1"/>
              <a:t>runestones</a:t>
            </a:r>
            <a:endParaRPr lang="en-US" altLang="en-US" dirty="0"/>
          </a:p>
        </p:txBody>
      </p:sp>
      <p:pic>
        <p:nvPicPr>
          <p:cNvPr id="45059" name="Picture 2" descr="Runestone U Fv1953;263 http://www.mythrunner.com/?p=393 #mythrunner #runestone #runestonehunter">
            <a:hlinkClick r:id="rId2"/>
            <a:extLst>
              <a:ext uri="{FF2B5EF4-FFF2-40B4-BE49-F238E27FC236}">
                <a16:creationId xmlns:a16="http://schemas.microsoft.com/office/drawing/2014/main" id="{0914EBC0-6CC6-4193-9968-5218E3EC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373188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Runestone U86 http://www.mythrunner.com/?p=174 #runestone #mythrunner #runestonehunter">
            <a:hlinkClick r:id="rId4"/>
            <a:extLst>
              <a:ext uri="{FF2B5EF4-FFF2-40B4-BE49-F238E27FC236}">
                <a16:creationId xmlns:a16="http://schemas.microsoft.com/office/drawing/2014/main" id="{6684F411-9488-4E80-A2CF-E2D441F1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328738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 descr="Runestone U84 http://www.mythrunner.com/?p=314 #mythrunner #runestone #runestonehunter">
            <a:hlinkClick r:id="rId6"/>
            <a:extLst>
              <a:ext uri="{FF2B5EF4-FFF2-40B4-BE49-F238E27FC236}">
                <a16:creationId xmlns:a16="http://schemas.microsoft.com/office/drawing/2014/main" id="{FBEECD8F-8FC0-4DE6-97FD-F6A7D5C70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00" y="1339850"/>
            <a:ext cx="457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ruta 7">
            <a:extLst>
              <a:ext uri="{FF2B5EF4-FFF2-40B4-BE49-F238E27FC236}">
                <a16:creationId xmlns:a16="http://schemas.microsoft.com/office/drawing/2014/main" id="{3EC571AA-D726-4877-AD69-CEE9A3FC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880067"/>
            <a:ext cx="5643562" cy="57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Sweden has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around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2500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runestones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which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date from 9th-12th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century</a:t>
            </a:r>
            <a:endParaRPr kumimoji="0" lang="sv-S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They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are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important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part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Swedish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heirtage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Most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them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lay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precisely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where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they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were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raised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Information is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very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scarce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Lack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digitalization</a:t>
            </a:r>
            <a:endParaRPr kumimoji="0" lang="sv-S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sv-SE" altLang="en-US" sz="1600" dirty="0" err="1">
                <a:solidFill>
                  <a:srgbClr val="000000"/>
                </a:solidFill>
              </a:rPr>
              <a:t>Maintenance</a:t>
            </a:r>
            <a:r>
              <a:rPr lang="sv-SE" altLang="en-US" sz="1600" dirty="0">
                <a:solidFill>
                  <a:srgbClr val="000000"/>
                </a:solidFill>
              </a:rPr>
              <a:t> </a:t>
            </a:r>
            <a:r>
              <a:rPr lang="sv-SE" altLang="en-US" sz="1600" dirty="0" err="1">
                <a:solidFill>
                  <a:srgbClr val="000000"/>
                </a:solidFill>
              </a:rPr>
              <a:t>performed</a:t>
            </a:r>
            <a:r>
              <a:rPr lang="sv-SE" altLang="en-US" sz="1600" dirty="0">
                <a:solidFill>
                  <a:srgbClr val="000000"/>
                </a:solidFill>
              </a:rPr>
              <a:t> by </a:t>
            </a:r>
            <a:r>
              <a:rPr lang="sv-SE" altLang="en-US" sz="1600" dirty="0" err="1">
                <a:solidFill>
                  <a:srgbClr val="000000"/>
                </a:solidFill>
              </a:rPr>
              <a:t>local</a:t>
            </a:r>
            <a:r>
              <a:rPr lang="sv-SE" altLang="en-US" sz="1600" dirty="0">
                <a:solidFill>
                  <a:srgbClr val="000000"/>
                </a:solidFill>
              </a:rPr>
              <a:t> teams </a:t>
            </a:r>
            <a:r>
              <a:rPr lang="sv-SE" altLang="en-US" sz="1600" dirty="0" err="1">
                <a:solidFill>
                  <a:srgbClr val="000000"/>
                </a:solidFill>
              </a:rPr>
              <a:t>who</a:t>
            </a:r>
            <a:r>
              <a:rPr lang="sv-SE" altLang="en-US" sz="1600" dirty="0">
                <a:solidFill>
                  <a:srgbClr val="000000"/>
                </a:solidFill>
              </a:rPr>
              <a:t> visit the </a:t>
            </a:r>
            <a:r>
              <a:rPr lang="sv-SE" altLang="en-US" sz="1600" dirty="0" err="1">
                <a:solidFill>
                  <a:srgbClr val="000000"/>
                </a:solidFill>
              </a:rPr>
              <a:t>runestones</a:t>
            </a:r>
            <a:r>
              <a:rPr lang="sv-SE" altLang="en-US" sz="1600" dirty="0">
                <a:solidFill>
                  <a:srgbClr val="000000"/>
                </a:solidFill>
              </a:rPr>
              <a:t> </a:t>
            </a:r>
            <a:r>
              <a:rPr lang="sv-SE" altLang="en-US" sz="1600" dirty="0" err="1">
                <a:solidFill>
                  <a:srgbClr val="000000"/>
                </a:solidFill>
              </a:rPr>
              <a:t>often</a:t>
            </a:r>
            <a:endParaRPr kumimoji="0" lang="sv-S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Usual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Maintenance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actions: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Cleaning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from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moss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funghi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other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growth</a:t>
            </a:r>
            <a:endParaRPr kumimoji="0" lang="sv-S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Cleaning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surroundings</a:t>
            </a:r>
            <a:endParaRPr kumimoji="0" lang="sv-S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Repainting</a:t>
            </a: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the </a:t>
            </a:r>
            <a:r>
              <a:rPr kumimoji="0" lang="sv-SE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carvings</a:t>
            </a:r>
            <a:endParaRPr kumimoji="0" lang="sv-SE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altLang="en-US" sz="1600" dirty="0" err="1">
                <a:solidFill>
                  <a:srgbClr val="000000"/>
                </a:solidFill>
              </a:rPr>
              <a:t>Maintenance</a:t>
            </a:r>
            <a:r>
              <a:rPr lang="sv-SE" altLang="en-US" sz="1600" dirty="0">
                <a:solidFill>
                  <a:srgbClr val="000000"/>
                </a:solidFill>
              </a:rPr>
              <a:t> actions </a:t>
            </a:r>
            <a:r>
              <a:rPr lang="sv-SE" altLang="en-US" sz="1600" dirty="0" err="1">
                <a:solidFill>
                  <a:srgbClr val="000000"/>
                </a:solidFill>
              </a:rPr>
              <a:t>depend</a:t>
            </a:r>
            <a:r>
              <a:rPr lang="sv-SE" altLang="en-US" sz="1600" dirty="0">
                <a:solidFill>
                  <a:srgbClr val="000000"/>
                </a:solidFill>
              </a:rPr>
              <a:t> on </a:t>
            </a:r>
            <a:r>
              <a:rPr lang="sv-SE" altLang="en-US" sz="1600" dirty="0" err="1">
                <a:solidFill>
                  <a:srgbClr val="000000"/>
                </a:solidFill>
              </a:rPr>
              <a:t>many</a:t>
            </a:r>
            <a:r>
              <a:rPr lang="sv-SE" altLang="en-US" sz="1600" dirty="0">
                <a:solidFill>
                  <a:srgbClr val="000000"/>
                </a:solidFill>
              </a:rPr>
              <a:t> </a:t>
            </a:r>
            <a:r>
              <a:rPr lang="sv-SE" altLang="en-US" sz="1600" dirty="0" err="1">
                <a:solidFill>
                  <a:srgbClr val="000000"/>
                </a:solidFill>
              </a:rPr>
              <a:t>factors</a:t>
            </a:r>
            <a:r>
              <a:rPr lang="sv-SE" altLang="en-US" sz="1600" dirty="0">
                <a:solidFill>
                  <a:srgbClr val="000000"/>
                </a:solidFill>
              </a:rPr>
              <a:t> </a:t>
            </a:r>
            <a:r>
              <a:rPr lang="sv-SE" altLang="en-US" sz="1600" dirty="0" err="1">
                <a:solidFill>
                  <a:srgbClr val="000000"/>
                </a:solidFill>
              </a:rPr>
              <a:t>such</a:t>
            </a:r>
            <a:r>
              <a:rPr lang="sv-SE" altLang="en-US" sz="1600" dirty="0">
                <a:solidFill>
                  <a:srgbClr val="000000"/>
                </a:solidFill>
              </a:rPr>
              <a:t> as </a:t>
            </a:r>
            <a:r>
              <a:rPr lang="sv-SE" altLang="en-US" sz="1600" dirty="0" err="1">
                <a:solidFill>
                  <a:srgbClr val="000000"/>
                </a:solidFill>
              </a:rPr>
              <a:t>stone</a:t>
            </a:r>
            <a:r>
              <a:rPr lang="sv-SE" altLang="en-US" sz="1600" dirty="0">
                <a:solidFill>
                  <a:srgbClr val="000000"/>
                </a:solidFill>
              </a:rPr>
              <a:t> material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v-SE" altLang="en-US" sz="1600" dirty="0">
                <a:solidFill>
                  <a:srgbClr val="000000"/>
                </a:solidFill>
              </a:rPr>
              <a:t>Three  kinds </a:t>
            </a:r>
            <a:r>
              <a:rPr lang="sv-SE" altLang="en-US" sz="1600" dirty="0" err="1">
                <a:solidFill>
                  <a:srgbClr val="000000"/>
                </a:solidFill>
              </a:rPr>
              <a:t>of</a:t>
            </a:r>
            <a:r>
              <a:rPr lang="sv-SE" altLang="en-US" sz="1600" dirty="0">
                <a:solidFill>
                  <a:srgbClr val="000000"/>
                </a:solidFill>
              </a:rPr>
              <a:t> </a:t>
            </a:r>
            <a:r>
              <a:rPr lang="sv-SE" altLang="en-US" sz="1600" dirty="0" err="1">
                <a:solidFill>
                  <a:srgbClr val="000000"/>
                </a:solidFill>
              </a:rPr>
              <a:t>maintenance</a:t>
            </a:r>
            <a:r>
              <a:rPr lang="sv-SE" altLang="en-US" sz="1600" dirty="0">
                <a:solidFill>
                  <a:srgbClr val="000000"/>
                </a:solidFill>
              </a:rPr>
              <a:t> actions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v-SE" altLang="en-US" sz="1600" dirty="0" err="1">
                <a:solidFill>
                  <a:srgbClr val="000000"/>
                </a:solidFill>
              </a:rPr>
              <a:t>Restorative</a:t>
            </a:r>
            <a:r>
              <a:rPr lang="sv-SE" altLang="en-US" sz="1600" dirty="0">
                <a:solidFill>
                  <a:srgbClr val="000000"/>
                </a:solidFill>
              </a:rPr>
              <a:t>. </a:t>
            </a:r>
            <a:r>
              <a:rPr lang="sv-SE" altLang="en-US" sz="1600" dirty="0" err="1">
                <a:solidFill>
                  <a:srgbClr val="000000"/>
                </a:solidFill>
              </a:rPr>
              <a:t>E.g</a:t>
            </a:r>
            <a:r>
              <a:rPr lang="sv-SE" altLang="en-US" sz="1600" dirty="0">
                <a:solidFill>
                  <a:srgbClr val="000000"/>
                </a:solidFill>
              </a:rPr>
              <a:t>. broken </a:t>
            </a:r>
            <a:r>
              <a:rPr lang="sv-SE" altLang="en-US" sz="1600" dirty="0" err="1">
                <a:solidFill>
                  <a:srgbClr val="000000"/>
                </a:solidFill>
              </a:rPr>
              <a:t>stone</a:t>
            </a:r>
            <a:endParaRPr lang="sv-SE" altLang="en-US" sz="16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v-SE" altLang="en-US" sz="1600" dirty="0" err="1">
                <a:solidFill>
                  <a:srgbClr val="000000"/>
                </a:solidFill>
              </a:rPr>
              <a:t>Preventive</a:t>
            </a:r>
            <a:r>
              <a:rPr lang="sv-SE" altLang="en-US" sz="1600" dirty="0">
                <a:solidFill>
                  <a:srgbClr val="000000"/>
                </a:solidFill>
              </a:rPr>
              <a:t>. </a:t>
            </a:r>
            <a:r>
              <a:rPr lang="sv-SE" altLang="en-US" sz="1600" dirty="0" err="1">
                <a:solidFill>
                  <a:srgbClr val="000000"/>
                </a:solidFill>
              </a:rPr>
              <a:t>E.g</a:t>
            </a:r>
            <a:r>
              <a:rPr lang="sv-SE" altLang="en-US" sz="1600" dirty="0">
                <a:solidFill>
                  <a:srgbClr val="000000"/>
                </a:solidFill>
              </a:rPr>
              <a:t>. </a:t>
            </a:r>
            <a:r>
              <a:rPr lang="sv-SE" altLang="en-US" sz="1600" dirty="0" err="1">
                <a:solidFill>
                  <a:srgbClr val="000000"/>
                </a:solidFill>
              </a:rPr>
              <a:t>cleaning</a:t>
            </a:r>
            <a:endParaRPr lang="sv-SE" altLang="en-US" sz="16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v-SE" altLang="en-US" sz="1600" dirty="0" err="1">
                <a:solidFill>
                  <a:srgbClr val="000000"/>
                </a:solidFill>
              </a:rPr>
              <a:t>Artiscic</a:t>
            </a:r>
            <a:r>
              <a:rPr lang="sv-SE" altLang="en-US" sz="1600" dirty="0">
                <a:solidFill>
                  <a:srgbClr val="000000"/>
                </a:solidFill>
              </a:rPr>
              <a:t>. </a:t>
            </a:r>
            <a:r>
              <a:rPr lang="sv-SE" altLang="en-US" sz="1600" dirty="0" err="1">
                <a:solidFill>
                  <a:srgbClr val="000000"/>
                </a:solidFill>
              </a:rPr>
              <a:t>Repainting</a:t>
            </a:r>
            <a:r>
              <a:rPr lang="sv-SE" altLang="en-US" sz="1600" dirty="0">
                <a:solidFill>
                  <a:srgbClr val="000000"/>
                </a:solidFill>
              </a:rPr>
              <a:t> </a:t>
            </a:r>
            <a:r>
              <a:rPr lang="sv-SE" altLang="en-US" sz="1600" dirty="0" err="1">
                <a:solidFill>
                  <a:srgbClr val="000000"/>
                </a:solidFill>
              </a:rPr>
              <a:t>carvings</a:t>
            </a:r>
            <a:endParaRPr lang="sv-SE" altLang="en-US" sz="1600" dirty="0">
              <a:solidFill>
                <a:srgbClr val="000000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Challenges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alt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Condition</a:t>
            </a:r>
            <a:r>
              <a:rPr kumimoji="0" lang="sv-SE" alt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monitoring</a:t>
            </a:r>
            <a:r>
              <a:rPr kumimoji="0" lang="sv-SE" alt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from </a:t>
            </a:r>
            <a:r>
              <a:rPr kumimoji="0" lang="sv-SE" alt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crowdsourced</a:t>
            </a:r>
            <a:r>
              <a:rPr kumimoji="0" lang="sv-SE" alt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pictures</a:t>
            </a:r>
            <a:endParaRPr kumimoji="0" lang="sv-SE" altLang="sv-S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alt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AR &amp; XR for </a:t>
            </a:r>
            <a:r>
              <a:rPr kumimoji="0" lang="sv-SE" alt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Virtual</a:t>
            </a:r>
            <a:r>
              <a:rPr kumimoji="0" lang="sv-SE" alt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Reconstruction</a:t>
            </a:r>
            <a:r>
              <a:rPr kumimoji="0" lang="sv-SE" alt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endParaRPr kumimoji="0" lang="en-US" altLang="sv-S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v-SE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sv-SE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66E1838-F309-4DD1-9FA2-D18ED7319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425" y="60325"/>
            <a:ext cx="11579225" cy="796925"/>
          </a:xfrm>
        </p:spPr>
        <p:txBody>
          <a:bodyPr/>
          <a:lstStyle/>
          <a:p>
            <a:r>
              <a:rPr lang="sv-SE" altLang="sv-SE"/>
              <a:t>Feature Engineering Vs Feature Learning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D4870952-CCEF-4366-B4E7-CFFBC26D8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6012" y="532703"/>
            <a:ext cx="11615737" cy="525293"/>
          </a:xfrm>
        </p:spPr>
        <p:txBody>
          <a:bodyPr/>
          <a:lstStyle/>
          <a:p>
            <a:r>
              <a:rPr lang="sv-SE" altLang="sv-SE" sz="1800" dirty="0"/>
              <a:t>Feature </a:t>
            </a:r>
            <a:r>
              <a:rPr lang="sv-SE" altLang="sv-SE" sz="1800" dirty="0" err="1"/>
              <a:t>Engineering</a:t>
            </a:r>
            <a:r>
              <a:rPr lang="sv-SE" altLang="sv-SE" sz="1800" dirty="0"/>
              <a:t> </a:t>
            </a:r>
            <a:r>
              <a:rPr lang="sv-SE" altLang="sv-SE" sz="1800" dirty="0" err="1"/>
              <a:t>refers</a:t>
            </a:r>
            <a:r>
              <a:rPr lang="sv-SE" altLang="sv-SE" sz="1800" dirty="0"/>
              <a:t> to the </a:t>
            </a:r>
            <a:r>
              <a:rPr lang="sv-SE" altLang="sv-SE" sz="1800" dirty="0" err="1"/>
              <a:t>use</a:t>
            </a:r>
            <a:r>
              <a:rPr lang="sv-SE" altLang="sv-SE" sz="1800" dirty="0"/>
              <a:t> </a:t>
            </a:r>
            <a:r>
              <a:rPr lang="sv-SE" altLang="sv-SE" sz="1800" dirty="0" err="1"/>
              <a:t>of</a:t>
            </a:r>
            <a:r>
              <a:rPr lang="sv-SE" altLang="sv-SE" sz="1800" dirty="0"/>
              <a:t> </a:t>
            </a:r>
            <a:r>
              <a:rPr lang="sv-SE" altLang="sv-SE" sz="1800" dirty="0" err="1"/>
              <a:t>domain</a:t>
            </a:r>
            <a:r>
              <a:rPr lang="sv-SE" altLang="sv-SE" sz="1800" dirty="0"/>
              <a:t> </a:t>
            </a:r>
            <a:r>
              <a:rPr lang="sv-SE" altLang="sv-SE" sz="1800" dirty="0" err="1"/>
              <a:t>knowledge</a:t>
            </a:r>
            <a:r>
              <a:rPr lang="sv-SE" altLang="sv-SE" sz="1800" dirty="0"/>
              <a:t> to </a:t>
            </a:r>
            <a:r>
              <a:rPr lang="sv-SE" altLang="sv-SE" sz="1800" dirty="0" err="1"/>
              <a:t>extract</a:t>
            </a:r>
            <a:r>
              <a:rPr lang="sv-SE" altLang="sv-SE" sz="1800" dirty="0"/>
              <a:t> Features</a:t>
            </a:r>
          </a:p>
          <a:p>
            <a:endParaRPr lang="sv-SE" altLang="sv-SE" dirty="0"/>
          </a:p>
          <a:p>
            <a:endParaRPr lang="sv-SE" altLang="sv-SE" dirty="0"/>
          </a:p>
          <a:p>
            <a:endParaRPr lang="sv-SE" altLang="sv-SE" dirty="0"/>
          </a:p>
          <a:p>
            <a:endParaRPr lang="sv-SE" altLang="sv-SE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E7A524F-B44E-442F-BAD9-2FBA3DE413C9}"/>
              </a:ext>
            </a:extLst>
          </p:cNvPr>
          <p:cNvSpPr txBox="1">
            <a:spLocks/>
          </p:cNvSpPr>
          <p:nvPr/>
        </p:nvSpPr>
        <p:spPr bwMode="auto">
          <a:xfrm>
            <a:off x="201613" y="3078348"/>
            <a:ext cx="842657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sv-SE" sz="1800" kern="0" dirty="0">
                <a:solidFill>
                  <a:srgbClr val="000000"/>
                </a:solidFill>
              </a:rPr>
              <a:t> </a:t>
            </a:r>
            <a:r>
              <a:rPr lang="sv-SE" sz="1800" dirty="0">
                <a:solidFill>
                  <a:srgbClr val="000000"/>
                </a:solidFill>
              </a:rPr>
              <a:t>Feature Learning </a:t>
            </a:r>
            <a:r>
              <a:rPr lang="sv-SE" sz="1800" dirty="0" err="1">
                <a:solidFill>
                  <a:srgbClr val="000000"/>
                </a:solidFill>
              </a:rPr>
              <a:t>refers</a:t>
            </a:r>
            <a:r>
              <a:rPr lang="sv-SE" sz="1800" dirty="0">
                <a:solidFill>
                  <a:srgbClr val="000000"/>
                </a:solidFill>
              </a:rPr>
              <a:t> to the </a:t>
            </a:r>
            <a:r>
              <a:rPr lang="sv-SE" sz="1800" dirty="0" err="1">
                <a:solidFill>
                  <a:srgbClr val="000000"/>
                </a:solidFill>
              </a:rPr>
              <a:t>use</a:t>
            </a:r>
            <a:r>
              <a:rPr lang="sv-SE" sz="1800" dirty="0">
                <a:solidFill>
                  <a:srgbClr val="000000"/>
                </a:solidFill>
              </a:rPr>
              <a:t> </a:t>
            </a:r>
            <a:r>
              <a:rPr lang="sv-SE" sz="1800" dirty="0" err="1">
                <a:solidFill>
                  <a:srgbClr val="000000"/>
                </a:solidFill>
              </a:rPr>
              <a:t>of</a:t>
            </a:r>
            <a:r>
              <a:rPr lang="sv-SE" sz="1800" dirty="0">
                <a:solidFill>
                  <a:srgbClr val="000000"/>
                </a:solidFill>
              </a:rPr>
              <a:t> </a:t>
            </a:r>
            <a:r>
              <a:rPr lang="sv-SE" sz="1800" dirty="0" err="1">
                <a:solidFill>
                  <a:srgbClr val="000000"/>
                </a:solidFill>
              </a:rPr>
              <a:t>deep</a:t>
            </a:r>
            <a:r>
              <a:rPr lang="sv-SE" sz="1800" dirty="0">
                <a:solidFill>
                  <a:srgbClr val="000000"/>
                </a:solidFill>
              </a:rPr>
              <a:t> </a:t>
            </a:r>
            <a:r>
              <a:rPr lang="sv-SE" sz="1800" dirty="0" err="1">
                <a:solidFill>
                  <a:srgbClr val="000000"/>
                </a:solidFill>
              </a:rPr>
              <a:t>learning</a:t>
            </a:r>
            <a:r>
              <a:rPr lang="sv-SE" sz="1800" dirty="0">
                <a:solidFill>
                  <a:srgbClr val="000000"/>
                </a:solidFill>
              </a:rPr>
              <a:t> to </a:t>
            </a:r>
            <a:r>
              <a:rPr lang="sv-SE" sz="1800" dirty="0" err="1">
                <a:solidFill>
                  <a:srgbClr val="000000"/>
                </a:solidFill>
              </a:rPr>
              <a:t>extract</a:t>
            </a:r>
            <a:r>
              <a:rPr lang="sv-SE" sz="1800" dirty="0">
                <a:solidFill>
                  <a:srgbClr val="000000"/>
                </a:solidFill>
              </a:rPr>
              <a:t> features from </a:t>
            </a:r>
            <a:r>
              <a:rPr lang="sv-SE" sz="1800" dirty="0" err="1">
                <a:solidFill>
                  <a:srgbClr val="000000"/>
                </a:solidFill>
              </a:rPr>
              <a:t>raw</a:t>
            </a:r>
            <a:r>
              <a:rPr lang="sv-SE" sz="1800" dirty="0">
                <a:solidFill>
                  <a:srgbClr val="000000"/>
                </a:solidFill>
              </a:rPr>
              <a:t> data. Features </a:t>
            </a:r>
            <a:r>
              <a:rPr lang="sv-SE" sz="1800" dirty="0" err="1">
                <a:solidFill>
                  <a:srgbClr val="000000"/>
                </a:solidFill>
              </a:rPr>
              <a:t>can</a:t>
            </a:r>
            <a:r>
              <a:rPr lang="sv-SE" sz="1800" dirty="0">
                <a:solidFill>
                  <a:srgbClr val="000000"/>
                </a:solidFill>
              </a:rPr>
              <a:t> be </a:t>
            </a:r>
            <a:r>
              <a:rPr lang="sv-SE" sz="1800" dirty="0" err="1">
                <a:solidFill>
                  <a:srgbClr val="000000"/>
                </a:solidFill>
              </a:rPr>
              <a:t>extracted</a:t>
            </a:r>
            <a:r>
              <a:rPr lang="sv-SE" sz="1800" dirty="0">
                <a:solidFill>
                  <a:srgbClr val="000000"/>
                </a:solidFill>
              </a:rPr>
              <a:t> </a:t>
            </a:r>
            <a:r>
              <a:rPr lang="sv-SE" sz="1800" dirty="0" err="1">
                <a:solidFill>
                  <a:srgbClr val="000000"/>
                </a:solidFill>
              </a:rPr>
              <a:t>e.g</a:t>
            </a:r>
            <a:r>
              <a:rPr lang="sv-SE" sz="1800" dirty="0">
                <a:solidFill>
                  <a:srgbClr val="000000"/>
                </a:solidFill>
              </a:rPr>
              <a:t>. from </a:t>
            </a:r>
            <a:r>
              <a:rPr lang="sv-SE" sz="1800" dirty="0" err="1">
                <a:solidFill>
                  <a:srgbClr val="000000"/>
                </a:solidFill>
              </a:rPr>
              <a:t>intermediate</a:t>
            </a:r>
            <a:r>
              <a:rPr lang="sv-SE" sz="1800" dirty="0">
                <a:solidFill>
                  <a:srgbClr val="000000"/>
                </a:solidFill>
              </a:rPr>
              <a:t> </a:t>
            </a:r>
            <a:r>
              <a:rPr lang="sv-SE" sz="1800" dirty="0" err="1">
                <a:solidFill>
                  <a:srgbClr val="000000"/>
                </a:solidFill>
              </a:rPr>
              <a:t>layers</a:t>
            </a:r>
            <a:r>
              <a:rPr lang="sv-SE" sz="1800" dirty="0">
                <a:solidFill>
                  <a:srgbClr val="000000"/>
                </a:solidFill>
              </a:rPr>
              <a:t> </a:t>
            </a:r>
            <a:r>
              <a:rPr lang="sv-SE" sz="1800" dirty="0" err="1">
                <a:solidFill>
                  <a:srgbClr val="000000"/>
                </a:solidFill>
              </a:rPr>
              <a:t>of</a:t>
            </a:r>
            <a:r>
              <a:rPr lang="sv-SE" sz="1800" dirty="0">
                <a:solidFill>
                  <a:srgbClr val="000000"/>
                </a:solidFill>
              </a:rPr>
              <a:t> Neural </a:t>
            </a:r>
            <a:r>
              <a:rPr lang="sv-SE" sz="1800" dirty="0" err="1">
                <a:solidFill>
                  <a:srgbClr val="000000"/>
                </a:solidFill>
              </a:rPr>
              <a:t>Networks</a:t>
            </a:r>
            <a:endParaRPr lang="sv-SE" sz="1800" dirty="0">
              <a:solidFill>
                <a:srgbClr val="000000"/>
              </a:solidFill>
            </a:endParaRPr>
          </a:p>
          <a:p>
            <a:pPr>
              <a:defRPr/>
            </a:pPr>
            <a:endParaRPr lang="sv-SE" kern="0" dirty="0">
              <a:solidFill>
                <a:srgbClr val="000000"/>
              </a:solidFill>
            </a:endParaRPr>
          </a:p>
          <a:p>
            <a:pPr>
              <a:defRPr/>
            </a:pPr>
            <a:endParaRPr lang="sv-SE" kern="0" dirty="0">
              <a:solidFill>
                <a:srgbClr val="000000"/>
              </a:solidFill>
            </a:endParaRPr>
          </a:p>
        </p:txBody>
      </p:sp>
      <p:pic>
        <p:nvPicPr>
          <p:cNvPr id="21509" name="Picture 9">
            <a:extLst>
              <a:ext uri="{FF2B5EF4-FFF2-40B4-BE49-F238E27FC236}">
                <a16:creationId xmlns:a16="http://schemas.microsoft.com/office/drawing/2014/main" id="{99DF138D-084F-4D74-A0BC-CC228183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9" t="3654" r="28180" b="1495"/>
          <a:stretch>
            <a:fillRect/>
          </a:stretch>
        </p:blipFill>
        <p:spPr bwMode="auto">
          <a:xfrm>
            <a:off x="496624" y="1288391"/>
            <a:ext cx="14859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Arrow: Right 13">
            <a:extLst>
              <a:ext uri="{FF2B5EF4-FFF2-40B4-BE49-F238E27FC236}">
                <a16:creationId xmlns:a16="http://schemas.microsoft.com/office/drawing/2014/main" id="{7203EAF9-DF53-4B91-A897-FB5DAC262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737" y="1639229"/>
            <a:ext cx="3189287" cy="758825"/>
          </a:xfrm>
          <a:prstGeom prst="rightArrow">
            <a:avLst>
              <a:gd name="adj1" fmla="val 50000"/>
              <a:gd name="adj2" fmla="val 4994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sv-SE" sz="100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21511" name="TextBox 18">
            <a:extLst>
              <a:ext uri="{FF2B5EF4-FFF2-40B4-BE49-F238E27FC236}">
                <a16:creationId xmlns:a16="http://schemas.microsoft.com/office/drawing/2014/main" id="{F0DA7D72-AAAD-4715-A870-5FD037190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12" y="928029"/>
            <a:ext cx="1370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sv-SE" altLang="sv-SE" sz="1800">
                <a:solidFill>
                  <a:srgbClr val="000000"/>
                </a:solidFill>
              </a:rPr>
              <a:t>Raw Data</a:t>
            </a:r>
          </a:p>
        </p:txBody>
      </p:sp>
      <p:grpSp>
        <p:nvGrpSpPr>
          <p:cNvPr id="21512" name="Group 30">
            <a:extLst>
              <a:ext uri="{FF2B5EF4-FFF2-40B4-BE49-F238E27FC236}">
                <a16:creationId xmlns:a16="http://schemas.microsoft.com/office/drawing/2014/main" id="{ABEE7C2B-1BE9-430F-BE35-FD782EBAFD16}"/>
              </a:ext>
            </a:extLst>
          </p:cNvPr>
          <p:cNvGrpSpPr>
            <a:grpSpLocks/>
          </p:cNvGrpSpPr>
          <p:nvPr/>
        </p:nvGrpSpPr>
        <p:grpSpPr bwMode="auto">
          <a:xfrm>
            <a:off x="4476487" y="1062966"/>
            <a:ext cx="1549400" cy="1677988"/>
            <a:chOff x="5278771" y="2350590"/>
            <a:chExt cx="1548996" cy="1678775"/>
          </a:xfrm>
        </p:grpSpPr>
        <p:pic>
          <p:nvPicPr>
            <p:cNvPr id="21540" name="Picture 7">
              <a:extLst>
                <a:ext uri="{FF2B5EF4-FFF2-40B4-BE49-F238E27FC236}">
                  <a16:creationId xmlns:a16="http://schemas.microsoft.com/office/drawing/2014/main" id="{63CDCDFD-4728-45E6-9F58-09707CFD9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771" y="2668520"/>
              <a:ext cx="1444124" cy="136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1" name="TextBox 19">
              <a:extLst>
                <a:ext uri="{FF2B5EF4-FFF2-40B4-BE49-F238E27FC236}">
                  <a16:creationId xmlns:a16="http://schemas.microsoft.com/office/drawing/2014/main" id="{2A5230C0-55E2-4FA0-8F26-105B2B80D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8972" y="2350590"/>
              <a:ext cx="13687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sv-SE" altLang="sv-SE" sz="1800">
                  <a:solidFill>
                    <a:srgbClr val="000000"/>
                  </a:solidFill>
                </a:rPr>
                <a:t>Features</a:t>
              </a:r>
            </a:p>
          </p:txBody>
        </p:sp>
      </p:grpSp>
      <p:grpSp>
        <p:nvGrpSpPr>
          <p:cNvPr id="21513" name="Group 31">
            <a:extLst>
              <a:ext uri="{FF2B5EF4-FFF2-40B4-BE49-F238E27FC236}">
                <a16:creationId xmlns:a16="http://schemas.microsoft.com/office/drawing/2014/main" id="{410F11B1-3857-4A50-813E-D91FC6C1B1B1}"/>
              </a:ext>
            </a:extLst>
          </p:cNvPr>
          <p:cNvGrpSpPr>
            <a:grpSpLocks/>
          </p:cNvGrpSpPr>
          <p:nvPr/>
        </p:nvGrpSpPr>
        <p:grpSpPr bwMode="auto">
          <a:xfrm>
            <a:off x="6321162" y="1188379"/>
            <a:ext cx="2119312" cy="1622425"/>
            <a:chOff x="7501144" y="2593676"/>
            <a:chExt cx="2119094" cy="1623007"/>
          </a:xfrm>
        </p:grpSpPr>
        <p:sp>
          <p:nvSpPr>
            <p:cNvPr id="21537" name="Rectangle: Rounded Corners 20">
              <a:extLst>
                <a:ext uri="{FF2B5EF4-FFF2-40B4-BE49-F238E27FC236}">
                  <a16:creationId xmlns:a16="http://schemas.microsoft.com/office/drawing/2014/main" id="{601B0B7C-4668-4C2C-BEA8-EC92C412D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1144" y="2636505"/>
              <a:ext cx="2115572" cy="158017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sv-SE" altLang="sv-SE" sz="1000">
                <a:solidFill>
                  <a:srgbClr val="03204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1538" name="Picture 22">
              <a:extLst>
                <a:ext uri="{FF2B5EF4-FFF2-40B4-BE49-F238E27FC236}">
                  <a16:creationId xmlns:a16="http://schemas.microsoft.com/office/drawing/2014/main" id="{4659F60A-2776-4F26-BF4E-EE56E3817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57" b="15176"/>
            <a:stretch>
              <a:fillRect/>
            </a:stretch>
          </p:blipFill>
          <p:spPr bwMode="auto">
            <a:xfrm>
              <a:off x="7800714" y="3210025"/>
              <a:ext cx="1690639" cy="97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9" name="TextBox 24">
              <a:extLst>
                <a:ext uri="{FF2B5EF4-FFF2-40B4-BE49-F238E27FC236}">
                  <a16:creationId xmlns:a16="http://schemas.microsoft.com/office/drawing/2014/main" id="{36A6B3D1-94B8-4E8B-85F6-B5BC20D7F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7738" y="2593676"/>
              <a:ext cx="20825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sv-SE" altLang="sv-SE" sz="1800">
                  <a:solidFill>
                    <a:srgbClr val="000000"/>
                  </a:solidFill>
                </a:rPr>
                <a:t>Shallow ML architecture</a:t>
              </a:r>
            </a:p>
          </p:txBody>
        </p:sp>
      </p:grpSp>
      <p:sp>
        <p:nvSpPr>
          <p:cNvPr id="21514" name="TextBox 34">
            <a:extLst>
              <a:ext uri="{FF2B5EF4-FFF2-40B4-BE49-F238E27FC236}">
                <a16:creationId xmlns:a16="http://schemas.microsoft.com/office/drawing/2014/main" id="{8172C910-C984-4642-BF0B-441FE7F8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4412" y="1021691"/>
            <a:ext cx="1370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sv-SE" altLang="sv-SE" sz="1800">
              <a:solidFill>
                <a:srgbClr val="000000"/>
              </a:solidFill>
            </a:endParaRPr>
          </a:p>
        </p:txBody>
      </p:sp>
      <p:sp>
        <p:nvSpPr>
          <p:cNvPr id="21515" name="Rectangle 35">
            <a:extLst>
              <a:ext uri="{FF2B5EF4-FFF2-40B4-BE49-F238E27FC236}">
                <a16:creationId xmlns:a16="http://schemas.microsoft.com/office/drawing/2014/main" id="{7CDBE3CA-77C6-48F4-BF43-6DD4A0FF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024" y="1528104"/>
            <a:ext cx="2901950" cy="1065212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sv-SE" sz="100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55A16E-8E7A-4A4D-977B-F12B2C301272}"/>
              </a:ext>
            </a:extLst>
          </p:cNvPr>
          <p:cNvSpPr txBox="1"/>
          <p:nvPr/>
        </p:nvSpPr>
        <p:spPr>
          <a:xfrm>
            <a:off x="9232637" y="1632879"/>
            <a:ext cx="2754312" cy="82232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v-SE" sz="1600" dirty="0" err="1">
                <a:solidFill>
                  <a:srgbClr val="000000"/>
                </a:solidFill>
              </a:rPr>
              <a:t>Maintenance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Pescription</a:t>
            </a:r>
            <a:r>
              <a:rPr lang="sv-SE" sz="1600" dirty="0">
                <a:solidFill>
                  <a:srgbClr val="000000"/>
                </a:solidFill>
              </a:rPr>
              <a:t>, </a:t>
            </a:r>
            <a:r>
              <a:rPr lang="sv-SE" sz="1600" dirty="0" err="1">
                <a:solidFill>
                  <a:srgbClr val="000000"/>
                </a:solidFill>
              </a:rPr>
              <a:t>e.g</a:t>
            </a:r>
            <a:r>
              <a:rPr lang="sv-SE" sz="1600" dirty="0">
                <a:solidFill>
                  <a:srgbClr val="000000"/>
                </a:solidFill>
              </a:rPr>
              <a:t>.: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1600" dirty="0">
                <a:solidFill>
                  <a:srgbClr val="000000"/>
                </a:solidFill>
              </a:rPr>
              <a:t>Paint </a:t>
            </a:r>
            <a:r>
              <a:rPr lang="sv-SE" sz="1600" dirty="0" err="1">
                <a:solidFill>
                  <a:srgbClr val="000000"/>
                </a:solidFill>
              </a:rPr>
              <a:t>carvings</a:t>
            </a:r>
            <a:endParaRPr lang="sv-SE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v-SE" sz="1600" dirty="0">
                <a:solidFill>
                  <a:srgbClr val="000000"/>
                </a:solidFill>
              </a:rPr>
              <a:t>Clean </a:t>
            </a:r>
            <a:r>
              <a:rPr lang="sv-SE" sz="1600" dirty="0" err="1">
                <a:solidFill>
                  <a:srgbClr val="000000"/>
                </a:solidFill>
              </a:rPr>
              <a:t>moss</a:t>
            </a:r>
            <a:r>
              <a:rPr lang="sv-SE" sz="1600" dirty="0">
                <a:solidFill>
                  <a:srgbClr val="000000"/>
                </a:solidFill>
              </a:rPr>
              <a:t> </a:t>
            </a:r>
            <a:r>
              <a:rPr lang="sv-SE" sz="1600" dirty="0" err="1">
                <a:solidFill>
                  <a:srgbClr val="000000"/>
                </a:solidFill>
              </a:rPr>
              <a:t>growth</a:t>
            </a:r>
            <a:endParaRPr lang="sv-SE" sz="1600" dirty="0">
              <a:solidFill>
                <a:srgbClr val="000000"/>
              </a:solidFill>
            </a:endParaRPr>
          </a:p>
        </p:txBody>
      </p:sp>
      <p:sp>
        <p:nvSpPr>
          <p:cNvPr id="21517" name="Arrow: Right 46">
            <a:extLst>
              <a:ext uri="{FF2B5EF4-FFF2-40B4-BE49-F238E27FC236}">
                <a16:creationId xmlns:a16="http://schemas.microsoft.com/office/drawing/2014/main" id="{5A9B8359-825A-47F1-AB4C-1B3CFA955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37" y="1594779"/>
            <a:ext cx="2466975" cy="803275"/>
          </a:xfrm>
          <a:prstGeom prst="rightArrow">
            <a:avLst>
              <a:gd name="adj1" fmla="val 50000"/>
              <a:gd name="adj2" fmla="val 5002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sv-SE" altLang="sv-SE" sz="1000">
              <a:solidFill>
                <a:srgbClr val="032040"/>
              </a:solidFill>
              <a:latin typeface="Arial" panose="020B0604020202020204" pitchFamily="34" charset="0"/>
            </a:endParaRPr>
          </a:p>
        </p:txBody>
      </p:sp>
      <p:grpSp>
        <p:nvGrpSpPr>
          <p:cNvPr id="21518" name="Group 29">
            <a:extLst>
              <a:ext uri="{FF2B5EF4-FFF2-40B4-BE49-F238E27FC236}">
                <a16:creationId xmlns:a16="http://schemas.microsoft.com/office/drawing/2014/main" id="{C9F3A594-CC64-4C78-8C78-A513DD903A6D}"/>
              </a:ext>
            </a:extLst>
          </p:cNvPr>
          <p:cNvGrpSpPr>
            <a:grpSpLocks/>
          </p:cNvGrpSpPr>
          <p:nvPr/>
        </p:nvGrpSpPr>
        <p:grpSpPr bwMode="auto">
          <a:xfrm>
            <a:off x="2333362" y="1528104"/>
            <a:ext cx="1476375" cy="931862"/>
            <a:chOff x="2955506" y="2814724"/>
            <a:chExt cx="1476547" cy="931910"/>
          </a:xfrm>
        </p:grpSpPr>
        <p:sp>
          <p:nvSpPr>
            <p:cNvPr id="21535" name="Rectangle: Rounded Corners 15">
              <a:extLst>
                <a:ext uri="{FF2B5EF4-FFF2-40B4-BE49-F238E27FC236}">
                  <a16:creationId xmlns:a16="http://schemas.microsoft.com/office/drawing/2014/main" id="{FFE2C802-C6E2-4B8C-B5E7-8F88A596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506" y="2814724"/>
              <a:ext cx="1476547" cy="93191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sv-SE" altLang="sv-SE" sz="1000">
                <a:solidFill>
                  <a:srgbClr val="03204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36" name="TextBox 17">
              <a:extLst>
                <a:ext uri="{FF2B5EF4-FFF2-40B4-BE49-F238E27FC236}">
                  <a16:creationId xmlns:a16="http://schemas.microsoft.com/office/drawing/2014/main" id="{BAF2D060-186F-45B2-B1A3-3F06499EC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068" y="2898274"/>
              <a:ext cx="133542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sv-SE" altLang="sv-SE" sz="1800">
                  <a:solidFill>
                    <a:srgbClr val="000000"/>
                  </a:solidFill>
                </a:rPr>
                <a:t>Feature Engineering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F6BD61-5E93-4E93-A12D-A68ED9816055}"/>
              </a:ext>
            </a:extLst>
          </p:cNvPr>
          <p:cNvGrpSpPr>
            <a:grpSpLocks/>
          </p:cNvGrpSpPr>
          <p:nvPr/>
        </p:nvGrpSpPr>
        <p:grpSpPr bwMode="auto">
          <a:xfrm>
            <a:off x="2076450" y="4697413"/>
            <a:ext cx="10285413" cy="1852612"/>
            <a:chOff x="2076450" y="4697246"/>
            <a:chExt cx="10285413" cy="1852779"/>
          </a:xfrm>
        </p:grpSpPr>
        <p:sp>
          <p:nvSpPr>
            <p:cNvPr id="21525" name="Rectangle 48">
              <a:extLst>
                <a:ext uri="{FF2B5EF4-FFF2-40B4-BE49-F238E27FC236}">
                  <a16:creationId xmlns:a16="http://schemas.microsoft.com/office/drawing/2014/main" id="{1901A71C-22BF-44D8-927F-94E545C31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099" y="4886265"/>
              <a:ext cx="2993977" cy="326885"/>
            </a:xfrm>
            <a:prstGeom prst="rect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sv-SE" altLang="sv-SE" sz="1000">
                <a:solidFill>
                  <a:srgbClr val="03204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6" name="TextBox 47">
              <a:extLst>
                <a:ext uri="{FF2B5EF4-FFF2-40B4-BE49-F238E27FC236}">
                  <a16:creationId xmlns:a16="http://schemas.microsoft.com/office/drawing/2014/main" id="{36CEC3D8-159F-47B8-A279-1E7B2540D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233" y="4858286"/>
              <a:ext cx="31278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sv-SE" altLang="sv-SE" sz="1800">
                  <a:solidFill>
                    <a:srgbClr val="000000"/>
                  </a:solidFill>
                </a:rPr>
                <a:t>Deep Network Architecture</a:t>
              </a:r>
            </a:p>
          </p:txBody>
        </p:sp>
        <p:sp>
          <p:nvSpPr>
            <p:cNvPr id="21527" name="Arrow: Right 12">
              <a:extLst>
                <a:ext uri="{FF2B5EF4-FFF2-40B4-BE49-F238E27FC236}">
                  <a16:creationId xmlns:a16="http://schemas.microsoft.com/office/drawing/2014/main" id="{818B4AFA-A8B5-48A9-AAAA-B306FDD4F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832" y="5395995"/>
              <a:ext cx="5475452" cy="754472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sv-SE" altLang="sv-SE" sz="1000">
                <a:solidFill>
                  <a:srgbClr val="03204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1528" name="Picture 9">
              <a:extLst>
                <a:ext uri="{FF2B5EF4-FFF2-40B4-BE49-F238E27FC236}">
                  <a16:creationId xmlns:a16="http://schemas.microsoft.com/office/drawing/2014/main" id="{65B53B4A-2E62-413A-909C-6FAF7289A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9" t="3654" r="28180" b="1495"/>
            <a:stretch>
              <a:fillRect/>
            </a:stretch>
          </p:blipFill>
          <p:spPr bwMode="auto">
            <a:xfrm>
              <a:off x="2076450" y="5062847"/>
              <a:ext cx="1484815" cy="136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9" name="TextBox 39">
              <a:extLst>
                <a:ext uri="{FF2B5EF4-FFF2-40B4-BE49-F238E27FC236}">
                  <a16:creationId xmlns:a16="http://schemas.microsoft.com/office/drawing/2014/main" id="{0E0C139E-0F3D-48D8-AD40-7C6BC983B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9001" y="4697246"/>
              <a:ext cx="1368685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sv-SE" altLang="sv-SE" sz="1800">
                  <a:solidFill>
                    <a:srgbClr val="000000"/>
                  </a:solidFill>
                </a:rPr>
                <a:t>Raw Data</a:t>
              </a:r>
            </a:p>
          </p:txBody>
        </p:sp>
        <p:grpSp>
          <p:nvGrpSpPr>
            <p:cNvPr id="21530" name="Group 40">
              <a:extLst>
                <a:ext uri="{FF2B5EF4-FFF2-40B4-BE49-F238E27FC236}">
                  <a16:creationId xmlns:a16="http://schemas.microsoft.com/office/drawing/2014/main" id="{4BE0091A-1393-4805-BCAC-0FF3F0289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9649" y="5218885"/>
              <a:ext cx="2993977" cy="1331140"/>
              <a:chOff x="6183649" y="1849966"/>
              <a:chExt cx="2994218" cy="1331047"/>
            </a:xfrm>
          </p:grpSpPr>
          <p:pic>
            <p:nvPicPr>
              <p:cNvPr id="21533" name="Picture 41">
                <a:extLst>
                  <a:ext uri="{FF2B5EF4-FFF2-40B4-BE49-F238E27FC236}">
                    <a16:creationId xmlns:a16="http://schemas.microsoft.com/office/drawing/2014/main" id="{1583C8B8-27FA-4FD4-993E-D415931D7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662" r="520"/>
              <a:stretch>
                <a:fillRect/>
              </a:stretch>
            </p:blipFill>
            <p:spPr bwMode="auto">
              <a:xfrm>
                <a:off x="6183649" y="1849966"/>
                <a:ext cx="2994218" cy="13310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534" name="Rectangle 42">
                <a:extLst>
                  <a:ext uri="{FF2B5EF4-FFF2-40B4-BE49-F238E27FC236}">
                    <a16:creationId xmlns:a16="http://schemas.microsoft.com/office/drawing/2014/main" id="{1B32EC3F-B3DD-4621-9088-1A935AE47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2133" y="2065867"/>
                <a:ext cx="495300" cy="677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bIns="0" anchor="b"/>
              <a:lstStyle>
                <a:lvl1pPr>
                  <a:spcBef>
                    <a:spcPct val="20000"/>
                  </a:spcBef>
                  <a:buClr>
                    <a:srgbClr val="D0001D"/>
                  </a:buClr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0001D"/>
                  </a:buClr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0001D"/>
                  </a:buClr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D0001D"/>
                  </a:buClr>
                  <a:buChar char="–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D0001D"/>
                  </a:buClr>
                  <a:buChar char="»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sv-SE" altLang="sv-SE" sz="1000">
                  <a:solidFill>
                    <a:srgbClr val="03204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31" name="Rectangle 44">
              <a:extLst>
                <a:ext uri="{FF2B5EF4-FFF2-40B4-BE49-F238E27FC236}">
                  <a16:creationId xmlns:a16="http://schemas.microsoft.com/office/drawing/2014/main" id="{B4E4E02E-A0B5-407A-9830-B9F0F15A5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459" y="5202601"/>
              <a:ext cx="2901515" cy="1065344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sv-SE" altLang="sv-SE" sz="1000">
                <a:solidFill>
                  <a:srgbClr val="03204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B6B171-1C17-479F-91BF-7F2D5F9942D6}"/>
                </a:ext>
              </a:extLst>
            </p:cNvPr>
            <p:cNvSpPr txBox="1"/>
            <p:nvPr/>
          </p:nvSpPr>
          <p:spPr bwMode="auto">
            <a:xfrm>
              <a:off x="9305925" y="5306901"/>
              <a:ext cx="3055938" cy="8319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sv-SE" sz="1600" dirty="0" err="1">
                  <a:solidFill>
                    <a:srgbClr val="000000"/>
                  </a:solidFill>
                </a:rPr>
                <a:t>Maintenance</a:t>
              </a:r>
              <a:r>
                <a:rPr lang="sv-SE" sz="1600" dirty="0">
                  <a:solidFill>
                    <a:srgbClr val="000000"/>
                  </a:solidFill>
                </a:rPr>
                <a:t> </a:t>
              </a:r>
              <a:r>
                <a:rPr lang="sv-SE" sz="1600" dirty="0" err="1">
                  <a:solidFill>
                    <a:srgbClr val="000000"/>
                  </a:solidFill>
                </a:rPr>
                <a:t>Pescription</a:t>
              </a:r>
              <a:r>
                <a:rPr lang="sv-SE" sz="1600" dirty="0">
                  <a:solidFill>
                    <a:srgbClr val="000000"/>
                  </a:solidFill>
                </a:rPr>
                <a:t>, </a:t>
              </a:r>
              <a:r>
                <a:rPr lang="sv-SE" sz="1600" dirty="0" err="1">
                  <a:solidFill>
                    <a:srgbClr val="000000"/>
                  </a:solidFill>
                </a:rPr>
                <a:t>e.g</a:t>
              </a:r>
              <a:r>
                <a:rPr lang="sv-SE" sz="1600" dirty="0">
                  <a:solidFill>
                    <a:srgbClr val="000000"/>
                  </a:solidFill>
                </a:rPr>
                <a:t>.: 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sv-SE" sz="1600" dirty="0">
                  <a:solidFill>
                    <a:srgbClr val="000000"/>
                  </a:solidFill>
                </a:rPr>
                <a:t>Paint </a:t>
              </a:r>
              <a:r>
                <a:rPr lang="sv-SE" sz="1600" dirty="0" err="1">
                  <a:solidFill>
                    <a:srgbClr val="000000"/>
                  </a:solidFill>
                </a:rPr>
                <a:t>carvings</a:t>
              </a:r>
              <a:endParaRPr lang="sv-SE" sz="16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sv-SE" sz="1600" dirty="0">
                  <a:solidFill>
                    <a:srgbClr val="000000"/>
                  </a:solidFill>
                </a:rPr>
                <a:t>Clean </a:t>
              </a:r>
              <a:r>
                <a:rPr lang="sv-SE" sz="1600" dirty="0" err="1">
                  <a:solidFill>
                    <a:srgbClr val="000000"/>
                  </a:solidFill>
                </a:rPr>
                <a:t>moss</a:t>
              </a:r>
              <a:r>
                <a:rPr lang="sv-SE" sz="1600" dirty="0">
                  <a:solidFill>
                    <a:srgbClr val="000000"/>
                  </a:solidFill>
                </a:rPr>
                <a:t> </a:t>
              </a:r>
              <a:r>
                <a:rPr lang="sv-SE" sz="1600" dirty="0" err="1">
                  <a:solidFill>
                    <a:srgbClr val="000000"/>
                  </a:solidFill>
                </a:rPr>
                <a:t>growth</a:t>
              </a:r>
              <a:endParaRPr lang="sv-SE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717294-C801-484F-A360-683996914CF7}"/>
              </a:ext>
            </a:extLst>
          </p:cNvPr>
          <p:cNvGrpSpPr>
            <a:grpSpLocks/>
          </p:cNvGrpSpPr>
          <p:nvPr/>
        </p:nvGrpSpPr>
        <p:grpSpPr bwMode="auto">
          <a:xfrm>
            <a:off x="6599238" y="3309938"/>
            <a:ext cx="4213225" cy="1692275"/>
            <a:chOff x="6599699" y="3309938"/>
            <a:chExt cx="4213018" cy="1691548"/>
          </a:xfrm>
        </p:grpSpPr>
        <p:sp>
          <p:nvSpPr>
            <p:cNvPr id="21521" name="Rectangle 52">
              <a:extLst>
                <a:ext uri="{FF2B5EF4-FFF2-40B4-BE49-F238E27FC236}">
                  <a16:creationId xmlns:a16="http://schemas.microsoft.com/office/drawing/2014/main" id="{137EFBBA-CB77-4632-99C5-F78E207D4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699" y="4145686"/>
              <a:ext cx="318545" cy="7157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sv-SE" altLang="sv-SE" sz="1000">
                <a:solidFill>
                  <a:srgbClr val="03204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22" name="Arrow: Right 50">
              <a:extLst>
                <a:ext uri="{FF2B5EF4-FFF2-40B4-BE49-F238E27FC236}">
                  <a16:creationId xmlns:a16="http://schemas.microsoft.com/office/drawing/2014/main" id="{DDDA0661-2B6C-438D-8DB1-3A70AA9B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383" y="3961783"/>
              <a:ext cx="2250901" cy="709079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sv-SE" altLang="sv-SE" sz="1000">
                <a:solidFill>
                  <a:srgbClr val="03204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21523" name="Picture 7">
              <a:extLst>
                <a:ext uri="{FF2B5EF4-FFF2-40B4-BE49-F238E27FC236}">
                  <a16:creationId xmlns:a16="http://schemas.microsoft.com/office/drawing/2014/main" id="{26346A26-3BD9-44F4-9AE9-A365E83A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989" y="3640546"/>
              <a:ext cx="1444008" cy="1360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TextBox 85">
              <a:extLst>
                <a:ext uri="{FF2B5EF4-FFF2-40B4-BE49-F238E27FC236}">
                  <a16:creationId xmlns:a16="http://schemas.microsoft.com/office/drawing/2014/main" id="{46DDF22D-F6BF-48EC-961B-C91C9C34F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4032" y="3309938"/>
              <a:ext cx="1368685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sv-SE" altLang="sv-SE" sz="1800">
                  <a:solidFill>
                    <a:srgbClr val="000000"/>
                  </a:solidFill>
                </a:rPr>
                <a:t>Features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A6DD4DB-E0DE-4940-A45B-28705AFAB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sv-SE" sz="2800" dirty="0" err="1"/>
              <a:t>Results</a:t>
            </a:r>
            <a:r>
              <a:rPr lang="sv-SE" altLang="sv-SE" sz="2800" dirty="0"/>
              <a:t> in Feature </a:t>
            </a:r>
            <a:r>
              <a:rPr lang="sv-SE" altLang="sv-SE" sz="2800" dirty="0" err="1"/>
              <a:t>Engineering</a:t>
            </a:r>
            <a:r>
              <a:rPr lang="sv-SE" altLang="sv-SE" sz="2800" dirty="0"/>
              <a:t> for </a:t>
            </a:r>
            <a:r>
              <a:rPr lang="sv-SE" altLang="sv-SE" sz="2800" dirty="0" err="1"/>
              <a:t>Runestones</a:t>
            </a:r>
            <a:endParaRPr lang="sv-SE" altLang="sv-SE" sz="2800" dirty="0"/>
          </a:p>
        </p:txBody>
      </p:sp>
      <p:grpSp>
        <p:nvGrpSpPr>
          <p:cNvPr id="46083" name="Group 16">
            <a:extLst>
              <a:ext uri="{FF2B5EF4-FFF2-40B4-BE49-F238E27FC236}">
                <a16:creationId xmlns:a16="http://schemas.microsoft.com/office/drawing/2014/main" id="{433856DA-BAFC-4302-A7D2-9AFFD5BD6A54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1189038"/>
            <a:ext cx="4646612" cy="3167062"/>
            <a:chOff x="334964" y="1309264"/>
            <a:chExt cx="4646612" cy="3167486"/>
          </a:xfrm>
        </p:grpSpPr>
        <p:pic>
          <p:nvPicPr>
            <p:cNvPr id="46093" name="Picture 4">
              <a:extLst>
                <a:ext uri="{FF2B5EF4-FFF2-40B4-BE49-F238E27FC236}">
                  <a16:creationId xmlns:a16="http://schemas.microsoft.com/office/drawing/2014/main" id="{8091000A-F0F3-43FB-8B86-F561CF61F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" t="9030" r="40646" b="2611"/>
            <a:stretch>
              <a:fillRect/>
            </a:stretch>
          </p:blipFill>
          <p:spPr bwMode="auto">
            <a:xfrm>
              <a:off x="453004" y="1374673"/>
              <a:ext cx="2008187" cy="300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4" name="Picture 10">
              <a:extLst>
                <a:ext uri="{FF2B5EF4-FFF2-40B4-BE49-F238E27FC236}">
                  <a16:creationId xmlns:a16="http://schemas.microsoft.com/office/drawing/2014/main" id="{4859314D-02C3-4B22-8C9F-9C1B5364B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" b="1183"/>
            <a:stretch>
              <a:fillRect/>
            </a:stretch>
          </p:blipFill>
          <p:spPr bwMode="auto">
            <a:xfrm>
              <a:off x="2740590" y="1374673"/>
              <a:ext cx="2096061" cy="3003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5" name="Rectangle 10">
              <a:extLst>
                <a:ext uri="{FF2B5EF4-FFF2-40B4-BE49-F238E27FC236}">
                  <a16:creationId xmlns:a16="http://schemas.microsoft.com/office/drawing/2014/main" id="{BABCEA38-F60B-47FC-AB99-51D886257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64" y="1309264"/>
              <a:ext cx="4646612" cy="3167486"/>
            </a:xfrm>
            <a:prstGeom prst="rect">
              <a:avLst/>
            </a:prstGeom>
            <a:noFill/>
            <a:ln w="38100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6084" name="Group 15">
            <a:extLst>
              <a:ext uri="{FF2B5EF4-FFF2-40B4-BE49-F238E27FC236}">
                <a16:creationId xmlns:a16="http://schemas.microsoft.com/office/drawing/2014/main" id="{40C16ADF-A12E-42AB-BBBC-B547729D9A45}"/>
              </a:ext>
            </a:extLst>
          </p:cNvPr>
          <p:cNvGrpSpPr>
            <a:grpSpLocks/>
          </p:cNvGrpSpPr>
          <p:nvPr/>
        </p:nvGrpSpPr>
        <p:grpSpPr bwMode="auto">
          <a:xfrm>
            <a:off x="6347847" y="952500"/>
            <a:ext cx="5391150" cy="2581275"/>
            <a:chOff x="6010275" y="1228726"/>
            <a:chExt cx="5391149" cy="2581274"/>
          </a:xfrm>
        </p:grpSpPr>
        <p:pic>
          <p:nvPicPr>
            <p:cNvPr id="46090" name="Picture 7">
              <a:extLst>
                <a:ext uri="{FF2B5EF4-FFF2-40B4-BE49-F238E27FC236}">
                  <a16:creationId xmlns:a16="http://schemas.microsoft.com/office/drawing/2014/main" id="{471B8B2A-4F6B-430A-9BE2-6FA7ED5DE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3948" y="1374672"/>
              <a:ext cx="2438773" cy="231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91" name="Picture 9">
              <a:extLst>
                <a:ext uri="{FF2B5EF4-FFF2-40B4-BE49-F238E27FC236}">
                  <a16:creationId xmlns:a16="http://schemas.microsoft.com/office/drawing/2014/main" id="{AC13DFA3-B834-4198-BFA3-D2CD10D65E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9" t="3654" r="28180" b="1495"/>
            <a:stretch>
              <a:fillRect/>
            </a:stretch>
          </p:blipFill>
          <p:spPr bwMode="auto">
            <a:xfrm>
              <a:off x="6082742" y="1374673"/>
              <a:ext cx="2507692" cy="231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2" name="Rectangle 11">
              <a:extLst>
                <a:ext uri="{FF2B5EF4-FFF2-40B4-BE49-F238E27FC236}">
                  <a16:creationId xmlns:a16="http://schemas.microsoft.com/office/drawing/2014/main" id="{0426202F-5402-4305-A055-DA27187E5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275" y="1228726"/>
              <a:ext cx="5391149" cy="2581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6085" name="Group 24">
            <a:extLst>
              <a:ext uri="{FF2B5EF4-FFF2-40B4-BE49-F238E27FC236}">
                <a16:creationId xmlns:a16="http://schemas.microsoft.com/office/drawing/2014/main" id="{2BB95003-FA26-4504-B7CA-A87D11FE392F}"/>
              </a:ext>
            </a:extLst>
          </p:cNvPr>
          <p:cNvGrpSpPr>
            <a:grpSpLocks/>
          </p:cNvGrpSpPr>
          <p:nvPr/>
        </p:nvGrpSpPr>
        <p:grpSpPr bwMode="auto">
          <a:xfrm>
            <a:off x="6320860" y="3781425"/>
            <a:ext cx="5391150" cy="3076575"/>
            <a:chOff x="6069764" y="3139282"/>
            <a:chExt cx="5391149" cy="3077155"/>
          </a:xfrm>
        </p:grpSpPr>
        <p:pic>
          <p:nvPicPr>
            <p:cNvPr id="46087" name="Picture 14">
              <a:extLst>
                <a:ext uri="{FF2B5EF4-FFF2-40B4-BE49-F238E27FC236}">
                  <a16:creationId xmlns:a16="http://schemas.microsoft.com/office/drawing/2014/main" id="{ED09D405-D143-414D-ABD0-87E2700EC8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4702" y="3239712"/>
              <a:ext cx="2309695" cy="2905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8" name="Picture 18">
              <a:extLst>
                <a:ext uri="{FF2B5EF4-FFF2-40B4-BE49-F238E27FC236}">
                  <a16:creationId xmlns:a16="http://schemas.microsoft.com/office/drawing/2014/main" id="{5A60CB23-7322-44E3-9875-7BFD0E2AC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6" b="922"/>
            <a:stretch>
              <a:fillRect/>
            </a:stretch>
          </p:blipFill>
          <p:spPr bwMode="auto">
            <a:xfrm>
              <a:off x="6319541" y="3239712"/>
              <a:ext cx="2254416" cy="2905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9" name="Rectangle 23">
              <a:extLst>
                <a:ext uri="{FF2B5EF4-FFF2-40B4-BE49-F238E27FC236}">
                  <a16:creationId xmlns:a16="http://schemas.microsoft.com/office/drawing/2014/main" id="{D6CA8919-B84F-4B46-B586-8E2845D5C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764" y="3139282"/>
              <a:ext cx="5391149" cy="307715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6086" name="TextBox 25">
            <a:extLst>
              <a:ext uri="{FF2B5EF4-FFF2-40B4-BE49-F238E27FC236}">
                <a16:creationId xmlns:a16="http://schemas.microsoft.com/office/drawing/2014/main" id="{7C4D3A96-736B-4BDC-8621-461793740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4675188"/>
            <a:ext cx="46466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precise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tuning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which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gives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good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features for a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runestone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might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not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give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good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features for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another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runestone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The features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will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be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used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for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traditional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machine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learning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algorithms</a:t>
            </a:r>
            <a:endParaRPr kumimoji="0" lang="sv-SE" altLang="sv-S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sv-SE" altLang="sv-S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ubrik 1">
            <a:extLst>
              <a:ext uri="{FF2B5EF4-FFF2-40B4-BE49-F238E27FC236}">
                <a16:creationId xmlns:a16="http://schemas.microsoft.com/office/drawing/2014/main" id="{9DD022C1-753F-46EE-99F9-82AFACAEB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9400"/>
            <a:ext cx="52641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2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2040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2040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2040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2040"/>
                </a:solidFill>
                <a:latin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2040"/>
                </a:solidFill>
                <a:latin typeface="Calibri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2040"/>
                </a:solidFill>
                <a:latin typeface="Calibri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2040"/>
                </a:solidFill>
                <a:latin typeface="Calibri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2040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Results</a:t>
            </a:r>
            <a:r>
              <a:rPr kumimoji="0" lang="sv-SE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in feature </a:t>
            </a:r>
            <a:r>
              <a:rPr kumimoji="0" lang="sv-SE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learning</a:t>
            </a:r>
            <a:endParaRPr kumimoji="0" lang="en-US" altLang="en-US" sz="3200" b="1" i="0" u="none" strike="noStrike" kern="0" cap="none" spc="0" normalizeH="0" baseline="0" noProof="0" dirty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47108" name="Picture 7">
            <a:extLst>
              <a:ext uri="{FF2B5EF4-FFF2-40B4-BE49-F238E27FC236}">
                <a16:creationId xmlns:a16="http://schemas.microsoft.com/office/drawing/2014/main" id="{888BBE8C-771F-4CB8-84A3-0F2A32EA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5" t="64256" r="41800" b="1424"/>
          <a:stretch>
            <a:fillRect/>
          </a:stretch>
        </p:blipFill>
        <p:spPr bwMode="auto">
          <a:xfrm>
            <a:off x="336550" y="5132388"/>
            <a:ext cx="1187450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Box 1">
            <a:extLst>
              <a:ext uri="{FF2B5EF4-FFF2-40B4-BE49-F238E27FC236}">
                <a16:creationId xmlns:a16="http://schemas.microsoft.com/office/drawing/2014/main" id="{B69C2B56-7586-4935-9617-6A55E566E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205538"/>
            <a:ext cx="1709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Large Scale databse on another domain</a:t>
            </a:r>
          </a:p>
        </p:txBody>
      </p:sp>
      <p:sp>
        <p:nvSpPr>
          <p:cNvPr id="47110" name="Rectangle 2">
            <a:extLst>
              <a:ext uri="{FF2B5EF4-FFF2-40B4-BE49-F238E27FC236}">
                <a16:creationId xmlns:a16="http://schemas.microsoft.com/office/drawing/2014/main" id="{D4660424-F39B-4E39-8983-C55C23E78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738" y="5322888"/>
            <a:ext cx="2073275" cy="720725"/>
          </a:xfrm>
          <a:prstGeom prst="rect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1000" b="0" i="0" u="none" strike="noStrike" kern="120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11" name="Arrow: Right 3">
            <a:extLst>
              <a:ext uri="{FF2B5EF4-FFF2-40B4-BE49-F238E27FC236}">
                <a16:creationId xmlns:a16="http://schemas.microsoft.com/office/drawing/2014/main" id="{FFE83877-21D1-45C1-AB6D-34237E808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5381625"/>
            <a:ext cx="1692275" cy="454025"/>
          </a:xfrm>
          <a:prstGeom prst="rightArrow">
            <a:avLst>
              <a:gd name="adj1" fmla="val 50000"/>
              <a:gd name="adj2" fmla="val 49835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1000" b="0" i="0" u="none" strike="noStrike" kern="120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12" name="TextBox 4">
            <a:extLst>
              <a:ext uri="{FF2B5EF4-FFF2-40B4-BE49-F238E27FC236}">
                <a16:creationId xmlns:a16="http://schemas.microsoft.com/office/drawing/2014/main" id="{0EAAF0F1-5D89-4141-AD93-67BED487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5359400"/>
            <a:ext cx="1812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Deep CNN such as AlexNet</a:t>
            </a:r>
          </a:p>
        </p:txBody>
      </p:sp>
      <p:grpSp>
        <p:nvGrpSpPr>
          <p:cNvPr id="73738" name="Group 73737">
            <a:extLst>
              <a:ext uri="{FF2B5EF4-FFF2-40B4-BE49-F238E27FC236}">
                <a16:creationId xmlns:a16="http://schemas.microsoft.com/office/drawing/2014/main" id="{A7E95589-FE25-41E0-B0F6-98726B6E8CFF}"/>
              </a:ext>
            </a:extLst>
          </p:cNvPr>
          <p:cNvGrpSpPr>
            <a:grpSpLocks/>
          </p:cNvGrpSpPr>
          <p:nvPr/>
        </p:nvGrpSpPr>
        <p:grpSpPr bwMode="auto">
          <a:xfrm>
            <a:off x="3292475" y="2867025"/>
            <a:ext cx="1833563" cy="719138"/>
            <a:chOff x="3293140" y="2866557"/>
            <a:chExt cx="1832359" cy="719329"/>
          </a:xfrm>
        </p:grpSpPr>
        <p:sp>
          <p:nvSpPr>
            <p:cNvPr id="47154" name="TextBox 16">
              <a:extLst>
                <a:ext uri="{FF2B5EF4-FFF2-40B4-BE49-F238E27FC236}">
                  <a16:creationId xmlns:a16="http://schemas.microsoft.com/office/drawing/2014/main" id="{45C4272B-7FF4-49BF-BE31-2C1090567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304" y="2915247"/>
              <a:ext cx="181319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sv-S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Repurposed Alexnet</a:t>
              </a:r>
            </a:p>
          </p:txBody>
        </p:sp>
        <p:sp>
          <p:nvSpPr>
            <p:cNvPr id="47155" name="Rectangle 17">
              <a:extLst>
                <a:ext uri="{FF2B5EF4-FFF2-40B4-BE49-F238E27FC236}">
                  <a16:creationId xmlns:a16="http://schemas.microsoft.com/office/drawing/2014/main" id="{4C8EC3B1-5A24-4196-A721-0FC54AB3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3140" y="2866557"/>
              <a:ext cx="1804311" cy="719329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3730" name="Group 73729">
            <a:extLst>
              <a:ext uri="{FF2B5EF4-FFF2-40B4-BE49-F238E27FC236}">
                <a16:creationId xmlns:a16="http://schemas.microsoft.com/office/drawing/2014/main" id="{D8439AB6-D7A7-4C95-9709-1A3697D9078C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1152525"/>
            <a:ext cx="1187450" cy="3319463"/>
            <a:chOff x="425238" y="1152143"/>
            <a:chExt cx="1187424" cy="3319801"/>
          </a:xfrm>
        </p:grpSpPr>
        <p:pic>
          <p:nvPicPr>
            <p:cNvPr id="47149" name="Picture 10">
              <a:extLst>
                <a:ext uri="{FF2B5EF4-FFF2-40B4-BE49-F238E27FC236}">
                  <a16:creationId xmlns:a16="http://schemas.microsoft.com/office/drawing/2014/main" id="{30F724A6-1FC6-4968-8DDC-422B5426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" t="9030" r="40646" b="2611"/>
            <a:stretch>
              <a:fillRect/>
            </a:stretch>
          </p:blipFill>
          <p:spPr bwMode="auto">
            <a:xfrm>
              <a:off x="697689" y="1859060"/>
              <a:ext cx="642521" cy="960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50" name="Picture 11">
              <a:extLst>
                <a:ext uri="{FF2B5EF4-FFF2-40B4-BE49-F238E27FC236}">
                  <a16:creationId xmlns:a16="http://schemas.microsoft.com/office/drawing/2014/main" id="{125C980C-CD43-445C-AE77-39C7C22DD1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9" t="3654" r="28180" b="1495"/>
            <a:stretch>
              <a:fillRect/>
            </a:stretch>
          </p:blipFill>
          <p:spPr bwMode="auto">
            <a:xfrm>
              <a:off x="697691" y="2844156"/>
              <a:ext cx="642521" cy="593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51" name="Picture 12">
              <a:extLst>
                <a:ext uri="{FF2B5EF4-FFF2-40B4-BE49-F238E27FC236}">
                  <a16:creationId xmlns:a16="http://schemas.microsoft.com/office/drawing/2014/main" id="{4C222AB1-BE41-48F7-9C97-17D633B5A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6" b="922"/>
            <a:stretch>
              <a:fillRect/>
            </a:stretch>
          </p:blipFill>
          <p:spPr bwMode="auto">
            <a:xfrm>
              <a:off x="678525" y="3470647"/>
              <a:ext cx="680851" cy="877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52" name="Rectangle 18">
              <a:extLst>
                <a:ext uri="{FF2B5EF4-FFF2-40B4-BE49-F238E27FC236}">
                  <a16:creationId xmlns:a16="http://schemas.microsoft.com/office/drawing/2014/main" id="{1EC10DAC-0BCE-4B53-A0FC-6BF43C3BB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838" y="1776452"/>
              <a:ext cx="874454" cy="269549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53" name="TextBox 19">
              <a:extLst>
                <a:ext uri="{FF2B5EF4-FFF2-40B4-BE49-F238E27FC236}">
                  <a16:creationId xmlns:a16="http://schemas.microsoft.com/office/drawing/2014/main" id="{60ECE37D-D023-41C3-B4DE-D00B2451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238" y="1152143"/>
              <a:ext cx="118742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sv-SE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Your database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1E3FA7-3F3A-4FB3-9FF1-A66CBA74459E}"/>
              </a:ext>
            </a:extLst>
          </p:cNvPr>
          <p:cNvGrpSpPr>
            <a:grpSpLocks/>
          </p:cNvGrpSpPr>
          <p:nvPr/>
        </p:nvGrpSpPr>
        <p:grpSpPr bwMode="auto">
          <a:xfrm>
            <a:off x="6530975" y="2092325"/>
            <a:ext cx="2684463" cy="2063750"/>
            <a:chOff x="6681683" y="1867626"/>
            <a:chExt cx="2683252" cy="2064564"/>
          </a:xfrm>
        </p:grpSpPr>
        <p:cxnSp>
          <p:nvCxnSpPr>
            <p:cNvPr id="47137" name="Straight Arrow Connector 6">
              <a:extLst>
                <a:ext uri="{FF2B5EF4-FFF2-40B4-BE49-F238E27FC236}">
                  <a16:creationId xmlns:a16="http://schemas.microsoft.com/office/drawing/2014/main" id="{DB626C6F-4AEC-40CB-948F-89ECADD125D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90567" y="2482616"/>
              <a:ext cx="863675" cy="52808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8" name="Straight Arrow Connector 20">
              <a:extLst>
                <a:ext uri="{FF2B5EF4-FFF2-40B4-BE49-F238E27FC236}">
                  <a16:creationId xmlns:a16="http://schemas.microsoft.com/office/drawing/2014/main" id="{B29CDECD-E170-47A8-BD50-265ADD5492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1683" y="3008255"/>
              <a:ext cx="902502" cy="244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9" name="Straight Arrow Connector 23">
              <a:extLst>
                <a:ext uri="{FF2B5EF4-FFF2-40B4-BE49-F238E27FC236}">
                  <a16:creationId xmlns:a16="http://schemas.microsoft.com/office/drawing/2014/main" id="{EEF91D2F-79C2-4FE6-9B76-10A08E2932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95707" y="3028964"/>
              <a:ext cx="874454" cy="509817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7140" name="Picture 28">
              <a:extLst>
                <a:ext uri="{FF2B5EF4-FFF2-40B4-BE49-F238E27FC236}">
                  <a16:creationId xmlns:a16="http://schemas.microsoft.com/office/drawing/2014/main" id="{21D42C78-0F08-4580-A77B-EA2BC8191F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" t="9030" r="40646" b="2611"/>
            <a:stretch>
              <a:fillRect/>
            </a:stretch>
          </p:blipFill>
          <p:spPr bwMode="auto">
            <a:xfrm>
              <a:off x="8723286" y="1867626"/>
              <a:ext cx="461775" cy="69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41" name="Picture 29">
              <a:extLst>
                <a:ext uri="{FF2B5EF4-FFF2-40B4-BE49-F238E27FC236}">
                  <a16:creationId xmlns:a16="http://schemas.microsoft.com/office/drawing/2014/main" id="{E4FB0795-0001-4E1C-895C-F264F11142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39" t="3654" r="28180" b="1495"/>
            <a:stretch>
              <a:fillRect/>
            </a:stretch>
          </p:blipFill>
          <p:spPr bwMode="auto">
            <a:xfrm>
              <a:off x="8743749" y="2694231"/>
              <a:ext cx="549088" cy="506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42" name="Picture 30">
              <a:extLst>
                <a:ext uri="{FF2B5EF4-FFF2-40B4-BE49-F238E27FC236}">
                  <a16:creationId xmlns:a16="http://schemas.microsoft.com/office/drawing/2014/main" id="{96D1312D-0ACC-4464-9B29-FDF44905A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6" b="922"/>
            <a:stretch>
              <a:fillRect/>
            </a:stretch>
          </p:blipFill>
          <p:spPr bwMode="auto">
            <a:xfrm>
              <a:off x="8742452" y="3337105"/>
              <a:ext cx="461775" cy="59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43" name="TextBox 22">
              <a:extLst>
                <a:ext uri="{FF2B5EF4-FFF2-40B4-BE49-F238E27FC236}">
                  <a16:creationId xmlns:a16="http://schemas.microsoft.com/office/drawing/2014/main" id="{0A65FA92-4B7A-4E71-8F20-45822A7B8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7974" y="2325851"/>
              <a:ext cx="18131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sv-SE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Runestone U47 </a:t>
              </a:r>
            </a:p>
          </p:txBody>
        </p:sp>
        <p:sp>
          <p:nvSpPr>
            <p:cNvPr id="47144" name="TextBox 32">
              <a:extLst>
                <a:ext uri="{FF2B5EF4-FFF2-40B4-BE49-F238E27FC236}">
                  <a16:creationId xmlns:a16="http://schemas.microsoft.com/office/drawing/2014/main" id="{BDDC27D8-408C-4B22-9DBF-6F71184C7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7974" y="2844024"/>
              <a:ext cx="18131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sv-SE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Runestone Sö142 </a:t>
              </a:r>
            </a:p>
          </p:txBody>
        </p:sp>
        <p:sp>
          <p:nvSpPr>
            <p:cNvPr id="47145" name="TextBox 33">
              <a:extLst>
                <a:ext uri="{FF2B5EF4-FFF2-40B4-BE49-F238E27FC236}">
                  <a16:creationId xmlns:a16="http://schemas.microsoft.com/office/drawing/2014/main" id="{2DE0843B-FE84-43A3-8C38-CE968DC13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1740" y="3378191"/>
              <a:ext cx="18131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sv-SE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Runestone Ö31</a:t>
              </a:r>
            </a:p>
          </p:txBody>
        </p:sp>
        <p:sp>
          <p:nvSpPr>
            <p:cNvPr id="47146" name="Rectangle 24">
              <a:extLst>
                <a:ext uri="{FF2B5EF4-FFF2-40B4-BE49-F238E27FC236}">
                  <a16:creationId xmlns:a16="http://schemas.microsoft.com/office/drawing/2014/main" id="{C4C70999-C4AE-43C7-B6D6-A505C12A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4185" y="2325851"/>
              <a:ext cx="1039019" cy="2727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47" name="Rectangle 35">
              <a:extLst>
                <a:ext uri="{FF2B5EF4-FFF2-40B4-BE49-F238E27FC236}">
                  <a16:creationId xmlns:a16="http://schemas.microsoft.com/office/drawing/2014/main" id="{2BE85E79-A37D-4910-A84E-EDB80A65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349" y="2835174"/>
              <a:ext cx="1102068" cy="26601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48" name="Rectangle 36">
              <a:extLst>
                <a:ext uri="{FF2B5EF4-FFF2-40B4-BE49-F238E27FC236}">
                  <a16:creationId xmlns:a16="http://schemas.microsoft.com/office/drawing/2014/main" id="{6623B14C-4726-4A19-831C-82E986ED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560" y="3363404"/>
              <a:ext cx="1102068" cy="26601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4AC56E3-B83D-41AE-B9AD-B3F366B8C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01963"/>
            <a:ext cx="1425575" cy="434975"/>
          </a:xfrm>
          <a:prstGeom prst="rightArrow">
            <a:avLst>
              <a:gd name="adj1" fmla="val 50000"/>
              <a:gd name="adj2" fmla="val 50025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1000" b="0" i="0" u="none" strike="noStrike" kern="120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EE6CC92-C648-4DCA-AADE-865C3564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1209675"/>
            <a:ext cx="1322387" cy="434975"/>
          </a:xfrm>
          <a:prstGeom prst="rightArrow">
            <a:avLst>
              <a:gd name="adj1" fmla="val 50000"/>
              <a:gd name="adj2" fmla="val 50022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1000" b="0" i="0" u="none" strike="noStrike" kern="120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3" name="Picture 10">
            <a:extLst>
              <a:ext uri="{FF2B5EF4-FFF2-40B4-BE49-F238E27FC236}">
                <a16:creationId xmlns:a16="http://schemas.microsoft.com/office/drawing/2014/main" id="{1121A780-B4BE-4E7E-8061-902EDAC6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b="1183"/>
          <a:stretch>
            <a:fillRect/>
          </a:stretch>
        </p:blipFill>
        <p:spPr bwMode="auto">
          <a:xfrm>
            <a:off x="5416550" y="1047750"/>
            <a:ext cx="6223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CEF9F0F-7681-4A7B-B2F2-A4737126F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0" y="1047750"/>
            <a:ext cx="9413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3DB4799-AA9F-4EAF-B498-52055B01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063625"/>
            <a:ext cx="6969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4EF31CA-1A93-4413-A2D6-AB8749FBB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1346200"/>
            <a:ext cx="295275" cy="1527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1000" b="0" i="0" u="none" strike="noStrike" kern="120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7E7067-BB51-4797-B1AE-A8D71F898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668338"/>
            <a:ext cx="2371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Learned</a:t>
            </a:r>
            <a:r>
              <a:rPr kumimoji="0" lang="sv-SE" altLang="sv-SE" sz="1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Features</a:t>
            </a:r>
            <a:r>
              <a:rPr kumimoji="0" lang="sv-SE" alt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Features</a:t>
            </a:r>
          </a:p>
        </p:txBody>
      </p:sp>
      <p:sp>
        <p:nvSpPr>
          <p:cNvPr id="47123" name="TextBox 73727">
            <a:extLst>
              <a:ext uri="{FF2B5EF4-FFF2-40B4-BE49-F238E27FC236}">
                <a16:creationId xmlns:a16="http://schemas.microsoft.com/office/drawing/2014/main" id="{139EFE9D-85EA-4787-8AC3-D87D6329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5424488"/>
            <a:ext cx="1693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Deep Learning</a:t>
            </a:r>
          </a:p>
        </p:txBody>
      </p:sp>
      <p:grpSp>
        <p:nvGrpSpPr>
          <p:cNvPr id="73734" name="Group 73733">
            <a:extLst>
              <a:ext uri="{FF2B5EF4-FFF2-40B4-BE49-F238E27FC236}">
                <a16:creationId xmlns:a16="http://schemas.microsoft.com/office/drawing/2014/main" id="{B4836268-DF35-4DF8-ABE6-FB926E5F7081}"/>
              </a:ext>
            </a:extLst>
          </p:cNvPr>
          <p:cNvGrpSpPr>
            <a:grpSpLocks/>
          </p:cNvGrpSpPr>
          <p:nvPr/>
        </p:nvGrpSpPr>
        <p:grpSpPr bwMode="auto">
          <a:xfrm>
            <a:off x="1398588" y="2967038"/>
            <a:ext cx="1963737" cy="503237"/>
            <a:chOff x="1398351" y="2967377"/>
            <a:chExt cx="1964157" cy="503270"/>
          </a:xfrm>
        </p:grpSpPr>
        <p:sp>
          <p:nvSpPr>
            <p:cNvPr id="47135" name="Arrow: Right 37">
              <a:extLst>
                <a:ext uri="{FF2B5EF4-FFF2-40B4-BE49-F238E27FC236}">
                  <a16:creationId xmlns:a16="http://schemas.microsoft.com/office/drawing/2014/main" id="{31BF84AC-CF7E-465B-9CBE-BC230F463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202" y="2967377"/>
              <a:ext cx="1839798" cy="503270"/>
            </a:xfrm>
            <a:prstGeom prst="rightArrow">
              <a:avLst>
                <a:gd name="adj1" fmla="val 50000"/>
                <a:gd name="adj2" fmla="val 49995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6" name="TextBox 48">
              <a:extLst>
                <a:ext uri="{FF2B5EF4-FFF2-40B4-BE49-F238E27FC236}">
                  <a16:creationId xmlns:a16="http://schemas.microsoft.com/office/drawing/2014/main" id="{C5E4DCFA-5CA9-4C89-BA6B-5F78F8A6C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351" y="3027843"/>
              <a:ext cx="19641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sv-SE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Transfer Learning</a:t>
              </a:r>
            </a:p>
          </p:txBody>
        </p:sp>
      </p:grpSp>
      <p:grpSp>
        <p:nvGrpSpPr>
          <p:cNvPr id="73737" name="Group 73736">
            <a:extLst>
              <a:ext uri="{FF2B5EF4-FFF2-40B4-BE49-F238E27FC236}">
                <a16:creationId xmlns:a16="http://schemas.microsoft.com/office/drawing/2014/main" id="{A0B9F314-0EBE-454D-A8A5-2C38ECF2B993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3421063"/>
            <a:ext cx="458788" cy="1963737"/>
            <a:chOff x="3988216" y="3421323"/>
            <a:chExt cx="458662" cy="1964157"/>
          </a:xfrm>
        </p:grpSpPr>
        <p:sp>
          <p:nvSpPr>
            <p:cNvPr id="47133" name="Arrow: Right 38">
              <a:extLst>
                <a:ext uri="{FF2B5EF4-FFF2-40B4-BE49-F238E27FC236}">
                  <a16:creationId xmlns:a16="http://schemas.microsoft.com/office/drawing/2014/main" id="{25CF33B8-57EE-4FAE-83B3-81B92DCE58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58723" y="4235396"/>
              <a:ext cx="1717647" cy="458662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bIns="0" anchor="b"/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altLang="sv-SE" sz="1000" b="0" i="0" u="none" strike="noStrike" kern="1200" cap="none" spc="0" normalizeH="0" baseline="0" noProof="0">
                <a:ln>
                  <a:noFill/>
                </a:ln>
                <a:solidFill>
                  <a:srgbClr val="032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134" name="TextBox 49">
              <a:extLst>
                <a:ext uri="{FF2B5EF4-FFF2-40B4-BE49-F238E27FC236}">
                  <a16:creationId xmlns:a16="http://schemas.microsoft.com/office/drawing/2014/main" id="{5349E8A2-A848-4B8F-81A8-3F1B70BB5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202474" y="4218736"/>
              <a:ext cx="19641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0001D"/>
                </a:buClr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0001D"/>
                </a:buClr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D0001D"/>
                </a:buClr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0001D"/>
                </a:buClr>
                <a:buChar char="»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altLang="sv-SE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Transfer Learning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D643E08-0ABE-4579-BB1F-6D988C38C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38" y="3022600"/>
            <a:ext cx="1406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Classification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DA1051-3B26-4EEF-BDC1-B22D064AD46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01988" y="1797050"/>
            <a:ext cx="1965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Extracting features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5A3A66-EB3B-4190-A213-07D658BE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1277938"/>
            <a:ext cx="1120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from layers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4923629-4706-4805-980E-C535634AB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5" y="1204913"/>
            <a:ext cx="3011488" cy="434975"/>
          </a:xfrm>
          <a:prstGeom prst="rightArrow">
            <a:avLst>
              <a:gd name="adj1" fmla="val 50000"/>
              <a:gd name="adj2" fmla="val 5013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1000" b="0" i="0" u="none" strike="noStrike" kern="120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536B60-F0DF-4BAC-9C03-219A48866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1222375"/>
            <a:ext cx="3349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Traditional learning algorithms</a:t>
            </a:r>
          </a:p>
        </p:txBody>
      </p:sp>
      <p:sp>
        <p:nvSpPr>
          <p:cNvPr id="73729" name="Rectangle 73728">
            <a:extLst>
              <a:ext uri="{FF2B5EF4-FFF2-40B4-BE49-F238E27FC236}">
                <a16:creationId xmlns:a16="http://schemas.microsoft.com/office/drawing/2014/main" id="{68D998F4-6061-45F4-A9C2-F7D98AFB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963613"/>
            <a:ext cx="2479675" cy="10350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bIns="0" anchor="b"/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altLang="sv-SE" sz="1000" b="0" i="0" u="none" strike="noStrike" kern="1200" cap="none" spc="0" normalizeH="0" baseline="0" noProof="0">
              <a:ln>
                <a:noFill/>
              </a:ln>
              <a:solidFill>
                <a:srgbClr val="032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9BC86A-2305-4C23-9C89-8B8D7AEDD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1038" y="1212850"/>
            <a:ext cx="2371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0001D"/>
              </a:buClr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0001D"/>
              </a:buClr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D0001D"/>
              </a:buClr>
              <a:buChar char="–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0001D"/>
              </a:buClr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Prescription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7" grpId="0" animBg="1"/>
      <p:bldP spid="28" grpId="0"/>
      <p:bldP spid="51" grpId="0"/>
      <p:bldP spid="52" grpId="0"/>
      <p:bldP spid="53" grpId="0"/>
      <p:bldP spid="55" grpId="0" animBg="1"/>
      <p:bldP spid="56" grpId="0"/>
      <p:bldP spid="73729" grpId="0" animBg="1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TU_ProcessIT_sv">
  <a:themeElements>
    <a:clrScheme name="1_LTU_ProcessIT_s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LTU_ProcessIT_sv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9144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000" b="0" i="0" u="none" strike="noStrike" cap="none" normalizeH="0" baseline="0" smtClean="0">
            <a:ln>
              <a:noFill/>
            </a:ln>
            <a:solidFill>
              <a:srgbClr val="032040"/>
            </a:solidFill>
            <a:effectLst/>
            <a:latin typeface="Arial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ysDash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LTU_ProcessIT_s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TU_ProcessIT_s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TU_ProcessIT_s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290</Words>
  <Application>Microsoft Office PowerPoint</Application>
  <PresentationFormat>Widescreen</PresentationFormat>
  <Paragraphs>59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1_LTU_ProcessIT_sv</vt:lpstr>
      <vt:lpstr>PowerPoint Presentation</vt:lpstr>
      <vt:lpstr>Maintenance of Viking runestones</vt:lpstr>
      <vt:lpstr>Feature Engineering Vs Feature Learning</vt:lpstr>
      <vt:lpstr>Results in Feature Engineering for Runestones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Castaño Arranz</dc:creator>
  <cp:lastModifiedBy>Miguel Castano</cp:lastModifiedBy>
  <cp:revision>8</cp:revision>
  <dcterms:created xsi:type="dcterms:W3CDTF">2019-05-14T07:11:49Z</dcterms:created>
  <dcterms:modified xsi:type="dcterms:W3CDTF">2022-10-11T19:05:50Z</dcterms:modified>
</cp:coreProperties>
</file>