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7"/>
  </p:notesMasterIdLst>
  <p:handoutMasterIdLst>
    <p:handoutMasterId r:id="rId18"/>
  </p:handoutMasterIdLst>
  <p:sldIdLst>
    <p:sldId id="298" r:id="rId4"/>
    <p:sldId id="283" r:id="rId5"/>
    <p:sldId id="297" r:id="rId6"/>
    <p:sldId id="284" r:id="rId7"/>
    <p:sldId id="299" r:id="rId8"/>
    <p:sldId id="292" r:id="rId9"/>
    <p:sldId id="300" r:id="rId10"/>
    <p:sldId id="293" r:id="rId11"/>
    <p:sldId id="294" r:id="rId12"/>
    <p:sldId id="295" r:id="rId13"/>
    <p:sldId id="285" r:id="rId14"/>
    <p:sldId id="296" r:id="rId15"/>
    <p:sldId id="281" r:id="rId1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591" autoAdjust="0"/>
  </p:normalViewPr>
  <p:slideViewPr>
    <p:cSldViewPr snapToGrid="0">
      <p:cViewPr>
        <p:scale>
          <a:sx n="75" d="100"/>
          <a:sy n="75" d="100"/>
        </p:scale>
        <p:origin x="54" y="6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0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Chiffre d’affaires brut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  <c:pt idx="4">
                  <c:v>20AA</c:v>
                </c:pt>
              </c:strCache>
            </c:strRef>
          </c:cat>
          <c:val>
            <c:numRef>
              <c:f>Sheet1!$B$2:$B$6</c:f>
              <c:numCache>
                <c:formatCode>#,##0\ [$€-40C]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[$€-40C]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Ventes de l’entreprise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numFmt formatCode="_-* #,##0\ [$€-40C]_-;\-* #,##0\ [$€-40C]_-;_-* &quot;-&quot;\ [$€-40C]_-;_-@_-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  <c:pt idx="4">
                  <c:v>20AA</c:v>
                </c:pt>
              </c:strCache>
            </c:strRef>
          </c:cat>
          <c:val>
            <c:numRef>
              <c:f>Sheet1!$B$2:$B$6</c:f>
              <c:numCache>
                <c:formatCode>#,##0\ [$€-40C]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Évolution</a:t>
            </a:r>
            <a:r>
              <a:rPr lang="fr-FR" baseline="0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 chiffre d’affaires</a:t>
            </a:r>
            <a:endParaRPr lang="fr-FR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  <c:pt idx="4">
                  <c:v>20AA</c:v>
                </c:pt>
              </c:strCache>
            </c:strRef>
          </c:cat>
          <c:val>
            <c:numRef>
              <c:f>Sheet1!$B$2:$B$6</c:f>
              <c:numCache>
                <c:formatCode>#,##0\ [$€-40C]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[$€-40C]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B651C5-239C-481D-B679-C1853F3D7869}" type="datetime1">
              <a:rPr lang="fr-FR" smtClean="0"/>
              <a:t>17/11/2021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3F468-A24C-40BA-9BA0-927B9D8CEF08}" type="datetime1">
              <a:rPr lang="fr-FR" smtClean="0"/>
              <a:pPr/>
              <a:t>17/11/2021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27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27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798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620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841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499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71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47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443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94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912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406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87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360000" rIns="252000" bIns="180000" rtlCol="0" anchor="t">
            <a:noAutofit/>
          </a:bodyPr>
          <a:lstStyle>
            <a:lvl1pPr algn="r"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Cliquez pour modifier le 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Modifiez le style des sous-titres du masque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 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324000" rIns="252000" bIns="180000" rtlCol="0" anchor="t">
            <a:noAutofit/>
          </a:bodyPr>
          <a:lstStyle>
            <a:lvl1pPr algn="r">
              <a:defRPr lang="en-ZA" sz="4800" b="1" spc="-300" dirty="0"/>
            </a:lvl1pPr>
          </a:lstStyle>
          <a:p>
            <a:pPr lvl="0" algn="r"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Text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36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Image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e comparaison gauch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e comparaison gauch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Entrez votre légende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de votre atten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08000" tIns="108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Merci de votre attention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Numéro de téléphone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Poignée E-mail ou Réseaux sociaux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Site web de l’entreprise</a:t>
            </a: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Zone de texte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30153"/>
            <a:ext cx="1053900" cy="365535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fr-FR" sz="2500" b="1" i="0" spc="-100" noProof="0">
                <a:solidFill>
                  <a:schemeClr val="accent1"/>
                </a:solidFill>
                <a:latin typeface="+mj-lt"/>
              </a:rPr>
              <a:t>TREY</a:t>
            </a:r>
            <a:r>
              <a:rPr lang="fr-FR" sz="1600" b="1" i="0" spc="-100" noProof="0">
                <a:solidFill>
                  <a:schemeClr val="accent1"/>
                </a:solidFill>
                <a:latin typeface="+mj-lt"/>
              </a:rPr>
              <a:t> </a:t>
            </a:r>
            <a:br>
              <a:rPr lang="fr-FR" sz="1600" b="1" i="0" spc="-100" baseline="0" noProof="0">
                <a:solidFill>
                  <a:schemeClr val="accent1"/>
                </a:solidFill>
                <a:latin typeface="+mj-lt"/>
              </a:rPr>
            </a:br>
            <a:r>
              <a:rPr lang="fr-FR" sz="1200" b="0" i="0" spc="14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’image 11" descr="Mains rassemblées en ce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17092"/>
            <a:ext cx="9780588" cy="6804025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tIns="216000" rtlCol="0"/>
          <a:lstStyle/>
          <a:p>
            <a:pPr rtl="0"/>
            <a:r>
              <a:rPr lang="fr-FR" sz="6000"/>
              <a:t>CW - YoutubeCleaner</a:t>
            </a:r>
            <a:endParaRPr lang="fr-FR" sz="6000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442595"/>
          </a:xfrm>
        </p:spPr>
        <p:txBody>
          <a:bodyPr rtlCol="0"/>
          <a:lstStyle/>
          <a:p>
            <a:pPr rtl="0"/>
            <a:r>
              <a:rPr lang="fr-FR" sz="1200"/>
              <a:t>https://gitlab-ovh-02.cloud.centralesupelec.fr/edouard.roby/insultedetector_s2_YouTubeCleaner</a:t>
            </a:r>
            <a:endParaRPr lang="fr-FR" sz="1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A910CB3-E7EC-4903-A44A-93045E240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2124" y="5966665"/>
            <a:ext cx="1389876" cy="837360"/>
          </a:xfrm>
          <a:prstGeom prst="rect">
            <a:avLst/>
          </a:prstGeom>
        </p:spPr>
      </p:pic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27965A49-3BB5-4814-AC69-CD456F3CB4E8}"/>
              </a:ext>
            </a:extLst>
          </p:cNvPr>
          <p:cNvSpPr txBox="1">
            <a:spLocks/>
          </p:cNvSpPr>
          <p:nvPr/>
        </p:nvSpPr>
        <p:spPr>
          <a:xfrm>
            <a:off x="9780588" y="-17091"/>
            <a:ext cx="2411412" cy="2722192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/>
              <a:t>BLONDEL Hector</a:t>
            </a:r>
          </a:p>
          <a:p>
            <a:pPr algn="ctr"/>
            <a:r>
              <a:rPr lang="fr-FR" sz="2000"/>
              <a:t>BUI Hugo</a:t>
            </a:r>
          </a:p>
          <a:p>
            <a:pPr algn="ctr"/>
            <a:r>
              <a:rPr lang="fr-FR" sz="2000"/>
              <a:t>BOHARD Charly</a:t>
            </a:r>
          </a:p>
          <a:p>
            <a:pPr algn="ctr"/>
            <a:r>
              <a:rPr lang="fr-FR" sz="2000"/>
              <a:t>CERVERA Romain</a:t>
            </a:r>
          </a:p>
          <a:p>
            <a:pPr algn="ctr"/>
            <a:r>
              <a:rPr lang="fr-FR" sz="2000"/>
              <a:t>ESPAÑA Tomas</a:t>
            </a:r>
          </a:p>
          <a:p>
            <a:pPr algn="ctr"/>
            <a:r>
              <a:rPr lang="fr-FR" sz="2000"/>
              <a:t>ROBY Edouard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Tableau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/>
              <a:t>Comparatif du taux d’insultes sur diverses chaînes de vulgarisation scientifique en vue d’une éventuelle publicité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055825"/>
              </p:ext>
            </p:extLst>
          </p:nvPr>
        </p:nvGraphicFramePr>
        <p:xfrm>
          <a:off x="431801" y="1614845"/>
          <a:ext cx="9719580" cy="386545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993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</a:tblGrid>
              <a:tr h="617885">
                <a:tc>
                  <a:txBody>
                    <a:bodyPr/>
                    <a:lstStyle/>
                    <a:p>
                      <a:pPr algn="ctr" rtl="0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600" b="0">
                          <a:solidFill>
                            <a:schemeClr val="bg1"/>
                          </a:solidFill>
                          <a:latin typeface="+mj-lt"/>
                        </a:rPr>
                        <a:t>Science4All</a:t>
                      </a:r>
                      <a:endParaRPr lang="fr" sz="1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b="0">
                          <a:solidFill>
                            <a:schemeClr val="bg1"/>
                          </a:solidFill>
                          <a:latin typeface="+mj-lt"/>
                        </a:rPr>
                        <a:t>ScienceEtonnante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600" b="0">
                          <a:solidFill>
                            <a:schemeClr val="bg1"/>
                          </a:solidFill>
                          <a:latin typeface="+mj-lt"/>
                        </a:rPr>
                        <a:t>Micmaths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600" b="0">
                          <a:solidFill>
                            <a:schemeClr val="bg1"/>
                          </a:solidFill>
                          <a:latin typeface="+mj-lt"/>
                        </a:rPr>
                        <a:t>e</a:t>
                      </a:r>
                      <a:r>
                        <a:rPr lang="fr" sz="1600" b="0">
                          <a:solidFill>
                            <a:schemeClr val="bg1"/>
                          </a:solidFill>
                          <a:latin typeface="+mj-lt"/>
                        </a:rPr>
                        <a:t>-penser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600" b="0">
                          <a:solidFill>
                            <a:schemeClr val="bg1"/>
                          </a:solidFill>
                          <a:latin typeface="+mj-lt"/>
                        </a:rPr>
                        <a:t>El Jj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fr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Id de la chaine</a:t>
                      </a:r>
                      <a:endParaRPr lang="f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UCfqLgK5ajTbqY61mtNV_Agg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UCaNlbnghtwlsGF-KzAFThqA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UC4PasDd25MXqlXBogBw9CAg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UCcziTK2NKeWtWQ6kB5tmQ8Q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UCgkhWgBGRp0sdFy2MHDWfSg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57949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fr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Nombre d’abonnés</a:t>
                      </a:r>
                      <a:endParaRPr lang="f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216 000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1 150 000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539 000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1 150 000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105 000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609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fr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r>
                        <a:rPr lang="fr-FR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</a:t>
                      </a:r>
                      <a:r>
                        <a:rPr lang="fr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déo la plus insultée parmi les 5 plus populaires</a:t>
                      </a:r>
                      <a:endParaRPr lang="f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f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fr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Pourcentage d’insultes</a:t>
                      </a:r>
                      <a:endParaRPr lang="f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876946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10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1621626-FB05-46F4-986E-2212F2F29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923" y="6371350"/>
            <a:ext cx="717049" cy="4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’image 11" descr="Salle de conférence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1104" y="5359400"/>
            <a:ext cx="3688896" cy="565899"/>
          </a:xfrm>
        </p:spPr>
        <p:txBody>
          <a:bodyPr rtlCol="0"/>
          <a:lstStyle/>
          <a:p>
            <a:pPr rtl="0"/>
            <a:r>
              <a:rPr lang="fr-FR" dirty="0"/>
              <a:t>Image plein écran avec légende </a:t>
            </a:r>
            <a:r>
              <a:rPr lang="fr-FR" dirty="0" err="1"/>
              <a:t>lorem</a:t>
            </a:r>
            <a:r>
              <a:rPr lang="fr-FR" dirty="0"/>
              <a:t>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11</a:t>
            </a:fld>
            <a:endParaRPr lang="fr-FR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/>
              <a:t>Large image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BA39E20-6085-41FD-8926-CFD3C0E8E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923" y="6371350"/>
            <a:ext cx="717049" cy="4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Espace réservé d’image 31" descr="Mains en train d’applaudir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r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tIns="108000" rtlCol="0"/>
          <a:lstStyle/>
          <a:p>
            <a:pPr rtl="0">
              <a:lnSpc>
                <a:spcPct val="70000"/>
              </a:lnSpc>
            </a:pPr>
            <a:r>
              <a:rPr lang="fr-FR" sz="4000" dirty="0"/>
              <a:t>Merci de votre attention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12</a:t>
            </a:fld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884C3B0-010C-408A-A1D3-E51ED225C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923" y="6371350"/>
            <a:ext cx="717049" cy="4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 descr="Comment utiliser ce modèle&#10;">
            <a:extLst>
              <a:ext uri="{FF2B5EF4-FFF2-40B4-BE49-F238E27FC236}">
                <a16:creationId xmlns:a16="http://schemas.microsoft.com/office/drawing/2014/main" id="{AF827C88-045E-4F68-9447-36B04E5AF96E}"/>
              </a:ext>
            </a:extLst>
          </p:cNvPr>
          <p:cNvGrpSpPr/>
          <p:nvPr/>
        </p:nvGrpSpPr>
        <p:grpSpPr>
          <a:xfrm>
            <a:off x="298484" y="589495"/>
            <a:ext cx="3002130" cy="3083313"/>
            <a:chOff x="1341135" y="527364"/>
            <a:chExt cx="3002130" cy="3083313"/>
          </a:xfrm>
        </p:grpSpPr>
        <p:sp>
          <p:nvSpPr>
            <p:cNvPr id="37" name="Ovale 36" title="Graphismes d’arrière-plan circulaires">
              <a:extLst>
                <a:ext uri="{FF2B5EF4-FFF2-40B4-BE49-F238E27FC236}">
                  <a16:creationId xmlns:a16="http://schemas.microsoft.com/office/drawing/2014/main" id="{C51FBE48-2848-4EC5-89D6-C5C86C105FD1}"/>
                </a:ext>
              </a:extLst>
            </p:cNvPr>
            <p:cNvSpPr/>
            <p:nvPr/>
          </p:nvSpPr>
          <p:spPr>
            <a:xfrm>
              <a:off x="1341135" y="814260"/>
              <a:ext cx="2796417" cy="279641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ts val="3000"/>
                </a:lnSpc>
              </a:pPr>
              <a:r>
                <a:rPr lang="fr-FR" sz="2400" b="1"/>
                <a:t>Comment</a:t>
              </a:r>
              <a:r>
                <a:rPr lang="fr-FR" sz="2400"/>
                <a:t> </a:t>
              </a:r>
              <a:r>
                <a:rPr lang="fr-FR" sz="2400" i="1"/>
                <a:t>personnaliser </a:t>
              </a:r>
              <a:r>
                <a:rPr lang="fr-FR" sz="2400"/>
                <a:t>ce modèle</a:t>
              </a:r>
            </a:p>
          </p:txBody>
        </p:sp>
        <p:sp>
          <p:nvSpPr>
            <p:cNvPr id="40" name="Ovale 39" title="Graphismes d’arrière-plan circulaires">
              <a:extLst>
                <a:ext uri="{FF2B5EF4-FFF2-40B4-BE49-F238E27FC236}">
                  <a16:creationId xmlns:a16="http://schemas.microsoft.com/office/drawing/2014/main" id="{DDBE5AE1-0732-46F6-A796-4251201817EE}"/>
                </a:ext>
              </a:extLst>
            </p:cNvPr>
            <p:cNvSpPr/>
            <p:nvPr/>
          </p:nvSpPr>
          <p:spPr>
            <a:xfrm>
              <a:off x="3125525" y="527364"/>
              <a:ext cx="1217740" cy="1217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41" name="Ovale 40" title="Graphismes d’arrière-plan circulaires">
              <a:extLst>
                <a:ext uri="{FF2B5EF4-FFF2-40B4-BE49-F238E27FC236}">
                  <a16:creationId xmlns:a16="http://schemas.microsoft.com/office/drawing/2014/main" id="{4571EFCA-4D6B-4975-BCE3-09C7F433B4DA}"/>
                </a:ext>
              </a:extLst>
            </p:cNvPr>
            <p:cNvSpPr/>
            <p:nvPr/>
          </p:nvSpPr>
          <p:spPr>
            <a:xfrm>
              <a:off x="1537865" y="3001655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38" name="Titre 2">
              <a:extLst>
                <a:ext uri="{FF2B5EF4-FFF2-40B4-BE49-F238E27FC236}">
                  <a16:creationId xmlns:a16="http://schemas.microsoft.com/office/drawing/2014/main" id="{E3AEFCE0-0A87-4B19-ABDE-39B6D794A7ED}"/>
                </a:ext>
              </a:extLst>
            </p:cNvPr>
            <p:cNvSpPr txBox="1">
              <a:spLocks/>
            </p:cNvSpPr>
            <p:nvPr/>
          </p:nvSpPr>
          <p:spPr>
            <a:xfrm>
              <a:off x="3133073" y="654208"/>
              <a:ext cx="1188691" cy="118682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fr-FR" sz="72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  <p:sp>
        <p:nvSpPr>
          <p:cNvPr id="6" name="Rectangle 5" descr="Encadré d’arrière-plan - Instructions">
            <a:extLst>
              <a:ext uri="{FF2B5EF4-FFF2-40B4-BE49-F238E27FC236}">
                <a16:creationId xmlns:a16="http://schemas.microsoft.com/office/drawing/2014/main" id="{20779E53-6FBF-49D4-B71F-9C4591CB06D5}"/>
              </a:ext>
            </a:extLst>
          </p:cNvPr>
          <p:cNvSpPr/>
          <p:nvPr/>
        </p:nvSpPr>
        <p:spPr>
          <a:xfrm>
            <a:off x="3489598" y="70559"/>
            <a:ext cx="4708996" cy="4177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43" name="Ovale 42" title="Graphismes d’arrière-plan circulaires">
            <a:extLst>
              <a:ext uri="{FF2B5EF4-FFF2-40B4-BE49-F238E27FC236}">
                <a16:creationId xmlns:a16="http://schemas.microsoft.com/office/drawing/2014/main" id="{C4AAE0A8-79D5-440B-B812-5976D3EDBD0C}"/>
              </a:ext>
            </a:extLst>
          </p:cNvPr>
          <p:cNvSpPr/>
          <p:nvPr/>
        </p:nvSpPr>
        <p:spPr>
          <a:xfrm>
            <a:off x="3630478" y="200418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46" name="Groupe 45" title="Ajoutez vos images">
            <a:extLst>
              <a:ext uri="{FF2B5EF4-FFF2-40B4-BE49-F238E27FC236}">
                <a16:creationId xmlns:a16="http://schemas.microsoft.com/office/drawing/2014/main" id="{D61E15D2-0BAF-4A2C-9698-DD4F6BAB920D}"/>
              </a:ext>
            </a:extLst>
          </p:cNvPr>
          <p:cNvGrpSpPr/>
          <p:nvPr/>
        </p:nvGrpSpPr>
        <p:grpSpPr>
          <a:xfrm>
            <a:off x="3628308" y="530352"/>
            <a:ext cx="4341658" cy="3585644"/>
            <a:chOff x="424893" y="379770"/>
            <a:chExt cx="4341658" cy="3585644"/>
          </a:xfrm>
        </p:grpSpPr>
        <p:sp>
          <p:nvSpPr>
            <p:cNvPr id="16" name="Zone de texte 15">
              <a:extLst>
                <a:ext uri="{FF2B5EF4-FFF2-40B4-BE49-F238E27FC236}">
                  <a16:creationId xmlns:a16="http://schemas.microsoft.com/office/drawing/2014/main" id="{1AA52088-CC08-4B31-88C3-7589922DEBB6}"/>
                </a:ext>
              </a:extLst>
            </p:cNvPr>
            <p:cNvSpPr txBox="1"/>
            <p:nvPr/>
          </p:nvSpPr>
          <p:spPr>
            <a:xfrm>
              <a:off x="424893" y="3134417"/>
              <a:ext cx="21384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sz="1600" b="1" dirty="0"/>
                <a:t>Supprimez</a:t>
              </a:r>
              <a:r>
                <a:rPr lang="fr-FR" sz="1600" dirty="0"/>
                <a:t> l’image ou l’icône d’espace réservé,</a:t>
              </a:r>
            </a:p>
          </p:txBody>
        </p:sp>
        <p:pic>
          <p:nvPicPr>
            <p:cNvPr id="12" name="Image 11" title="Graphismes - Instructions d’utilisation du modèle">
              <a:extLst>
                <a:ext uri="{FF2B5EF4-FFF2-40B4-BE49-F238E27FC236}">
                  <a16:creationId xmlns:a16="http://schemas.microsoft.com/office/drawing/2014/main" id="{B945A26A-43DB-4AED-BA9E-E81359BA2E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4686" y="910689"/>
              <a:ext cx="1985426" cy="2008300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56A7864C-1101-45CF-B3E0-1BB84A195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0660" y="963918"/>
              <a:ext cx="1905000" cy="192297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5" name="Zone de texte 14">
              <a:extLst>
                <a:ext uri="{FF2B5EF4-FFF2-40B4-BE49-F238E27FC236}">
                  <a16:creationId xmlns:a16="http://schemas.microsoft.com/office/drawing/2014/main" id="{5083EB4B-86A0-45E7-8493-F0169A4CCC87}"/>
                </a:ext>
              </a:extLst>
            </p:cNvPr>
            <p:cNvSpPr txBox="1"/>
            <p:nvPr/>
          </p:nvSpPr>
          <p:spPr>
            <a:xfrm>
              <a:off x="499040" y="379770"/>
              <a:ext cx="4136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sz="2000" b="1"/>
                <a:t>Ajoutez vos images</a:t>
              </a:r>
            </a:p>
          </p:txBody>
        </p:sp>
        <p:sp>
          <p:nvSpPr>
            <p:cNvPr id="17" name="Zone de texte 16">
              <a:extLst>
                <a:ext uri="{FF2B5EF4-FFF2-40B4-BE49-F238E27FC236}">
                  <a16:creationId xmlns:a16="http://schemas.microsoft.com/office/drawing/2014/main" id="{0F108E97-1B0C-4A75-91C1-1B9A03212BD0}"/>
                </a:ext>
              </a:extLst>
            </p:cNvPr>
            <p:cNvSpPr txBox="1"/>
            <p:nvPr/>
          </p:nvSpPr>
          <p:spPr>
            <a:xfrm>
              <a:off x="2628134" y="3134416"/>
              <a:ext cx="21384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sz="1600"/>
                <a:t>puis sélectionnez </a:t>
              </a:r>
              <a:r>
                <a:rPr lang="fr-FR" sz="1600" b="1" i="1"/>
                <a:t>ou</a:t>
              </a:r>
              <a:r>
                <a:rPr lang="fr-FR" sz="1600"/>
                <a:t> glissez-déplacez votre photo</a:t>
              </a:r>
            </a:p>
          </p:txBody>
        </p:sp>
        <p:sp>
          <p:nvSpPr>
            <p:cNvPr id="20" name="Graphisme 18" title="Flèche - Instructions d’utilisation du modèle">
              <a:extLst>
                <a:ext uri="{FF2B5EF4-FFF2-40B4-BE49-F238E27FC236}">
                  <a16:creationId xmlns:a16="http://schemas.microsoft.com/office/drawing/2014/main" id="{3CDE6CC0-E86B-4B0C-B994-AD3ECE46636B}"/>
                </a:ext>
              </a:extLst>
            </p:cNvPr>
            <p:cNvSpPr/>
            <p:nvPr/>
          </p:nvSpPr>
          <p:spPr>
            <a:xfrm rot="4500000" flipH="1">
              <a:off x="1365275" y="2606461"/>
              <a:ext cx="367586" cy="457870"/>
            </a:xfrm>
            <a:custGeom>
              <a:avLst/>
              <a:gdLst>
                <a:gd name="connsiteX0" fmla="*/ 27380 w 542925"/>
                <a:gd name="connsiteY0" fmla="*/ 669232 h 676275"/>
                <a:gd name="connsiteX1" fmla="*/ 138823 w 542925"/>
                <a:gd name="connsiteY1" fmla="*/ 376814 h 676275"/>
                <a:gd name="connsiteX2" fmla="*/ 352183 w 542925"/>
                <a:gd name="connsiteY2" fmla="*/ 147262 h 676275"/>
                <a:gd name="connsiteX3" fmla="*/ 485533 w 542925"/>
                <a:gd name="connsiteY3" fmla="*/ 68204 h 676275"/>
                <a:gd name="connsiteX4" fmla="*/ 469340 w 542925"/>
                <a:gd name="connsiteY4" fmla="*/ 96779 h 676275"/>
                <a:gd name="connsiteX5" fmla="*/ 416953 w 542925"/>
                <a:gd name="connsiteY5" fmla="*/ 192029 h 676275"/>
                <a:gd name="connsiteX6" fmla="*/ 433145 w 542925"/>
                <a:gd name="connsiteY6" fmla="*/ 216794 h 676275"/>
                <a:gd name="connsiteX7" fmla="*/ 484580 w 542925"/>
                <a:gd name="connsiteY7" fmla="*/ 124402 h 676275"/>
                <a:gd name="connsiteX8" fmla="*/ 509345 w 542925"/>
                <a:gd name="connsiteY8" fmla="*/ 78682 h 676275"/>
                <a:gd name="connsiteX9" fmla="*/ 536015 w 542925"/>
                <a:gd name="connsiteY9" fmla="*/ 37724 h 676275"/>
                <a:gd name="connsiteX10" fmla="*/ 524585 w 542925"/>
                <a:gd name="connsiteY10" fmla="*/ 7244 h 676275"/>
                <a:gd name="connsiteX11" fmla="*/ 297890 w 542925"/>
                <a:gd name="connsiteY11" fmla="*/ 39629 h 676275"/>
                <a:gd name="connsiteX12" fmla="*/ 307415 w 542925"/>
                <a:gd name="connsiteY12" fmla="*/ 71062 h 676275"/>
                <a:gd name="connsiteX13" fmla="*/ 436003 w 542925"/>
                <a:gd name="connsiteY13" fmla="*/ 54869 h 676275"/>
                <a:gd name="connsiteX14" fmla="*/ 233120 w 542925"/>
                <a:gd name="connsiteY14" fmla="*/ 208222 h 676275"/>
                <a:gd name="connsiteX15" fmla="*/ 57860 w 542925"/>
                <a:gd name="connsiteY15" fmla="*/ 473969 h 676275"/>
                <a:gd name="connsiteX16" fmla="*/ 7378 w 542925"/>
                <a:gd name="connsiteY16" fmla="*/ 648277 h 676275"/>
                <a:gd name="connsiteX17" fmla="*/ 14045 w 542925"/>
                <a:gd name="connsiteY17" fmla="*/ 670184 h 676275"/>
                <a:gd name="connsiteX18" fmla="*/ 27380 w 542925"/>
                <a:gd name="connsiteY18" fmla="*/ 669232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2925" h="676275">
                  <a:moveTo>
                    <a:pt x="27380" y="669232"/>
                  </a:moveTo>
                  <a:cubicBezTo>
                    <a:pt x="44525" y="565409"/>
                    <a:pt x="83578" y="465397"/>
                    <a:pt x="138823" y="376814"/>
                  </a:cubicBezTo>
                  <a:cubicBezTo>
                    <a:pt x="195020" y="288232"/>
                    <a:pt x="267410" y="209174"/>
                    <a:pt x="352183" y="147262"/>
                  </a:cubicBezTo>
                  <a:cubicBezTo>
                    <a:pt x="394093" y="116782"/>
                    <a:pt x="438860" y="90112"/>
                    <a:pt x="485533" y="68204"/>
                  </a:cubicBezTo>
                  <a:cubicBezTo>
                    <a:pt x="479818" y="77729"/>
                    <a:pt x="475055" y="87254"/>
                    <a:pt x="469340" y="96779"/>
                  </a:cubicBezTo>
                  <a:cubicBezTo>
                    <a:pt x="452195" y="128212"/>
                    <a:pt x="434098" y="160597"/>
                    <a:pt x="416953" y="192029"/>
                  </a:cubicBezTo>
                  <a:cubicBezTo>
                    <a:pt x="412190" y="201554"/>
                    <a:pt x="425525" y="230129"/>
                    <a:pt x="433145" y="216794"/>
                  </a:cubicBezTo>
                  <a:cubicBezTo>
                    <a:pt x="450290" y="186314"/>
                    <a:pt x="467435" y="154882"/>
                    <a:pt x="484580" y="124402"/>
                  </a:cubicBezTo>
                  <a:cubicBezTo>
                    <a:pt x="493153" y="109162"/>
                    <a:pt x="501725" y="93922"/>
                    <a:pt x="509345" y="78682"/>
                  </a:cubicBezTo>
                  <a:cubicBezTo>
                    <a:pt x="516965" y="64394"/>
                    <a:pt x="523633" y="48202"/>
                    <a:pt x="536015" y="37724"/>
                  </a:cubicBezTo>
                  <a:cubicBezTo>
                    <a:pt x="543635" y="31057"/>
                    <a:pt x="535063" y="5339"/>
                    <a:pt x="524585" y="7244"/>
                  </a:cubicBezTo>
                  <a:cubicBezTo>
                    <a:pt x="449338" y="21532"/>
                    <a:pt x="374090" y="32009"/>
                    <a:pt x="297890" y="39629"/>
                  </a:cubicBezTo>
                  <a:cubicBezTo>
                    <a:pt x="287413" y="40582"/>
                    <a:pt x="295033" y="72967"/>
                    <a:pt x="307415" y="71062"/>
                  </a:cubicBezTo>
                  <a:cubicBezTo>
                    <a:pt x="350278" y="66299"/>
                    <a:pt x="393140" y="61537"/>
                    <a:pt x="436003" y="54869"/>
                  </a:cubicBezTo>
                  <a:cubicBezTo>
                    <a:pt x="360755" y="94874"/>
                    <a:pt x="292175" y="147262"/>
                    <a:pt x="233120" y="208222"/>
                  </a:cubicBezTo>
                  <a:cubicBezTo>
                    <a:pt x="158825" y="284422"/>
                    <a:pt x="98818" y="375862"/>
                    <a:pt x="57860" y="473969"/>
                  </a:cubicBezTo>
                  <a:cubicBezTo>
                    <a:pt x="35000" y="530167"/>
                    <a:pt x="17855" y="588269"/>
                    <a:pt x="7378" y="648277"/>
                  </a:cubicBezTo>
                  <a:cubicBezTo>
                    <a:pt x="6425" y="655897"/>
                    <a:pt x="8330" y="665422"/>
                    <a:pt x="14045" y="670184"/>
                  </a:cubicBezTo>
                  <a:cubicBezTo>
                    <a:pt x="20713" y="676852"/>
                    <a:pt x="25475" y="675899"/>
                    <a:pt x="27380" y="66923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rtl="0"/>
              <a:endParaRPr lang="fr-FR"/>
            </a:p>
          </p:txBody>
        </p:sp>
        <p:sp>
          <p:nvSpPr>
            <p:cNvPr id="21" name="Graphisme 18" title="Flèche - Instructions d’utilisation du modèle">
              <a:extLst>
                <a:ext uri="{FF2B5EF4-FFF2-40B4-BE49-F238E27FC236}">
                  <a16:creationId xmlns:a16="http://schemas.microsoft.com/office/drawing/2014/main" id="{051A3989-527C-4619-9BF7-E99892F1986E}"/>
                </a:ext>
              </a:extLst>
            </p:cNvPr>
            <p:cNvSpPr/>
            <p:nvPr/>
          </p:nvSpPr>
          <p:spPr>
            <a:xfrm rot="17820117">
              <a:off x="3452257" y="2502894"/>
              <a:ext cx="421360" cy="524851"/>
            </a:xfrm>
            <a:custGeom>
              <a:avLst/>
              <a:gdLst>
                <a:gd name="connsiteX0" fmla="*/ 27380 w 542925"/>
                <a:gd name="connsiteY0" fmla="*/ 669232 h 676275"/>
                <a:gd name="connsiteX1" fmla="*/ 138823 w 542925"/>
                <a:gd name="connsiteY1" fmla="*/ 376814 h 676275"/>
                <a:gd name="connsiteX2" fmla="*/ 352183 w 542925"/>
                <a:gd name="connsiteY2" fmla="*/ 147262 h 676275"/>
                <a:gd name="connsiteX3" fmla="*/ 485533 w 542925"/>
                <a:gd name="connsiteY3" fmla="*/ 68204 h 676275"/>
                <a:gd name="connsiteX4" fmla="*/ 469340 w 542925"/>
                <a:gd name="connsiteY4" fmla="*/ 96779 h 676275"/>
                <a:gd name="connsiteX5" fmla="*/ 416953 w 542925"/>
                <a:gd name="connsiteY5" fmla="*/ 192029 h 676275"/>
                <a:gd name="connsiteX6" fmla="*/ 433145 w 542925"/>
                <a:gd name="connsiteY6" fmla="*/ 216794 h 676275"/>
                <a:gd name="connsiteX7" fmla="*/ 484580 w 542925"/>
                <a:gd name="connsiteY7" fmla="*/ 124402 h 676275"/>
                <a:gd name="connsiteX8" fmla="*/ 509345 w 542925"/>
                <a:gd name="connsiteY8" fmla="*/ 78682 h 676275"/>
                <a:gd name="connsiteX9" fmla="*/ 536015 w 542925"/>
                <a:gd name="connsiteY9" fmla="*/ 37724 h 676275"/>
                <a:gd name="connsiteX10" fmla="*/ 524585 w 542925"/>
                <a:gd name="connsiteY10" fmla="*/ 7244 h 676275"/>
                <a:gd name="connsiteX11" fmla="*/ 297890 w 542925"/>
                <a:gd name="connsiteY11" fmla="*/ 39629 h 676275"/>
                <a:gd name="connsiteX12" fmla="*/ 307415 w 542925"/>
                <a:gd name="connsiteY12" fmla="*/ 71062 h 676275"/>
                <a:gd name="connsiteX13" fmla="*/ 436003 w 542925"/>
                <a:gd name="connsiteY13" fmla="*/ 54869 h 676275"/>
                <a:gd name="connsiteX14" fmla="*/ 233120 w 542925"/>
                <a:gd name="connsiteY14" fmla="*/ 208222 h 676275"/>
                <a:gd name="connsiteX15" fmla="*/ 57860 w 542925"/>
                <a:gd name="connsiteY15" fmla="*/ 473969 h 676275"/>
                <a:gd name="connsiteX16" fmla="*/ 7378 w 542925"/>
                <a:gd name="connsiteY16" fmla="*/ 648277 h 676275"/>
                <a:gd name="connsiteX17" fmla="*/ 14045 w 542925"/>
                <a:gd name="connsiteY17" fmla="*/ 670184 h 676275"/>
                <a:gd name="connsiteX18" fmla="*/ 27380 w 542925"/>
                <a:gd name="connsiteY18" fmla="*/ 669232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2925" h="676275">
                  <a:moveTo>
                    <a:pt x="27380" y="669232"/>
                  </a:moveTo>
                  <a:cubicBezTo>
                    <a:pt x="44525" y="565409"/>
                    <a:pt x="83578" y="465397"/>
                    <a:pt x="138823" y="376814"/>
                  </a:cubicBezTo>
                  <a:cubicBezTo>
                    <a:pt x="195020" y="288232"/>
                    <a:pt x="267410" y="209174"/>
                    <a:pt x="352183" y="147262"/>
                  </a:cubicBezTo>
                  <a:cubicBezTo>
                    <a:pt x="394093" y="116782"/>
                    <a:pt x="438860" y="90112"/>
                    <a:pt x="485533" y="68204"/>
                  </a:cubicBezTo>
                  <a:cubicBezTo>
                    <a:pt x="479818" y="77729"/>
                    <a:pt x="475055" y="87254"/>
                    <a:pt x="469340" y="96779"/>
                  </a:cubicBezTo>
                  <a:cubicBezTo>
                    <a:pt x="452195" y="128212"/>
                    <a:pt x="434098" y="160597"/>
                    <a:pt x="416953" y="192029"/>
                  </a:cubicBezTo>
                  <a:cubicBezTo>
                    <a:pt x="412190" y="201554"/>
                    <a:pt x="425525" y="230129"/>
                    <a:pt x="433145" y="216794"/>
                  </a:cubicBezTo>
                  <a:cubicBezTo>
                    <a:pt x="450290" y="186314"/>
                    <a:pt x="467435" y="154882"/>
                    <a:pt x="484580" y="124402"/>
                  </a:cubicBezTo>
                  <a:cubicBezTo>
                    <a:pt x="493153" y="109162"/>
                    <a:pt x="501725" y="93922"/>
                    <a:pt x="509345" y="78682"/>
                  </a:cubicBezTo>
                  <a:cubicBezTo>
                    <a:pt x="516965" y="64394"/>
                    <a:pt x="523633" y="48202"/>
                    <a:pt x="536015" y="37724"/>
                  </a:cubicBezTo>
                  <a:cubicBezTo>
                    <a:pt x="543635" y="31057"/>
                    <a:pt x="535063" y="5339"/>
                    <a:pt x="524585" y="7244"/>
                  </a:cubicBezTo>
                  <a:cubicBezTo>
                    <a:pt x="449338" y="21532"/>
                    <a:pt x="374090" y="32009"/>
                    <a:pt x="297890" y="39629"/>
                  </a:cubicBezTo>
                  <a:cubicBezTo>
                    <a:pt x="287413" y="40582"/>
                    <a:pt x="295033" y="72967"/>
                    <a:pt x="307415" y="71062"/>
                  </a:cubicBezTo>
                  <a:cubicBezTo>
                    <a:pt x="350278" y="66299"/>
                    <a:pt x="393140" y="61537"/>
                    <a:pt x="436003" y="54869"/>
                  </a:cubicBezTo>
                  <a:cubicBezTo>
                    <a:pt x="360755" y="94874"/>
                    <a:pt x="292175" y="147262"/>
                    <a:pt x="233120" y="208222"/>
                  </a:cubicBezTo>
                  <a:cubicBezTo>
                    <a:pt x="158825" y="284422"/>
                    <a:pt x="98818" y="375862"/>
                    <a:pt x="57860" y="473969"/>
                  </a:cubicBezTo>
                  <a:cubicBezTo>
                    <a:pt x="35000" y="530167"/>
                    <a:pt x="17855" y="588269"/>
                    <a:pt x="7378" y="648277"/>
                  </a:cubicBezTo>
                  <a:cubicBezTo>
                    <a:pt x="6425" y="655897"/>
                    <a:pt x="8330" y="665422"/>
                    <a:pt x="14045" y="670184"/>
                  </a:cubicBezTo>
                  <a:cubicBezTo>
                    <a:pt x="20713" y="676852"/>
                    <a:pt x="25475" y="675899"/>
                    <a:pt x="27380" y="66923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rtl="0"/>
              <a:endParaRPr lang="fr-FR"/>
            </a:p>
          </p:txBody>
        </p:sp>
      </p:grpSp>
      <p:sp>
        <p:nvSpPr>
          <p:cNvPr id="42" name="Rectangle 41" descr="Encadré d’arrière-plan - Instructions">
            <a:extLst>
              <a:ext uri="{FF2B5EF4-FFF2-40B4-BE49-F238E27FC236}">
                <a16:creationId xmlns:a16="http://schemas.microsoft.com/office/drawing/2014/main" id="{3844B058-3CE8-4852-BEF6-257F8549EE99}"/>
              </a:ext>
            </a:extLst>
          </p:cNvPr>
          <p:cNvSpPr/>
          <p:nvPr/>
        </p:nvSpPr>
        <p:spPr>
          <a:xfrm>
            <a:off x="8282947" y="2345290"/>
            <a:ext cx="3803798" cy="3550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45" name="Ovale 44" title="Graphismes d’arrière-plan circulaires">
            <a:extLst>
              <a:ext uri="{FF2B5EF4-FFF2-40B4-BE49-F238E27FC236}">
                <a16:creationId xmlns:a16="http://schemas.microsoft.com/office/drawing/2014/main" id="{840F97B3-0E1D-40DC-BF8C-2D40E7DDC61C}"/>
              </a:ext>
            </a:extLst>
          </p:cNvPr>
          <p:cNvSpPr/>
          <p:nvPr/>
        </p:nvSpPr>
        <p:spPr>
          <a:xfrm>
            <a:off x="8426865" y="2498870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Zone de texte 13">
            <a:extLst>
              <a:ext uri="{FF2B5EF4-FFF2-40B4-BE49-F238E27FC236}">
                <a16:creationId xmlns:a16="http://schemas.microsoft.com/office/drawing/2014/main" id="{7EAFFD73-4869-4CC3-8C60-E7C58E91DDE1}"/>
              </a:ext>
            </a:extLst>
          </p:cNvPr>
          <p:cNvSpPr txBox="1"/>
          <p:nvPr/>
        </p:nvSpPr>
        <p:spPr>
          <a:xfrm>
            <a:off x="8672699" y="2908827"/>
            <a:ext cx="300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2000" b="1" dirty="0"/>
              <a:t>Logo de l’entreprise</a:t>
            </a:r>
          </a:p>
        </p:txBody>
      </p:sp>
      <p:sp>
        <p:nvSpPr>
          <p:cNvPr id="10" name="Zone de texte 9">
            <a:extLst>
              <a:ext uri="{FF2B5EF4-FFF2-40B4-BE49-F238E27FC236}">
                <a16:creationId xmlns:a16="http://schemas.microsoft.com/office/drawing/2014/main" id="{DBE590BD-3E87-43CE-BDCC-A6A81A224642}"/>
              </a:ext>
            </a:extLst>
          </p:cNvPr>
          <p:cNvSpPr txBox="1"/>
          <p:nvPr/>
        </p:nvSpPr>
        <p:spPr>
          <a:xfrm>
            <a:off x="8672699" y="3512367"/>
            <a:ext cx="3005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1600" dirty="0"/>
              <a:t>Insérez le logo de votre entreprise sur le </a:t>
            </a:r>
            <a:r>
              <a:rPr lang="fr-FR" sz="1600" b="1" dirty="0"/>
              <a:t>masque des diapositives</a:t>
            </a:r>
          </a:p>
          <a:p>
            <a:pPr algn="ctr" rtl="0"/>
            <a:br>
              <a:rPr lang="fr-FR" dirty="0"/>
            </a:br>
            <a:r>
              <a:rPr lang="fr-FR" dirty="0"/>
              <a:t>    </a:t>
            </a:r>
            <a:r>
              <a:rPr lang="fr-FR" sz="1200" dirty="0"/>
              <a:t>Affichage </a:t>
            </a:r>
            <a:r>
              <a:rPr lang="fr-FR" sz="1200" dirty="0">
                <a:sym typeface="Wingdings" panose="05000000000000000000" pitchFamily="2" charset="2"/>
              </a:rPr>
              <a:t></a:t>
            </a:r>
            <a:r>
              <a:rPr lang="fr-FR" sz="1200" dirty="0"/>
              <a:t> Masque des diapositives</a:t>
            </a:r>
          </a:p>
          <a:p>
            <a:pPr algn="ctr" rtl="0"/>
            <a:br>
              <a:rPr lang="fr-FR" sz="1200" dirty="0"/>
            </a:br>
            <a:r>
              <a:rPr lang="fr-FR" sz="1200" dirty="0"/>
              <a:t>Vérifiez que vous êtes bien sur la </a:t>
            </a:r>
            <a:r>
              <a:rPr lang="fr-FR" sz="1200" b="1" dirty="0"/>
              <a:t>première diapositive </a:t>
            </a:r>
            <a:r>
              <a:rPr lang="fr-FR" sz="1200" dirty="0"/>
              <a:t>(masque), puis supprimez le logo d’espace réservé et insérez le vôtre ou modifiez le texte. </a:t>
            </a:r>
            <a:endParaRPr lang="fr-FR" dirty="0"/>
          </a:p>
        </p:txBody>
      </p:sp>
      <p:pic>
        <p:nvPicPr>
          <p:cNvPr id="34" name="Graphisme 33" title="Icône de clic">
            <a:extLst>
              <a:ext uri="{FF2B5EF4-FFF2-40B4-BE49-F238E27FC236}">
                <a16:creationId xmlns:a16="http://schemas.microsoft.com/office/drawing/2014/main" id="{CD918641-0E9F-47D8-845F-9A6E26FAFE5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3253" y="4604852"/>
            <a:ext cx="199025" cy="199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Graphisme 6" title="Flèche - Instructions d’utilisation du modèle">
            <a:extLst>
              <a:ext uri="{FF2B5EF4-FFF2-40B4-BE49-F238E27FC236}">
                <a16:creationId xmlns:a16="http://schemas.microsoft.com/office/drawing/2014/main" id="{B380D939-B966-40C5-8110-A8705AE6EE34}"/>
              </a:ext>
            </a:extLst>
          </p:cNvPr>
          <p:cNvSpPr/>
          <p:nvPr/>
        </p:nvSpPr>
        <p:spPr>
          <a:xfrm rot="14861138" flipH="1">
            <a:off x="9901537" y="5592451"/>
            <a:ext cx="829790" cy="849274"/>
          </a:xfrm>
          <a:custGeom>
            <a:avLst/>
            <a:gdLst>
              <a:gd name="connsiteX0" fmla="*/ 626791 w 676275"/>
              <a:gd name="connsiteY0" fmla="*/ 456724 h 666750"/>
              <a:gd name="connsiteX1" fmla="*/ 624886 w 676275"/>
              <a:gd name="connsiteY1" fmla="*/ 459581 h 666750"/>
              <a:gd name="connsiteX2" fmla="*/ 500108 w 676275"/>
              <a:gd name="connsiteY2" fmla="*/ 418624 h 666750"/>
              <a:gd name="connsiteX3" fmla="*/ 465818 w 676275"/>
              <a:gd name="connsiteY3" fmla="*/ 415766 h 666750"/>
              <a:gd name="connsiteX4" fmla="*/ 470581 w 676275"/>
              <a:gd name="connsiteY4" fmla="*/ 433864 h 666750"/>
              <a:gd name="connsiteX5" fmla="*/ 605836 w 676275"/>
              <a:gd name="connsiteY5" fmla="*/ 480536 h 666750"/>
              <a:gd name="connsiteX6" fmla="*/ 544876 w 676275"/>
              <a:gd name="connsiteY6" fmla="*/ 507206 h 666750"/>
              <a:gd name="connsiteX7" fmla="*/ 475343 w 676275"/>
              <a:gd name="connsiteY7" fmla="*/ 516731 h 666750"/>
              <a:gd name="connsiteX8" fmla="*/ 456293 w 676275"/>
              <a:gd name="connsiteY8" fmla="*/ 515779 h 666750"/>
              <a:gd name="connsiteX9" fmla="*/ 446768 w 676275"/>
              <a:gd name="connsiteY9" fmla="*/ 514826 h 666750"/>
              <a:gd name="connsiteX10" fmla="*/ 442958 w 676275"/>
              <a:gd name="connsiteY10" fmla="*/ 514826 h 666750"/>
              <a:gd name="connsiteX11" fmla="*/ 441053 w 676275"/>
              <a:gd name="connsiteY11" fmla="*/ 514826 h 666750"/>
              <a:gd name="connsiteX12" fmla="*/ 440101 w 676275"/>
              <a:gd name="connsiteY12" fmla="*/ 514826 h 666750"/>
              <a:gd name="connsiteX13" fmla="*/ 422003 w 676275"/>
              <a:gd name="connsiteY13" fmla="*/ 511016 h 666750"/>
              <a:gd name="connsiteX14" fmla="*/ 406763 w 676275"/>
              <a:gd name="connsiteY14" fmla="*/ 507206 h 666750"/>
              <a:gd name="connsiteX15" fmla="*/ 339136 w 676275"/>
              <a:gd name="connsiteY15" fmla="*/ 472916 h 666750"/>
              <a:gd name="connsiteX16" fmla="*/ 220073 w 676275"/>
              <a:gd name="connsiteY16" fmla="*/ 348139 h 666750"/>
              <a:gd name="connsiteX17" fmla="*/ 132443 w 676275"/>
              <a:gd name="connsiteY17" fmla="*/ 202406 h 666750"/>
              <a:gd name="connsiteX18" fmla="*/ 56243 w 676275"/>
              <a:gd name="connsiteY18" fmla="*/ 22384 h 666750"/>
              <a:gd name="connsiteX19" fmla="*/ 27668 w 676275"/>
              <a:gd name="connsiteY19" fmla="*/ 7144 h 666750"/>
              <a:gd name="connsiteX20" fmla="*/ 7666 w 676275"/>
              <a:gd name="connsiteY20" fmla="*/ 18574 h 666750"/>
              <a:gd name="connsiteX21" fmla="*/ 171496 w 676275"/>
              <a:gd name="connsiteY21" fmla="*/ 346234 h 666750"/>
              <a:gd name="connsiteX22" fmla="*/ 299131 w 676275"/>
              <a:gd name="connsiteY22" fmla="*/ 481489 h 666750"/>
              <a:gd name="connsiteX23" fmla="*/ 467723 w 676275"/>
              <a:gd name="connsiteY23" fmla="*/ 543401 h 666750"/>
              <a:gd name="connsiteX24" fmla="*/ 576308 w 676275"/>
              <a:gd name="connsiteY24" fmla="*/ 531971 h 666750"/>
              <a:gd name="connsiteX25" fmla="*/ 510586 w 676275"/>
              <a:gd name="connsiteY25" fmla="*/ 642461 h 666750"/>
              <a:gd name="connsiteX26" fmla="*/ 524873 w 676275"/>
              <a:gd name="connsiteY26" fmla="*/ 661511 h 666750"/>
              <a:gd name="connsiteX27" fmla="*/ 556306 w 676275"/>
              <a:gd name="connsiteY27" fmla="*/ 659606 h 666750"/>
              <a:gd name="connsiteX28" fmla="*/ 660128 w 676275"/>
              <a:gd name="connsiteY28" fmla="*/ 490061 h 666750"/>
              <a:gd name="connsiteX29" fmla="*/ 669653 w 676275"/>
              <a:gd name="connsiteY29" fmla="*/ 482441 h 666750"/>
              <a:gd name="connsiteX30" fmla="*/ 668701 w 676275"/>
              <a:gd name="connsiteY30" fmla="*/ 476726 h 666750"/>
              <a:gd name="connsiteX31" fmla="*/ 670606 w 676275"/>
              <a:gd name="connsiteY31" fmla="*/ 473869 h 666750"/>
              <a:gd name="connsiteX32" fmla="*/ 626791 w 676275"/>
              <a:gd name="connsiteY32" fmla="*/ 456724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6275" h="666750">
                <a:moveTo>
                  <a:pt x="626791" y="456724"/>
                </a:moveTo>
                <a:cubicBezTo>
                  <a:pt x="625838" y="457676"/>
                  <a:pt x="625838" y="458629"/>
                  <a:pt x="624886" y="459581"/>
                </a:cubicBezTo>
                <a:cubicBezTo>
                  <a:pt x="582023" y="450056"/>
                  <a:pt x="540113" y="436721"/>
                  <a:pt x="500108" y="418624"/>
                </a:cubicBezTo>
                <a:cubicBezTo>
                  <a:pt x="490583" y="413861"/>
                  <a:pt x="476296" y="410051"/>
                  <a:pt x="465818" y="415766"/>
                </a:cubicBezTo>
                <a:cubicBezTo>
                  <a:pt x="456293" y="421481"/>
                  <a:pt x="463913" y="431006"/>
                  <a:pt x="470581" y="433864"/>
                </a:cubicBezTo>
                <a:cubicBezTo>
                  <a:pt x="514396" y="453866"/>
                  <a:pt x="559163" y="469106"/>
                  <a:pt x="605836" y="480536"/>
                </a:cubicBezTo>
                <a:cubicBezTo>
                  <a:pt x="586786" y="491966"/>
                  <a:pt x="566783" y="501491"/>
                  <a:pt x="544876" y="507206"/>
                </a:cubicBezTo>
                <a:cubicBezTo>
                  <a:pt x="522968" y="513874"/>
                  <a:pt x="496298" y="516731"/>
                  <a:pt x="475343" y="516731"/>
                </a:cubicBezTo>
                <a:cubicBezTo>
                  <a:pt x="468676" y="516731"/>
                  <a:pt x="462961" y="516731"/>
                  <a:pt x="456293" y="515779"/>
                </a:cubicBezTo>
                <a:cubicBezTo>
                  <a:pt x="453436" y="515779"/>
                  <a:pt x="449626" y="514826"/>
                  <a:pt x="446768" y="514826"/>
                </a:cubicBezTo>
                <a:cubicBezTo>
                  <a:pt x="445816" y="514826"/>
                  <a:pt x="443911" y="514826"/>
                  <a:pt x="442958" y="514826"/>
                </a:cubicBezTo>
                <a:cubicBezTo>
                  <a:pt x="442006" y="514826"/>
                  <a:pt x="442006" y="514826"/>
                  <a:pt x="441053" y="514826"/>
                </a:cubicBezTo>
                <a:cubicBezTo>
                  <a:pt x="441053" y="514826"/>
                  <a:pt x="440101" y="514826"/>
                  <a:pt x="440101" y="514826"/>
                </a:cubicBezTo>
                <a:cubicBezTo>
                  <a:pt x="434386" y="513874"/>
                  <a:pt x="427718" y="512921"/>
                  <a:pt x="422003" y="511016"/>
                </a:cubicBezTo>
                <a:cubicBezTo>
                  <a:pt x="414383" y="509111"/>
                  <a:pt x="413431" y="509111"/>
                  <a:pt x="406763" y="507206"/>
                </a:cubicBezTo>
                <a:cubicBezTo>
                  <a:pt x="382951" y="499586"/>
                  <a:pt x="361043" y="488156"/>
                  <a:pt x="339136" y="472916"/>
                </a:cubicBezTo>
                <a:cubicBezTo>
                  <a:pt x="292463" y="439579"/>
                  <a:pt x="253411" y="394811"/>
                  <a:pt x="220073" y="348139"/>
                </a:cubicBezTo>
                <a:cubicBezTo>
                  <a:pt x="186736" y="302419"/>
                  <a:pt x="157208" y="252889"/>
                  <a:pt x="132443" y="202406"/>
                </a:cubicBezTo>
                <a:cubicBezTo>
                  <a:pt x="103868" y="144304"/>
                  <a:pt x="79103" y="83344"/>
                  <a:pt x="56243" y="22384"/>
                </a:cubicBezTo>
                <a:cubicBezTo>
                  <a:pt x="52433" y="11906"/>
                  <a:pt x="38146" y="8096"/>
                  <a:pt x="27668" y="7144"/>
                </a:cubicBezTo>
                <a:cubicBezTo>
                  <a:pt x="21953" y="7144"/>
                  <a:pt x="3856" y="8096"/>
                  <a:pt x="7666" y="18574"/>
                </a:cubicBezTo>
                <a:cubicBezTo>
                  <a:pt x="50528" y="132874"/>
                  <a:pt x="99106" y="247174"/>
                  <a:pt x="171496" y="346234"/>
                </a:cubicBezTo>
                <a:cubicBezTo>
                  <a:pt x="207691" y="395764"/>
                  <a:pt x="249601" y="444341"/>
                  <a:pt x="299131" y="481489"/>
                </a:cubicBezTo>
                <a:cubicBezTo>
                  <a:pt x="348661" y="517684"/>
                  <a:pt x="406763" y="538639"/>
                  <a:pt x="467723" y="543401"/>
                </a:cubicBezTo>
                <a:cubicBezTo>
                  <a:pt x="503918" y="545306"/>
                  <a:pt x="541066" y="542449"/>
                  <a:pt x="576308" y="531971"/>
                </a:cubicBezTo>
                <a:cubicBezTo>
                  <a:pt x="553448" y="568166"/>
                  <a:pt x="531541" y="605314"/>
                  <a:pt x="510586" y="642461"/>
                </a:cubicBezTo>
                <a:cubicBezTo>
                  <a:pt x="505823" y="651986"/>
                  <a:pt x="517253" y="658654"/>
                  <a:pt x="524873" y="661511"/>
                </a:cubicBezTo>
                <a:cubicBezTo>
                  <a:pt x="531541" y="664369"/>
                  <a:pt x="551543" y="668179"/>
                  <a:pt x="556306" y="659606"/>
                </a:cubicBezTo>
                <a:cubicBezTo>
                  <a:pt x="588691" y="601504"/>
                  <a:pt x="622981" y="545306"/>
                  <a:pt x="660128" y="490061"/>
                </a:cubicBezTo>
                <a:cubicBezTo>
                  <a:pt x="664891" y="489109"/>
                  <a:pt x="668701" y="487204"/>
                  <a:pt x="669653" y="482441"/>
                </a:cubicBezTo>
                <a:cubicBezTo>
                  <a:pt x="670606" y="480536"/>
                  <a:pt x="669653" y="478631"/>
                  <a:pt x="668701" y="476726"/>
                </a:cubicBezTo>
                <a:cubicBezTo>
                  <a:pt x="669653" y="475774"/>
                  <a:pt x="669653" y="474821"/>
                  <a:pt x="670606" y="473869"/>
                </a:cubicBezTo>
                <a:cubicBezTo>
                  <a:pt x="683941" y="457676"/>
                  <a:pt x="636316" y="443389"/>
                  <a:pt x="626791" y="456724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fr-FR"/>
          </a:p>
        </p:txBody>
      </p:sp>
      <p:sp>
        <p:nvSpPr>
          <p:cNvPr id="36" name="Rectangle 35" descr="Encadré d’arrière-plan - Instructions">
            <a:extLst>
              <a:ext uri="{FF2B5EF4-FFF2-40B4-BE49-F238E27FC236}">
                <a16:creationId xmlns:a16="http://schemas.microsoft.com/office/drawing/2014/main" id="{076CBD10-D15D-4FC1-8D9B-B4BEB3C1E3E5}"/>
              </a:ext>
            </a:extLst>
          </p:cNvPr>
          <p:cNvSpPr/>
          <p:nvPr/>
        </p:nvSpPr>
        <p:spPr>
          <a:xfrm>
            <a:off x="78734" y="4335681"/>
            <a:ext cx="8126850" cy="1932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44" name="Ovale 43" title="Graphismes d’arrière-plan circulaires">
            <a:extLst>
              <a:ext uri="{FF2B5EF4-FFF2-40B4-BE49-F238E27FC236}">
                <a16:creationId xmlns:a16="http://schemas.microsoft.com/office/drawing/2014/main" id="{AD5E115B-A01C-4789-8FA0-CA1A95794CDC}"/>
              </a:ext>
            </a:extLst>
          </p:cNvPr>
          <p:cNvSpPr/>
          <p:nvPr/>
        </p:nvSpPr>
        <p:spPr>
          <a:xfrm>
            <a:off x="7640194" y="4463794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" name="Zone de texte 22">
            <a:extLst>
              <a:ext uri="{FF2B5EF4-FFF2-40B4-BE49-F238E27FC236}">
                <a16:creationId xmlns:a16="http://schemas.microsoft.com/office/drawing/2014/main" id="{92C20CDD-0E88-460E-B553-CC0BFE2D7E81}"/>
              </a:ext>
            </a:extLst>
          </p:cNvPr>
          <p:cNvSpPr txBox="1"/>
          <p:nvPr/>
        </p:nvSpPr>
        <p:spPr>
          <a:xfrm>
            <a:off x="4026334" y="4470565"/>
            <a:ext cx="311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000" b="1"/>
              <a:t>Choisissez vos couleurs</a:t>
            </a:r>
          </a:p>
        </p:txBody>
      </p:sp>
      <p:sp>
        <p:nvSpPr>
          <p:cNvPr id="22" name="Zone de texte 21">
            <a:extLst>
              <a:ext uri="{FF2B5EF4-FFF2-40B4-BE49-F238E27FC236}">
                <a16:creationId xmlns:a16="http://schemas.microsoft.com/office/drawing/2014/main" id="{0EDD0AB6-01C4-4545-BA3F-9047F2A0799E}"/>
              </a:ext>
            </a:extLst>
          </p:cNvPr>
          <p:cNvSpPr txBox="1"/>
          <p:nvPr/>
        </p:nvSpPr>
        <p:spPr>
          <a:xfrm>
            <a:off x="4026335" y="4919304"/>
            <a:ext cx="37201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1600" dirty="0"/>
              <a:t>Modifiez la couleur de votre </a:t>
            </a:r>
            <a:br>
              <a:rPr lang="fr-FR" sz="1600" dirty="0"/>
            </a:br>
            <a:r>
              <a:rPr lang="fr-FR" sz="1600" dirty="0"/>
              <a:t>thème en </a:t>
            </a:r>
            <a:r>
              <a:rPr lang="fr-FR" sz="1600" dirty="0">
                <a:sym typeface="Wingdings" panose="05000000000000000000" pitchFamily="2" charset="2"/>
              </a:rPr>
              <a:t>mode </a:t>
            </a:r>
            <a:r>
              <a:rPr lang="fr-FR" sz="1600" b="1" dirty="0"/>
              <a:t>Masque des diapositives</a:t>
            </a:r>
            <a:br>
              <a:rPr lang="fr-FR" sz="1600" dirty="0"/>
            </a:br>
            <a:br>
              <a:rPr lang="fr-FR" dirty="0"/>
            </a:br>
            <a:r>
              <a:rPr lang="fr-FR" dirty="0"/>
              <a:t>    </a:t>
            </a:r>
            <a:r>
              <a:rPr lang="fr-FR" sz="1200" dirty="0"/>
              <a:t>Affichage </a:t>
            </a:r>
            <a:r>
              <a:rPr lang="fr-FR" sz="1200" dirty="0">
                <a:sym typeface="Wingdings" panose="05000000000000000000" pitchFamily="2" charset="2"/>
              </a:rPr>
              <a:t></a:t>
            </a:r>
            <a:r>
              <a:rPr lang="fr-FR" sz="1200" dirty="0"/>
              <a:t> Masque des diapositives </a:t>
            </a:r>
            <a:r>
              <a:rPr lang="fr-FR" sz="1200" dirty="0">
                <a:sym typeface="Wingdings" panose="05000000000000000000" pitchFamily="2" charset="2"/>
              </a:rPr>
              <a:t> Couleurs (</a:t>
            </a:r>
            <a:r>
              <a:rPr lang="fr-FR" sz="1200" i="1" dirty="0">
                <a:sym typeface="Wingdings" panose="05000000000000000000" pitchFamily="2" charset="2"/>
              </a:rPr>
              <a:t>flèche déroulante</a:t>
            </a:r>
            <a:r>
              <a:rPr lang="fr-FR" sz="1200" dirty="0">
                <a:sym typeface="Wingdings" panose="05000000000000000000" pitchFamily="2" charset="2"/>
              </a:rPr>
              <a:t>)</a:t>
            </a:r>
            <a:endParaRPr lang="fr-FR" dirty="0"/>
          </a:p>
        </p:txBody>
      </p:sp>
      <p:pic>
        <p:nvPicPr>
          <p:cNvPr id="35" name="Graphisme 34" title="Icône de clic">
            <a:extLst>
              <a:ext uri="{FF2B5EF4-FFF2-40B4-BE49-F238E27FC236}">
                <a16:creationId xmlns:a16="http://schemas.microsoft.com/office/drawing/2014/main" id="{FE77A636-0A2F-43A6-A666-027B31BBE48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7289" y="5750113"/>
            <a:ext cx="199025" cy="199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15E4CC77-F166-480D-B4C3-5D8B486794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291" y="4703191"/>
            <a:ext cx="2734442" cy="118682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39" name="Zone de texte 38">
            <a:extLst>
              <a:ext uri="{FF2B5EF4-FFF2-40B4-BE49-F238E27FC236}">
                <a16:creationId xmlns:a16="http://schemas.microsoft.com/office/drawing/2014/main" id="{EE816D14-AD3C-4935-8CBF-20A2233CD8EE}"/>
              </a:ext>
            </a:extLst>
          </p:cNvPr>
          <p:cNvSpPr txBox="1"/>
          <p:nvPr/>
        </p:nvSpPr>
        <p:spPr>
          <a:xfrm>
            <a:off x="9181559" y="878701"/>
            <a:ext cx="1800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fr-F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Supprimez cette diapositive lorsque vous maîtrisez l’utilisation des modèles de masque de diapositive</a:t>
            </a:r>
          </a:p>
        </p:txBody>
      </p:sp>
      <p:grpSp>
        <p:nvGrpSpPr>
          <p:cNvPr id="54" name="Groupe 53" title="Graphisme de Corbeille">
            <a:extLst>
              <a:ext uri="{FF2B5EF4-FFF2-40B4-BE49-F238E27FC236}">
                <a16:creationId xmlns:a16="http://schemas.microsoft.com/office/drawing/2014/main" id="{EDB4B58C-F60B-48DA-BCAD-2112E9BE7B4D}"/>
              </a:ext>
            </a:extLst>
          </p:cNvPr>
          <p:cNvGrpSpPr/>
          <p:nvPr/>
        </p:nvGrpSpPr>
        <p:grpSpPr>
          <a:xfrm>
            <a:off x="10990548" y="876479"/>
            <a:ext cx="687382" cy="687382"/>
            <a:chOff x="11174860" y="467747"/>
            <a:chExt cx="687382" cy="687382"/>
          </a:xfrm>
        </p:grpSpPr>
        <p:sp>
          <p:nvSpPr>
            <p:cNvPr id="53" name="Ovale 52" title="Graphismes d’arrière-plan circulaires">
              <a:extLst>
                <a:ext uri="{FF2B5EF4-FFF2-40B4-BE49-F238E27FC236}">
                  <a16:creationId xmlns:a16="http://schemas.microsoft.com/office/drawing/2014/main" id="{FAD8A723-1B46-4241-82C6-307FB9AFAA72}"/>
                </a:ext>
              </a:extLst>
            </p:cNvPr>
            <p:cNvSpPr/>
            <p:nvPr/>
          </p:nvSpPr>
          <p:spPr>
            <a:xfrm>
              <a:off x="11174860" y="467747"/>
              <a:ext cx="687382" cy="6873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49" name="Graphisme 47" title="Icône de Corbeille">
              <a:extLst>
                <a:ext uri="{FF2B5EF4-FFF2-40B4-BE49-F238E27FC236}">
                  <a16:creationId xmlns:a16="http://schemas.microsoft.com/office/drawing/2014/main" id="{8DA3E33B-4A06-4660-8AE8-549D26985401}"/>
                </a:ext>
              </a:extLst>
            </p:cNvPr>
            <p:cNvSpPr/>
            <p:nvPr/>
          </p:nvSpPr>
          <p:spPr>
            <a:xfrm>
              <a:off x="11388555" y="650855"/>
              <a:ext cx="259992" cy="321166"/>
            </a:xfrm>
            <a:custGeom>
              <a:avLst/>
              <a:gdLst>
                <a:gd name="connsiteX0" fmla="*/ 407881 w 418718"/>
                <a:gd name="connsiteY0" fmla="*/ 116995 h 517240"/>
                <a:gd name="connsiteX1" fmla="*/ 406403 w 418718"/>
                <a:gd name="connsiteY1" fmla="*/ 129803 h 517240"/>
                <a:gd name="connsiteX2" fmla="*/ 19951 w 418718"/>
                <a:gd name="connsiteY2" fmla="*/ 129803 h 517240"/>
                <a:gd name="connsiteX3" fmla="*/ 18473 w 418718"/>
                <a:gd name="connsiteY3" fmla="*/ 116995 h 517240"/>
                <a:gd name="connsiteX4" fmla="*/ 78818 w 418718"/>
                <a:gd name="connsiteY4" fmla="*/ 57635 h 517240"/>
                <a:gd name="connsiteX5" fmla="*/ 136453 w 418718"/>
                <a:gd name="connsiteY5" fmla="*/ 57635 h 517240"/>
                <a:gd name="connsiteX6" fmla="*/ 175122 w 418718"/>
                <a:gd name="connsiteY6" fmla="*/ 18474 h 517240"/>
                <a:gd name="connsiteX7" fmla="*/ 175369 w 418718"/>
                <a:gd name="connsiteY7" fmla="*/ 18473 h 517240"/>
                <a:gd name="connsiteX8" fmla="*/ 251231 w 418718"/>
                <a:gd name="connsiteY8" fmla="*/ 18473 h 517240"/>
                <a:gd name="connsiteX9" fmla="*/ 289408 w 418718"/>
                <a:gd name="connsiteY9" fmla="*/ 57389 h 517240"/>
                <a:gd name="connsiteX10" fmla="*/ 289408 w 418718"/>
                <a:gd name="connsiteY10" fmla="*/ 57389 h 517240"/>
                <a:gd name="connsiteX11" fmla="*/ 347044 w 418718"/>
                <a:gd name="connsiteY11" fmla="*/ 57389 h 517240"/>
                <a:gd name="connsiteX12" fmla="*/ 407881 w 418718"/>
                <a:gd name="connsiteY12" fmla="*/ 116995 h 517240"/>
                <a:gd name="connsiteX13" fmla="*/ 36453 w 418718"/>
                <a:gd name="connsiteY13" fmla="*/ 157389 h 517240"/>
                <a:gd name="connsiteX14" fmla="*/ 389901 w 418718"/>
                <a:gd name="connsiteY14" fmla="*/ 157389 h 517240"/>
                <a:gd name="connsiteX15" fmla="*/ 389901 w 418718"/>
                <a:gd name="connsiteY15" fmla="*/ 456896 h 517240"/>
                <a:gd name="connsiteX16" fmla="*/ 349507 w 418718"/>
                <a:gd name="connsiteY16" fmla="*/ 509359 h 517240"/>
                <a:gd name="connsiteX17" fmla="*/ 336453 w 418718"/>
                <a:gd name="connsiteY17" fmla="*/ 511083 h 517240"/>
                <a:gd name="connsiteX18" fmla="*/ 87931 w 418718"/>
                <a:gd name="connsiteY18" fmla="*/ 511083 h 517240"/>
                <a:gd name="connsiteX19" fmla="*/ 36452 w 418718"/>
                <a:gd name="connsiteY19" fmla="*/ 457172 h 517240"/>
                <a:gd name="connsiteX20" fmla="*/ 36453 w 418718"/>
                <a:gd name="connsiteY20" fmla="*/ 457142 h 517240"/>
                <a:gd name="connsiteX21" fmla="*/ 36453 w 418718"/>
                <a:gd name="connsiteY21" fmla="*/ 157635 h 517240"/>
                <a:gd name="connsiteX22" fmla="*/ 282758 w 418718"/>
                <a:gd name="connsiteY22" fmla="*/ 440640 h 517240"/>
                <a:gd name="connsiteX23" fmla="*/ 300492 w 418718"/>
                <a:gd name="connsiteY23" fmla="*/ 458374 h 517240"/>
                <a:gd name="connsiteX24" fmla="*/ 301724 w 418718"/>
                <a:gd name="connsiteY24" fmla="*/ 458374 h 517240"/>
                <a:gd name="connsiteX25" fmla="*/ 318719 w 418718"/>
                <a:gd name="connsiteY25" fmla="*/ 439654 h 517240"/>
                <a:gd name="connsiteX26" fmla="*/ 318719 w 418718"/>
                <a:gd name="connsiteY26" fmla="*/ 229556 h 517240"/>
                <a:gd name="connsiteX27" fmla="*/ 318719 w 418718"/>
                <a:gd name="connsiteY27" fmla="*/ 222906 h 517240"/>
                <a:gd name="connsiteX28" fmla="*/ 296379 w 418718"/>
                <a:gd name="connsiteY28" fmla="*/ 210762 h 517240"/>
                <a:gd name="connsiteX29" fmla="*/ 283497 w 418718"/>
                <a:gd name="connsiteY29" fmla="*/ 227832 h 517240"/>
                <a:gd name="connsiteX30" fmla="*/ 283497 w 418718"/>
                <a:gd name="connsiteY30" fmla="*/ 440640 h 517240"/>
                <a:gd name="connsiteX31" fmla="*/ 194088 w 418718"/>
                <a:gd name="connsiteY31" fmla="*/ 440640 h 517240"/>
                <a:gd name="connsiteX32" fmla="*/ 211822 w 418718"/>
                <a:gd name="connsiteY32" fmla="*/ 458374 h 517240"/>
                <a:gd name="connsiteX33" fmla="*/ 215517 w 418718"/>
                <a:gd name="connsiteY33" fmla="*/ 458374 h 517240"/>
                <a:gd name="connsiteX34" fmla="*/ 232019 w 418718"/>
                <a:gd name="connsiteY34" fmla="*/ 439654 h 517240"/>
                <a:gd name="connsiteX35" fmla="*/ 232019 w 418718"/>
                <a:gd name="connsiteY35" fmla="*/ 229310 h 517240"/>
                <a:gd name="connsiteX36" fmla="*/ 232019 w 418718"/>
                <a:gd name="connsiteY36" fmla="*/ 222906 h 517240"/>
                <a:gd name="connsiteX37" fmla="*/ 214532 w 418718"/>
                <a:gd name="connsiteY37" fmla="*/ 209852 h 517240"/>
                <a:gd name="connsiteX38" fmla="*/ 197044 w 418718"/>
                <a:gd name="connsiteY38" fmla="*/ 228078 h 517240"/>
                <a:gd name="connsiteX39" fmla="*/ 197044 w 418718"/>
                <a:gd name="connsiteY39" fmla="*/ 440640 h 517240"/>
                <a:gd name="connsiteX40" fmla="*/ 105419 w 418718"/>
                <a:gd name="connsiteY40" fmla="*/ 440640 h 517240"/>
                <a:gd name="connsiteX41" fmla="*/ 123153 w 418718"/>
                <a:gd name="connsiteY41" fmla="*/ 458374 h 517240"/>
                <a:gd name="connsiteX42" fmla="*/ 123153 w 418718"/>
                <a:gd name="connsiteY42" fmla="*/ 458374 h 517240"/>
                <a:gd name="connsiteX43" fmla="*/ 141641 w 418718"/>
                <a:gd name="connsiteY43" fmla="*/ 441948 h 517240"/>
                <a:gd name="connsiteX44" fmla="*/ 141625 w 418718"/>
                <a:gd name="connsiteY44" fmla="*/ 439654 h 517240"/>
                <a:gd name="connsiteX45" fmla="*/ 141625 w 418718"/>
                <a:gd name="connsiteY45" fmla="*/ 229310 h 517240"/>
                <a:gd name="connsiteX46" fmla="*/ 141625 w 418718"/>
                <a:gd name="connsiteY46" fmla="*/ 222906 h 517240"/>
                <a:gd name="connsiteX47" fmla="*/ 120363 w 418718"/>
                <a:gd name="connsiteY47" fmla="*/ 209605 h 517240"/>
                <a:gd name="connsiteX48" fmla="*/ 106650 w 418718"/>
                <a:gd name="connsiteY48" fmla="*/ 228078 h 517240"/>
                <a:gd name="connsiteX49" fmla="*/ 106650 w 418718"/>
                <a:gd name="connsiteY49" fmla="*/ 440640 h 51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18718" h="517240">
                  <a:moveTo>
                    <a:pt x="407881" y="116995"/>
                  </a:moveTo>
                  <a:cubicBezTo>
                    <a:pt x="407876" y="121306"/>
                    <a:pt x="407379" y="125603"/>
                    <a:pt x="406403" y="129803"/>
                  </a:cubicBezTo>
                  <a:lnTo>
                    <a:pt x="19951" y="129803"/>
                  </a:lnTo>
                  <a:cubicBezTo>
                    <a:pt x="18974" y="125603"/>
                    <a:pt x="18479" y="121306"/>
                    <a:pt x="18473" y="116995"/>
                  </a:cubicBezTo>
                  <a:cubicBezTo>
                    <a:pt x="19011" y="84053"/>
                    <a:pt x="45871" y="57631"/>
                    <a:pt x="78818" y="57635"/>
                  </a:cubicBezTo>
                  <a:lnTo>
                    <a:pt x="136453" y="57635"/>
                  </a:lnTo>
                  <a:cubicBezTo>
                    <a:pt x="136317" y="36143"/>
                    <a:pt x="153630" y="18610"/>
                    <a:pt x="175122" y="18474"/>
                  </a:cubicBezTo>
                  <a:cubicBezTo>
                    <a:pt x="175204" y="18473"/>
                    <a:pt x="175287" y="18473"/>
                    <a:pt x="175369" y="18473"/>
                  </a:cubicBezTo>
                  <a:lnTo>
                    <a:pt x="251231" y="18473"/>
                  </a:lnTo>
                  <a:cubicBezTo>
                    <a:pt x="272492" y="18743"/>
                    <a:pt x="289546" y="36127"/>
                    <a:pt x="289408" y="57389"/>
                  </a:cubicBezTo>
                  <a:lnTo>
                    <a:pt x="289408" y="57389"/>
                  </a:lnTo>
                  <a:lnTo>
                    <a:pt x="347044" y="57389"/>
                  </a:lnTo>
                  <a:cubicBezTo>
                    <a:pt x="380278" y="57115"/>
                    <a:pt x="407475" y="83763"/>
                    <a:pt x="407881" y="116995"/>
                  </a:cubicBezTo>
                  <a:close/>
                  <a:moveTo>
                    <a:pt x="36453" y="157389"/>
                  </a:moveTo>
                  <a:lnTo>
                    <a:pt x="389901" y="157389"/>
                  </a:lnTo>
                  <a:lnTo>
                    <a:pt x="389901" y="456896"/>
                  </a:lnTo>
                  <a:cubicBezTo>
                    <a:pt x="390566" y="481746"/>
                    <a:pt x="373699" y="503649"/>
                    <a:pt x="349507" y="509359"/>
                  </a:cubicBezTo>
                  <a:cubicBezTo>
                    <a:pt x="345261" y="510553"/>
                    <a:pt x="340864" y="511132"/>
                    <a:pt x="336453" y="511083"/>
                  </a:cubicBezTo>
                  <a:lnTo>
                    <a:pt x="87931" y="511083"/>
                  </a:lnTo>
                  <a:cubicBezTo>
                    <a:pt x="58828" y="510410"/>
                    <a:pt x="35780" y="486273"/>
                    <a:pt x="36452" y="457172"/>
                  </a:cubicBezTo>
                  <a:cubicBezTo>
                    <a:pt x="36453" y="457162"/>
                    <a:pt x="36453" y="457152"/>
                    <a:pt x="36453" y="457142"/>
                  </a:cubicBezTo>
                  <a:lnTo>
                    <a:pt x="36453" y="157635"/>
                  </a:lnTo>
                  <a:close/>
                  <a:moveTo>
                    <a:pt x="282758" y="440640"/>
                  </a:moveTo>
                  <a:cubicBezTo>
                    <a:pt x="282758" y="450433"/>
                    <a:pt x="290699" y="458374"/>
                    <a:pt x="300492" y="458374"/>
                  </a:cubicBezTo>
                  <a:lnTo>
                    <a:pt x="301724" y="458374"/>
                  </a:lnTo>
                  <a:cubicBezTo>
                    <a:pt x="311561" y="457842"/>
                    <a:pt x="319137" y="449497"/>
                    <a:pt x="318719" y="439654"/>
                  </a:cubicBezTo>
                  <a:lnTo>
                    <a:pt x="318719" y="229556"/>
                  </a:lnTo>
                  <a:cubicBezTo>
                    <a:pt x="318960" y="227346"/>
                    <a:pt x="318960" y="225116"/>
                    <a:pt x="318719" y="222906"/>
                  </a:cubicBezTo>
                  <a:cubicBezTo>
                    <a:pt x="315903" y="213383"/>
                    <a:pt x="305901" y="207947"/>
                    <a:pt x="296379" y="210762"/>
                  </a:cubicBezTo>
                  <a:cubicBezTo>
                    <a:pt x="288800" y="213004"/>
                    <a:pt x="283573" y="219930"/>
                    <a:pt x="283497" y="227832"/>
                  </a:cubicBezTo>
                  <a:lnTo>
                    <a:pt x="283497" y="440640"/>
                  </a:lnTo>
                  <a:close/>
                  <a:moveTo>
                    <a:pt x="194088" y="440640"/>
                  </a:moveTo>
                  <a:cubicBezTo>
                    <a:pt x="194088" y="450433"/>
                    <a:pt x="202028" y="458374"/>
                    <a:pt x="211822" y="458374"/>
                  </a:cubicBezTo>
                  <a:lnTo>
                    <a:pt x="215517" y="458374"/>
                  </a:lnTo>
                  <a:cubicBezTo>
                    <a:pt x="225220" y="457714"/>
                    <a:pt x="232582" y="449364"/>
                    <a:pt x="232019" y="439654"/>
                  </a:cubicBezTo>
                  <a:lnTo>
                    <a:pt x="232019" y="229310"/>
                  </a:lnTo>
                  <a:cubicBezTo>
                    <a:pt x="232513" y="227204"/>
                    <a:pt x="232513" y="225012"/>
                    <a:pt x="232019" y="222906"/>
                  </a:cubicBezTo>
                  <a:cubicBezTo>
                    <a:pt x="229874" y="215059"/>
                    <a:pt x="222665" y="209677"/>
                    <a:pt x="214532" y="209852"/>
                  </a:cubicBezTo>
                  <a:cubicBezTo>
                    <a:pt x="204698" y="210120"/>
                    <a:pt x="196906" y="218242"/>
                    <a:pt x="197044" y="228078"/>
                  </a:cubicBezTo>
                  <a:lnTo>
                    <a:pt x="197044" y="440640"/>
                  </a:lnTo>
                  <a:close/>
                  <a:moveTo>
                    <a:pt x="105419" y="440640"/>
                  </a:moveTo>
                  <a:cubicBezTo>
                    <a:pt x="105419" y="450433"/>
                    <a:pt x="113358" y="458374"/>
                    <a:pt x="123153" y="458374"/>
                  </a:cubicBezTo>
                  <a:lnTo>
                    <a:pt x="123153" y="458374"/>
                  </a:lnTo>
                  <a:cubicBezTo>
                    <a:pt x="132794" y="458943"/>
                    <a:pt x="141071" y="451588"/>
                    <a:pt x="141641" y="441948"/>
                  </a:cubicBezTo>
                  <a:cubicBezTo>
                    <a:pt x="141686" y="441184"/>
                    <a:pt x="141681" y="440418"/>
                    <a:pt x="141625" y="439654"/>
                  </a:cubicBezTo>
                  <a:lnTo>
                    <a:pt x="141625" y="229310"/>
                  </a:lnTo>
                  <a:cubicBezTo>
                    <a:pt x="142119" y="227204"/>
                    <a:pt x="142119" y="225012"/>
                    <a:pt x="141625" y="222906"/>
                  </a:cubicBezTo>
                  <a:cubicBezTo>
                    <a:pt x="139427" y="213362"/>
                    <a:pt x="129908" y="207407"/>
                    <a:pt x="120363" y="209605"/>
                  </a:cubicBezTo>
                  <a:cubicBezTo>
                    <a:pt x="111876" y="211560"/>
                    <a:pt x="106065" y="219389"/>
                    <a:pt x="106650" y="228078"/>
                  </a:cubicBezTo>
                  <a:lnTo>
                    <a:pt x="106650" y="44064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/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8DC1F28-E3FD-416B-8C76-7556A49440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smtClean="0"/>
              <a:pPr rtl="0"/>
              <a:t>13</a:t>
            </a:fld>
            <a:endParaRPr lang="fr-FR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1A02E3A-E7B4-45B1-9EBC-3DB4D41F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/>
              <a:t>How to customize this template</a:t>
            </a:r>
          </a:p>
        </p:txBody>
      </p:sp>
      <p:sp>
        <p:nvSpPr>
          <p:cNvPr id="32" name="Graphisme 18" title="Flèche - Instructions d’utilisation du modèle">
            <a:extLst>
              <a:ext uri="{FF2B5EF4-FFF2-40B4-BE49-F238E27FC236}">
                <a16:creationId xmlns:a16="http://schemas.microsoft.com/office/drawing/2014/main" id="{1C423936-E785-4AA4-AE30-B44E99C3D5C5}"/>
              </a:ext>
            </a:extLst>
          </p:cNvPr>
          <p:cNvSpPr/>
          <p:nvPr/>
        </p:nvSpPr>
        <p:spPr>
          <a:xfrm rot="5780139" flipV="1">
            <a:off x="3285983" y="4533966"/>
            <a:ext cx="659696" cy="821727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fr-FR"/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BE8622B2-6E41-4373-A732-3046394167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96923" y="6371350"/>
            <a:ext cx="717049" cy="4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9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600" y="666749"/>
            <a:ext cx="5472000" cy="4486275"/>
          </a:xfrm>
        </p:spPr>
        <p:txBody>
          <a:bodyPr rtlCol="0"/>
          <a:lstStyle/>
          <a:p>
            <a:pPr rtl="0"/>
            <a:r>
              <a:rPr lang="fr-FR"/>
              <a:t>Fonctionnalités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Récupérer les commentaires et réponses d’une vidéo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Détecter les insultes dans un commentaire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Classer les vidéos selon le ratio d’insultes qu’elles contiennent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Afficher des diagrammes circulaires renseignant sur le taux d’insultes des commentaires d’une vidéo</a:t>
            </a:r>
          </a:p>
          <a:p>
            <a:pPr marL="266700" lvl="1" indent="0">
              <a:buNone/>
            </a:pPr>
            <a:endParaRPr lang="fr-FR"/>
          </a:p>
          <a:p>
            <a:pPr rtl="0"/>
            <a:r>
              <a:rPr lang="fr-FR"/>
              <a:t>Ce projet s’adresse au grand public comme aux professionnels, par exemple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Pour de simples utilisateurs de Youtube, à des fins d’information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Pour des Youtubeurs, afin de mieux connaître leur communauté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Pour les entreprises désireuses de réaliser un partenariat avec un Youtubeur</a:t>
            </a:r>
          </a:p>
        </p:txBody>
      </p:sp>
      <p:pic>
        <p:nvPicPr>
          <p:cNvPr id="9" name="Espace réservé d’image 8" descr="Mains sur un téléphone portabl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z="5400"/>
              <a:t>Le projet</a:t>
            </a:r>
            <a:endParaRPr lang="fr-FR" sz="54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/>
              <a:t>YoutubeCleaner est un projet créé par des étudiants de CentraleSupélec dans le cadre des Coding Weeks 2021 – 2022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D1954B-6102-4162-898C-C9559DE0A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923" y="6371350"/>
            <a:ext cx="717049" cy="4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ce réservé d’image 13" descr="Main écrivant sur un pense-bê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 rtlCol="0"/>
          <a:lstStyle/>
          <a:p>
            <a:pPr rtl="0"/>
            <a:r>
              <a:rPr lang="fr-FR" sz="6000"/>
              <a:t>La qualité du code</a:t>
            </a:r>
            <a:endParaRPr lang="fr-FR" sz="6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/>
              <a:t>Structure, modules, packages, tests, documentation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fr-FR"/>
              <a:t>(insérer ici l’image de l’arborescence gitlab)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B0F798B-C522-45E6-8812-CFFB19655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923" y="6371350"/>
            <a:ext cx="717049" cy="4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Qualité du code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/>
              <a:t>Cette diapositive détaille la structure du code et les modules nécessaires au bon fonctionnement du programme.</a:t>
            </a:r>
          </a:p>
        </p:txBody>
      </p:sp>
      <p:sp>
        <p:nvSpPr>
          <p:cNvPr id="12" name="Rectangle 11" descr="Bloc d’accentuation gauche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 rtlCol="0"/>
          <a:lstStyle/>
          <a:p>
            <a:pPr rtl="0"/>
            <a:r>
              <a:rPr lang="fr-FR"/>
              <a:t>Structure du code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 rtlCol="0"/>
          <a:lstStyle/>
          <a:p>
            <a:pPr rtl="0"/>
            <a:r>
              <a:rPr lang="fr-FR"/>
              <a:t>Data : données relatives au projet</a:t>
            </a:r>
          </a:p>
          <a:p>
            <a:pPr rtl="0"/>
            <a:r>
              <a:rPr lang="fr-FR"/>
              <a:t>Doc : documentation liée au projet</a:t>
            </a:r>
          </a:p>
          <a:p>
            <a:pPr rtl="0"/>
            <a:r>
              <a:rPr lang="fr-FR"/>
              <a:t>src : programmes Python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MVP : programmes permettant l’exécution du MVP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ML : programmes permettant l’amélioration du MVP via le machine learning</a:t>
            </a:r>
          </a:p>
          <a:p>
            <a:pPr rtl="0"/>
            <a:r>
              <a:rPr lang="fr-FR"/>
              <a:t>Readme : informations à lire avant d’exécuter le projet</a:t>
            </a:r>
          </a:p>
        </p:txBody>
      </p:sp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 12" descr="Barre d’accentuation droite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 rtlCol="0"/>
          <a:lstStyle/>
          <a:p>
            <a:pPr rtl="0"/>
            <a:r>
              <a:rPr lang="fr-FR"/>
              <a:t>Modules et packages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8" y="2947459"/>
            <a:ext cx="2739338" cy="3423891"/>
          </a:xfrm>
        </p:spPr>
        <p:txBody>
          <a:bodyPr rtlCol="0"/>
          <a:lstStyle/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click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google-auth-oauthlib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google-auth-httplib2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google-api-python-client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bs4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requests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pyperclip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dash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nltk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sklearn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4</a:t>
            </a:fld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247BFEA-C009-4AE9-9722-DF4F38B69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923" y="6371350"/>
            <a:ext cx="717049" cy="432001"/>
          </a:xfrm>
          <a:prstGeom prst="rect">
            <a:avLst/>
          </a:prstGeom>
        </p:spPr>
      </p:pic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0F38A70A-22B9-428D-AC77-DBB9CBBD6F3F}"/>
              </a:ext>
            </a:extLst>
          </p:cNvPr>
          <p:cNvSpPr txBox="1">
            <a:spLocks/>
          </p:cNvSpPr>
          <p:nvPr/>
        </p:nvSpPr>
        <p:spPr>
          <a:xfrm>
            <a:off x="9039226" y="2947458"/>
            <a:ext cx="2739338" cy="34238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tkinter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json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csv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codecs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pickle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carbonai</a:t>
            </a: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Qualité du code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/>
              <a:t>Cette diapositive détaille les différents tests effectués et la documentation associée au projet.</a:t>
            </a:r>
          </a:p>
        </p:txBody>
      </p:sp>
      <p:sp>
        <p:nvSpPr>
          <p:cNvPr id="12" name="Rectangle 11" descr="Bloc d’accentuation gauche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 rtlCol="0"/>
          <a:lstStyle/>
          <a:p>
            <a:pPr rtl="0"/>
            <a:r>
              <a:rPr lang="fr-FR"/>
              <a:t>Tests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 rtlCol="0"/>
          <a:lstStyle/>
          <a:p>
            <a:pPr rtl="0"/>
            <a:r>
              <a:rPr lang="fr-FR"/>
              <a:t>Détailler les tests ici.</a:t>
            </a:r>
          </a:p>
        </p:txBody>
      </p:sp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 12" descr="Barre d’accentuation droite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 rtlCol="0"/>
          <a:lstStyle/>
          <a:p>
            <a:pPr rtl="0"/>
            <a:r>
              <a:rPr lang="fr-FR"/>
              <a:t>Documentation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60"/>
            <a:ext cx="5692085" cy="3291416"/>
          </a:xfrm>
        </p:spPr>
        <p:txBody>
          <a:bodyPr rtlCol="0"/>
          <a:lstStyle/>
          <a:p>
            <a:pPr marL="276225" indent="-285750"/>
            <a:r>
              <a:rPr lang="fr-FR"/>
              <a:t>Détailler la documentation ici.</a:t>
            </a:r>
          </a:p>
          <a:p>
            <a:pPr marL="276225" indent="-285750"/>
            <a:r>
              <a:rPr lang="fr-FR"/>
              <a:t>Détailler le readme également.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5</a:t>
            </a:fld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247BFEA-C009-4AE9-9722-DF4F38B69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923" y="6371350"/>
            <a:ext cx="717049" cy="4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5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 descr="Bureau sur lequel se trouvent un ordinateur, un téléphone, des livre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tIns="180000" rtlCol="0"/>
          <a:lstStyle/>
          <a:p>
            <a:pPr rtl="0"/>
            <a:r>
              <a:rPr lang="fr-FR" sz="6000"/>
              <a:t>Développement du projet</a:t>
            </a:r>
            <a:endParaRPr lang="fr-FR" sz="6000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/>
              <a:t>Répartition du travail, sprints et fonctionnalités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81F81C2-9D95-4899-A4B3-66FF716EE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923" y="6371350"/>
            <a:ext cx="717049" cy="4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Qualité du code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/>
              <a:t>Ce projet suit la </a:t>
            </a:r>
            <a:r>
              <a:rPr lang="fr-FR" i="1" u="sng"/>
              <a:t>méthode agile</a:t>
            </a:r>
            <a:r>
              <a:rPr lang="fr-FR"/>
              <a:t>, qui consiste en un découpage en sprints et fonctionnalités.</a:t>
            </a:r>
          </a:p>
        </p:txBody>
      </p:sp>
      <p:sp>
        <p:nvSpPr>
          <p:cNvPr id="12" name="Rectangle 11" descr="Bloc d’accentuation gauche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 rtlCol="0"/>
          <a:lstStyle/>
          <a:p>
            <a:pPr rtl="0"/>
            <a:r>
              <a:rPr lang="fr-FR"/>
              <a:t>Phase 1 : Préparation du MVP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3288108"/>
          </a:xfrm>
        </p:spPr>
        <p:txBody>
          <a:bodyPr rtlCol="0"/>
          <a:lstStyle/>
          <a:p>
            <a:pPr rtl="0"/>
            <a:r>
              <a:rPr lang="fr-FR"/>
              <a:t>Sprint 0 : Analyse des besoins et conception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Production d’un readme et d’un fichier de conception</a:t>
            </a:r>
          </a:p>
          <a:p>
            <a:pPr marL="276225" indent="-285750"/>
            <a:r>
              <a:rPr lang="fr-FR"/>
              <a:t>Sprint 1 : Collecte des commentaires YouTube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Connexion à l’API YouTube et configuration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Recherche des commentaires selon divers critères (nom de chaîne, réponses à un commentaire, mots clés…)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Outil de statistiques sur les commentaires</a:t>
            </a:r>
          </a:p>
          <a:p>
            <a:pPr marL="276225" indent="-285750"/>
            <a:r>
              <a:rPr lang="fr-FR"/>
              <a:t>Sprint 2 : Traitement et analyse des commentaires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Création d’une liste d’insultes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Détection d’insultes dans un commentaire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Recherche de la vidéo avec le plus d’insultes d’une chaîne</a:t>
            </a:r>
          </a:p>
        </p:txBody>
      </p:sp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 12" descr="Barre d’accentuation droite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892000" cy="358775"/>
          </a:xfrm>
        </p:spPr>
        <p:txBody>
          <a:bodyPr rtlCol="0"/>
          <a:lstStyle/>
          <a:p>
            <a:pPr rtl="0"/>
            <a:r>
              <a:rPr lang="fr-FR"/>
              <a:t>Phase 2 : Réalisation et amélioration du MVP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60"/>
            <a:ext cx="5692085" cy="3291416"/>
          </a:xfrm>
        </p:spPr>
        <p:txBody>
          <a:bodyPr rtlCol="0"/>
          <a:lstStyle/>
          <a:p>
            <a:r>
              <a:rPr lang="fr-FR"/>
              <a:t>Sprint 3 : Visualisation des résultats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Diagrammes circulaires avec Dash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Interface graphique pour le projet</a:t>
            </a:r>
          </a:p>
          <a:p>
            <a:pPr marL="276225" indent="-285750"/>
            <a:r>
              <a:rPr lang="fr-FR"/>
              <a:t>Sprint 4 : Amélioration du MVP par machine learning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?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7</a:t>
            </a:fld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247BFEA-C009-4AE9-9722-DF4F38B69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923" y="6371350"/>
            <a:ext cx="717049" cy="4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9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space réservé d’image 22" descr="Femme souriante en train d’utiliser un ordinateur portable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 rtlCol="0"/>
          <a:lstStyle/>
          <a:p>
            <a:pPr rtl="0"/>
            <a:r>
              <a:rPr lang="fr-FR" sz="5400"/>
              <a:t>Démonstration et résultats</a:t>
            </a:r>
            <a:endParaRPr lang="fr-FR" sz="5400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 rtlCol="0"/>
          <a:lstStyle/>
          <a:p>
            <a:pPr rtl="0"/>
            <a:r>
              <a:rPr lang="fr-FR"/>
              <a:t>Vidéo de démonstration et graphes associés à divers tests</a:t>
            </a:r>
          </a:p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9BD20A7-0C30-4002-B902-945F9C81A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923" y="6371350"/>
            <a:ext cx="717049" cy="4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Graphiques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/>
          <a:p>
            <a:pPr rtl="0"/>
            <a:r>
              <a:rPr lang="fr-FR"/>
              <a:t>Divers graphiques obtenus suite à l’exécution du programme</a:t>
            </a:r>
            <a:endParaRPr lang="fr-FR" dirty="0"/>
          </a:p>
        </p:txBody>
      </p:sp>
      <p:graphicFrame>
        <p:nvGraphicFramePr>
          <p:cNvPr id="4" name="Graphique 3" title="Graphique d’espace réservé Chiffre d’affaires bru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7158423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phique 6" title="Graphique d’espace réservé Chiffre d’affaires brut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684700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aphique 7" title="Graphique d’espace réservé Chiffre d’affaires brut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7847101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9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C1463EC-BFF4-43C1-B1F8-353C20F756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6923" y="6371350"/>
            <a:ext cx="717049" cy="4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38_TF16411250.potx" id="{C47F33A4-2C66-428E-B1F4-6919DFF55AE7}" vid="{0C76DC9B-55F5-4846-BECF-7B5783C0B8F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dcmitype/"/>
    <ds:schemaRef ds:uri="6dc4bcd6-49db-4c07-9060-8acfc67cef9f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fb0879af-3eba-417a-a55a-ffe6dcd6ca77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professionnelle percutante</Template>
  <TotalTime>169</TotalTime>
  <Words>691</Words>
  <Application>Microsoft Office PowerPoint</Application>
  <PresentationFormat>Grand écran</PresentationFormat>
  <Paragraphs>160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Candara</vt:lpstr>
      <vt:lpstr>Corbel</vt:lpstr>
      <vt:lpstr>Times New Roman</vt:lpstr>
      <vt:lpstr>Wingdings</vt:lpstr>
      <vt:lpstr>Thème Office</vt:lpstr>
      <vt:lpstr>CW - YoutubeCleaner</vt:lpstr>
      <vt:lpstr>Le projet</vt:lpstr>
      <vt:lpstr>La qualité du code</vt:lpstr>
      <vt:lpstr>Qualité du code</vt:lpstr>
      <vt:lpstr>Qualité du code</vt:lpstr>
      <vt:lpstr>Développement du projet</vt:lpstr>
      <vt:lpstr>Qualité du code</vt:lpstr>
      <vt:lpstr>Démonstration et résultats</vt:lpstr>
      <vt:lpstr>Graphiques</vt:lpstr>
      <vt:lpstr>Tableau</vt:lpstr>
      <vt:lpstr>Large image</vt:lpstr>
      <vt:lpstr>Merci de votre attention</vt:lpstr>
      <vt:lpstr>How to 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CW - YoutubeCleaner</dc:title>
  <dc:creator>Romain</dc:creator>
  <cp:lastModifiedBy>Romain</cp:lastModifiedBy>
  <cp:revision>2</cp:revision>
  <dcterms:created xsi:type="dcterms:W3CDTF">2021-11-17T12:16:59Z</dcterms:created>
  <dcterms:modified xsi:type="dcterms:W3CDTF">2021-11-17T15:06:41Z</dcterms:modified>
</cp:coreProperties>
</file>