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5" r:id="rId4"/>
  </p:sldMasterIdLst>
  <p:notesMasterIdLst>
    <p:notesMasterId r:id="rId32"/>
  </p:notesMasterIdLst>
  <p:sldIdLst>
    <p:sldId id="256" r:id="rId5"/>
    <p:sldId id="285" r:id="rId6"/>
    <p:sldId id="261" r:id="rId7"/>
    <p:sldId id="265" r:id="rId8"/>
    <p:sldId id="258" r:id="rId9"/>
    <p:sldId id="262" r:id="rId10"/>
    <p:sldId id="263" r:id="rId11"/>
    <p:sldId id="260" r:id="rId12"/>
    <p:sldId id="276" r:id="rId13"/>
    <p:sldId id="277" r:id="rId14"/>
    <p:sldId id="269" r:id="rId15"/>
    <p:sldId id="267" r:id="rId16"/>
    <p:sldId id="282" r:id="rId17"/>
    <p:sldId id="283" r:id="rId18"/>
    <p:sldId id="271" r:id="rId19"/>
    <p:sldId id="275" r:id="rId20"/>
    <p:sldId id="268" r:id="rId21"/>
    <p:sldId id="272" r:id="rId22"/>
    <p:sldId id="284" r:id="rId23"/>
    <p:sldId id="259" r:id="rId24"/>
    <p:sldId id="281" r:id="rId25"/>
    <p:sldId id="287" r:id="rId26"/>
    <p:sldId id="286" r:id="rId27"/>
    <p:sldId id="278" r:id="rId28"/>
    <p:sldId id="270" r:id="rId29"/>
    <p:sldId id="279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4EF9E915-2807-436D-B080-6315003C01D8}">
          <p14:sldIdLst>
            <p14:sldId id="256"/>
          </p14:sldIdLst>
        </p14:section>
        <p14:section name="Introduction" id="{FC95FA74-E19B-4BE1-AE4C-931C91A517C9}">
          <p14:sldIdLst>
            <p14:sldId id="285"/>
            <p14:sldId id="261"/>
            <p14:sldId id="265"/>
          </p14:sldIdLst>
        </p14:section>
        <p14:section name="Methods" id="{C6C57152-977B-4D3F-9A71-63614250039C}">
          <p14:sldIdLst>
            <p14:sldId id="258"/>
            <p14:sldId id="262"/>
            <p14:sldId id="263"/>
            <p14:sldId id="260"/>
            <p14:sldId id="276"/>
            <p14:sldId id="277"/>
            <p14:sldId id="269"/>
            <p14:sldId id="267"/>
            <p14:sldId id="282"/>
            <p14:sldId id="283"/>
            <p14:sldId id="271"/>
            <p14:sldId id="275"/>
            <p14:sldId id="268"/>
            <p14:sldId id="272"/>
            <p14:sldId id="284"/>
          </p14:sldIdLst>
        </p14:section>
        <p14:section name="Discussion" id="{24900A9F-EF85-47EA-B679-4FCE0BB56B51}">
          <p14:sldIdLst>
            <p14:sldId id="259"/>
          </p14:sldIdLst>
        </p14:section>
        <p14:section name="Future Work &amp; Acknowledgements" id="{591C8F6B-66BB-4712-872F-4445A735FB5A}">
          <p14:sldIdLst>
            <p14:sldId id="281"/>
            <p14:sldId id="287"/>
          </p14:sldIdLst>
        </p14:section>
        <p14:section name="Questions" id="{40B46504-64DB-43E8-B8F7-202FDD8A4896}">
          <p14:sldIdLst>
            <p14:sldId id="286"/>
            <p14:sldId id="278"/>
            <p14:sldId id="270"/>
            <p14:sldId id="27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529" autoAdjust="0"/>
  </p:normalViewPr>
  <p:slideViewPr>
    <p:cSldViewPr snapToGrid="0">
      <p:cViewPr varScale="1">
        <p:scale>
          <a:sx n="51" d="100"/>
          <a:sy n="51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9DD-2F18-42EC-B06A-939D3C77C543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34F33-BD2D-4154-B3DB-8D21A5F8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Bacteria -&gt; Good vs. Bad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Microbiome – Community composition of microbial organisms (bacteria) in some area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Learn which bacteria support healthy body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Identify some possible factors in obesity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Learn about the physical condition of a wild animal from a noninvasive sample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Consider the environmental impact of thawing permafrost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Compare DNA extraction methods against each other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Because this research is done with microbial communities, let’s talk about how we classify a microbe.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Leave slide at (4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9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Strain B – 14 genera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Filled circles and open circles represent cohorts 1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2, respectively. 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dots represent the centroid for each cluster and ellipses indicate 1 standard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deviation. 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arrows show the flow of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digesta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chambers.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accuracies were 78.79% (62.12%)</a:t>
            </a:r>
          </a:p>
          <a:p>
            <a:pPr marL="171450" indent="-171450">
              <a:buFontTx/>
              <a:buChar char="-"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Dimensional Reduction – projecting multi-dimensional data into a 2 or 3 dimensional vector space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dirty="0" smtClean="0"/>
              <a:t>Leave slide at (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3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Leave slide at (29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7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Leave slide at (29:30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8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-Transition:</a:t>
            </a:r>
            <a:r>
              <a:rPr lang="en-US" baseline="0" dirty="0" smtClean="0"/>
              <a:t> There is, of course, more than one way to group data. Current study is grouping by intestinal location, but what about other studies?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Leave slide at (30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bacteria were</a:t>
            </a:r>
            <a:r>
              <a:rPr lang="en-US" baseline="0" dirty="0" smtClean="0"/>
              <a:t> identified to the genus level.</a:t>
            </a:r>
          </a:p>
          <a:p>
            <a:r>
              <a:rPr lang="en-US" baseline="0" dirty="0" smtClean="0"/>
              <a:t>The noncore bacteria make up most of each microbiome.</a:t>
            </a:r>
          </a:p>
          <a:p>
            <a:r>
              <a:rPr lang="en-US" baseline="0" dirty="0" err="1" smtClean="0"/>
              <a:t>QiaGen</a:t>
            </a:r>
            <a:r>
              <a:rPr lang="en-US" baseline="0" dirty="0" smtClean="0"/>
              <a:t> finds a lot more Lactobacillus</a:t>
            </a:r>
          </a:p>
          <a:p>
            <a:r>
              <a:rPr lang="en-US" baseline="0" dirty="0" err="1" smtClean="0"/>
              <a:t>MoBio</a:t>
            </a:r>
            <a:r>
              <a:rPr lang="en-US" baseline="0" dirty="0" smtClean="0"/>
              <a:t> finds more </a:t>
            </a:r>
            <a:r>
              <a:rPr lang="en-US" baseline="0" dirty="0" err="1" smtClean="0"/>
              <a:t>Bacteroides</a:t>
            </a:r>
            <a:r>
              <a:rPr lang="en-US" baseline="0" dirty="0" smtClean="0"/>
              <a:t> and Parabacteroides.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Leave slide at (31:30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3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bacteria were</a:t>
            </a:r>
            <a:r>
              <a:rPr lang="en-US" baseline="0" dirty="0" smtClean="0"/>
              <a:t> identified to the genus level.</a:t>
            </a:r>
          </a:p>
          <a:p>
            <a:r>
              <a:rPr lang="en-US" baseline="0" dirty="0" err="1" smtClean="0"/>
              <a:t>QiaGen</a:t>
            </a:r>
            <a:r>
              <a:rPr lang="en-US" baseline="0" dirty="0" smtClean="0"/>
              <a:t> finds a lot more Lactobacillus</a:t>
            </a:r>
          </a:p>
          <a:p>
            <a:r>
              <a:rPr lang="en-US" baseline="0" dirty="0" err="1" smtClean="0"/>
              <a:t>MoBio</a:t>
            </a:r>
            <a:r>
              <a:rPr lang="en-US" baseline="0" dirty="0" smtClean="0"/>
              <a:t> finds more </a:t>
            </a:r>
            <a:r>
              <a:rPr lang="en-US" baseline="0" dirty="0" err="1" smtClean="0"/>
              <a:t>Bacteroides</a:t>
            </a:r>
            <a:r>
              <a:rPr lang="en-US" baseline="0" dirty="0" smtClean="0"/>
              <a:t> and Parabacteroides.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dirty="0" smtClean="0"/>
              <a:t>Leave slide at (</a:t>
            </a:r>
            <a:r>
              <a:rPr lang="en-US" baseline="0" dirty="0" smtClean="0"/>
              <a:t>32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8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Leave slide at (</a:t>
            </a:r>
            <a:r>
              <a:rPr lang="en-US" baseline="0" dirty="0" smtClean="0"/>
              <a:t>32:30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52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bacteria were</a:t>
            </a:r>
            <a:r>
              <a:rPr lang="en-US" baseline="0" dirty="0" smtClean="0"/>
              <a:t> identified to the family level.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dirty="0" smtClean="0"/>
              <a:t>Leave slide at (</a:t>
            </a:r>
            <a:r>
              <a:rPr lang="en-US" baseline="0" dirty="0" smtClean="0"/>
              <a:t>33:30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1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bacteria were</a:t>
            </a:r>
            <a:r>
              <a:rPr lang="en-US" baseline="0" dirty="0" smtClean="0"/>
              <a:t> identified to the genus level.</a:t>
            </a:r>
          </a:p>
          <a:p>
            <a:r>
              <a:rPr lang="en-US" baseline="0" dirty="0" smtClean="0"/>
              <a:t>The noncore bacteria make up most of each microbiome.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dirty="0" smtClean="0"/>
              <a:t>Leave slide at (</a:t>
            </a:r>
            <a:r>
              <a:rPr lang="en-US" baseline="0" dirty="0" smtClean="0"/>
              <a:t>34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0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-This framework I have developed is capable of extracting information</a:t>
            </a:r>
            <a:r>
              <a:rPr lang="en-US" baseline="0" dirty="0" smtClean="0"/>
              <a:t> about the composition of bacterial communities from a popular framework and reformatting it for deeper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-ID set of discriminatory bacteria – LDA cross-validation gives the framework’s confidence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Visualize differences between microbiomes – LDA for dimensional reduction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Identify and visualize the core bacteria in a microbiome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Visualize two whole microbiomes side-by-side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Then visualize same thing but only the differences</a:t>
            </a:r>
          </a:p>
          <a:p>
            <a:endParaRPr lang="en-US" dirty="0" smtClean="0"/>
          </a:p>
          <a:p>
            <a:r>
              <a:rPr lang="en-US" dirty="0" smtClean="0"/>
              <a:t>-Challenges</a:t>
            </a:r>
          </a:p>
          <a:p>
            <a:endParaRPr lang="en-US" dirty="0" smtClean="0"/>
          </a:p>
          <a:p>
            <a:r>
              <a:rPr lang="en-US" dirty="0" smtClean="0"/>
              <a:t>- Leave at 38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4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Lineage – Breakdown of life classifications from very vague to more specific</a:t>
            </a:r>
          </a:p>
          <a:p>
            <a:r>
              <a:rPr lang="en-US" baseline="0" dirty="0" smtClean="0"/>
              <a:t>Transition:  Using this method of phylogenetic resolution we reconstruct the microbial community from nothing but DNA fragments</a:t>
            </a:r>
          </a:p>
          <a:p>
            <a:endParaRPr lang="en-US" baseline="0" dirty="0" smtClean="0"/>
          </a:p>
          <a:p>
            <a:r>
              <a:rPr lang="en-US" dirty="0" smtClean="0"/>
              <a:t>- Leave slide at (5:30)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9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Build a web based graphical user interface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Improve</a:t>
            </a:r>
            <a:r>
              <a:rPr lang="en-US" baseline="0" dirty="0" smtClean="0"/>
              <a:t> framework to be more efficient for computational bottlenecks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testing modules for regression and unit testing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more research into lower levels of phylogenetic resolution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i.e. would a family or order level analysis have given better classifier results?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39 min (presentation over)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4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Leave slide at (40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5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Leave slide at (36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87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looked at fecal microbiomes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 genera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arrows show progression from less to more body fat. 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accuracies were 55.56% (29.17%). </a:t>
            </a:r>
          </a:p>
          <a:p>
            <a:pPr marL="171450" indent="-171450">
              <a:buFontTx/>
              <a:buChar char="-"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0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genera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Groups: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Control,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Snow-side Control, Warmed, and Snow-side Warmed. 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 dots represent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 for each cluster and ellipses indicate 1 standard deviation. 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accuracies were 58.21% (29.85%). </a:t>
            </a:r>
          </a:p>
          <a:p>
            <a:pPr marL="171450" indent="-171450">
              <a:buFontTx/>
              <a:buChar char="-"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Looked at intestinal microbiome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 the effects of probiotics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genera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96.67% (83.33%)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-Transition:</a:t>
            </a:r>
            <a:r>
              <a:rPr lang="en-US" baseline="0" dirty="0" smtClean="0"/>
              <a:t> Now that I’ve given you an idea what this research is all about, let’s talk about how it’s done.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Leave slide at (6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Leave slide at (6:30)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QIIME? A Software</a:t>
            </a:r>
            <a:r>
              <a:rPr lang="en-US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Tx/>
              <a:buChar char="-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other software projects as swappable modules</a:t>
            </a:r>
          </a:p>
          <a:p>
            <a:pPr marL="171450" indent="-171450">
              <a:buFontTx/>
              <a:buChar char="-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sample from an environment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Recovery DNA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QiaGen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DNA extraction kit)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DNA into FASTA files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QIIME classifies DNA sequences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QIIME organizes information into an OTU matrix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aseline="0" dirty="0" smtClean="0"/>
              <a:t>OTUs – Metagenomic data that has been matched against a curated database and organized into taxonomic categories</a:t>
            </a:r>
          </a:p>
          <a:p>
            <a:r>
              <a:rPr lang="en-US" baseline="0" dirty="0" smtClean="0"/>
              <a:t>Taxa – Plural for Taxon, which is a single OTU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Leave slide at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min)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Leave slide at (12 min)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do we need to find discriminatory</a:t>
            </a:r>
            <a:r>
              <a:rPr lang="en-US" baseline="0" dirty="0" smtClean="0"/>
              <a:t> bacteria? (Feature Selection)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Noise, Redundant Information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Feature</a:t>
            </a:r>
            <a:r>
              <a:rPr lang="en-US" baseline="0" dirty="0" smtClean="0"/>
              <a:t> Selection – the act of choosing an ideal sub-set of features from some data. 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Discriminatory means that a classifier can use to recognize communities it’s seen before -&gt; (Supervised Learning)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In order to make sure the classifier isn’t just memorizing the data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Cross-Validation – Systematically testing models built by supervised learning algorithms in order to test the performance of a classifier on a dataset.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Statistics database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Built from Feature Selection inside of Cross-Validation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	</a:t>
            </a: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- Leave slide at (17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box represents a different number of features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green line shows the accuracy found when using 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orange line shows the accuracy found when using 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P16% dataset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blue line shows the accuracy found when bacteria found with basic feature selection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are checked with cross-validation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red line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 the accuracy found when discriminatory bacteria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checked with cross-validation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 smtClean="0"/>
              <a:t>Leave slide at (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3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green points represent boxes that are dominated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red points represent boxes that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dominated by no other box, showing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equally optimal solutions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orange border is a series of triangles drawn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red points are sorted by median accuracy and sets of 3 points are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sliding window to draw n - 2 triangles.</a:t>
            </a:r>
          </a:p>
          <a:p>
            <a:pPr marL="171450" indent="-171450">
              <a:buFontTx/>
              <a:buChar char="-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blue point in 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 represents the origin (0,0,0) as a frame of reference.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baseline="0" dirty="0" smtClean="0"/>
              <a:t>Pareto Frontier – The boundary defined by the set of equally optimal solutions when optimizing for multiple objectives</a:t>
            </a:r>
          </a:p>
          <a:p>
            <a:endParaRPr lang="en-US" dirty="0" smtClean="0"/>
          </a:p>
          <a:p>
            <a:r>
              <a:rPr lang="en-US" dirty="0" smtClean="0"/>
              <a:t>- Leave slide at (24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4F33-BD2D-4154-B3DB-8D21A5F89B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2451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2652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927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42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102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51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43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92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25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77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5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7593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57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9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0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685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6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442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0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02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56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6956"/>
      </p:ext>
    </p:extLst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7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4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16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968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56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15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68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99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543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8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93626"/>
      </p:ext>
    </p:extLst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144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81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40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7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50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64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2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6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15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9886"/>
      </p:ext>
    </p:extLst>
  </p:cSld>
  <p:clrMapOvr>
    <a:masterClrMapping/>
  </p:clrMapOvr>
  <p:transition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55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98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52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54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9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6528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88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5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9173"/>
      </p:ext>
    </p:extLst>
  </p:cSld>
  <p:clrMapOvr>
    <a:masterClrMapping/>
  </p:clrMapOvr>
  <p:transition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95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25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686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7433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313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C03408-3242-4384-8888-F4B64EB60ED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5732-FAE8-49AD-BD64-68115067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7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Case Study </a:t>
            </a:r>
            <a:r>
              <a:rPr lang="en-US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Tested Framework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Multivariate Analyses Of Microbiomes: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768" y="5718048"/>
            <a:ext cx="4389120" cy="9662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Eric Marcus Spaulding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12720" y="3912299"/>
            <a:ext cx="6766560" cy="96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For Microbial Community Comparisons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765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3D-Pareto Frontier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47" y="530369"/>
            <a:ext cx="5128571" cy="3703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83971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3" y="660686"/>
            <a:ext cx="8911687" cy="497554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LDA visualization discriminating between four intestinal microbiomes.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90" y="1264555"/>
            <a:ext cx="5209955" cy="5209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2782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Microbiome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taxa present in every sample of a microbiome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core taxa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median, min, and max presence across the samples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 chart using the median presence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14759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Core microbiomes found in the longitudinal study of the mouse intestine.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" b="510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487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Core microbiomes found in the longitudinal study of the mouse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intestine.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" b="510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112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Core microbiomes found by </a:t>
            </a:r>
            <a:r>
              <a:rPr lang="en-US" sz="2400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QiaGen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sz="2400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MoBio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DNA recovery methods.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" b="510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59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Core microbiomes found by </a:t>
            </a:r>
            <a:r>
              <a:rPr lang="en-US" sz="2400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QiaGen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sz="2400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MoBio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DNA recovery methods.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" b="510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13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Side-by-side Microbiomes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 whole microbiomes side-by-side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ultiple levels of phylogenetic resolution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 differences between microbiomes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0724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2352" y="581025"/>
            <a:ext cx="9193213" cy="533324"/>
          </a:xfrm>
        </p:spPr>
        <p:txBody>
          <a:bodyPr>
            <a:normAutofit fontScale="90000"/>
          </a:bodyPr>
          <a:lstStyle/>
          <a:p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microbiomes found by </a:t>
            </a:r>
            <a:r>
              <a:rPr lang="en-US" sz="2400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QiaGen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sz="2400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MoBio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DNA recovery methods.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35" y="1330488"/>
            <a:ext cx="7896446" cy="5527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75985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2352" y="581025"/>
            <a:ext cx="9193213" cy="533324"/>
          </a:xfrm>
        </p:spPr>
        <p:txBody>
          <a:bodyPr>
            <a:normAutofit fontScale="90000"/>
          </a:bodyPr>
          <a:lstStyle/>
          <a:p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microbiomes found by </a:t>
            </a:r>
            <a:r>
              <a:rPr lang="en-US" sz="2400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QiaGen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sz="2400" cap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MoBio</a:t>
            </a: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DNA recovery methods.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35" y="1330488"/>
            <a:ext cx="7896445" cy="5527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39261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470"/>
            <a:ext cx="12191999" cy="140053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Relevance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2098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435353"/>
          </a:xfrm>
        </p:spPr>
        <p:txBody>
          <a:bodyPr>
            <a:normAutofit/>
          </a:bodyPr>
          <a:lstStyle/>
          <a:p>
            <a:pPr algn="ctr"/>
            <a:r>
              <a:rPr lang="en-US" sz="60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Summary</a:t>
            </a:r>
            <a:endParaRPr lang="en-US" sz="6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4212" y="3856059"/>
            <a:ext cx="6400800" cy="1947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61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1041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Future Work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66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76164"/>
            <a:ext cx="9118156" cy="1507067"/>
          </a:xfrm>
        </p:spPr>
        <p:txBody>
          <a:bodyPr>
            <a:normAutofit/>
          </a:bodyPr>
          <a:lstStyle/>
          <a:p>
            <a:r>
              <a:rPr lang="en-US" sz="60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Acknowledgements</a:t>
            </a:r>
            <a:endParaRPr lang="en-US" sz="6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983230"/>
            <a:ext cx="9508300" cy="43322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Montgomery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 Bill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Assistant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opportunities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family for supporting me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Everyone at the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Holben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Specifically: Sam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Pannoni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Ellen Lark, Frances Gilman, and Bill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Holben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UM CS Department Faculty &amp; Staff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Especially: Mike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Rosulek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Robyn Berg, Michael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Cassens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Alden Wright and Douglas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Raiford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6260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0895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487332"/>
            <a:ext cx="9118156" cy="1507067"/>
          </a:xfrm>
        </p:spPr>
        <p:txBody>
          <a:bodyPr/>
          <a:lstStyle/>
          <a:p>
            <a:r>
              <a:rPr lang="en-US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Biological Impacts – Case Studies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685800"/>
            <a:ext cx="950830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Intestinal and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ecal microbiomes give insight into host health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 microbiomes vary greatly by season and temperature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Invasive microorganisms don’t just replace existing community members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2533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3029" y="6086475"/>
            <a:ext cx="9193213" cy="650874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Elk Case Study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56" y="117662"/>
            <a:ext cx="6005389" cy="6005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8933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3029" y="6086475"/>
            <a:ext cx="9193213" cy="650874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Permafrost Soil Case Study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33" y="166431"/>
            <a:ext cx="5880802" cy="5880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896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3029" y="6086475"/>
            <a:ext cx="9193213" cy="650874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Yogurt Fed Mice Case Study</a:t>
            </a:r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33" y="166431"/>
            <a:ext cx="5880802" cy="5880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8340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33006"/>
            <a:ext cx="9404723" cy="140053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Phylogenetic Lineage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987040"/>
            <a:ext cx="10612438" cy="3528060"/>
          </a:xfrm>
        </p:spPr>
        <p:txBody>
          <a:bodyPr/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Kingdom, Phylum,      Class,          Order,    Family,        Genus, Species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Animalia, Chordata, Mammalia, Primate,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Hominidae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Homo, Homo Sapiens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Animalia, Chordata,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Mammalia,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Carnivora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Felidae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Linnaeus,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catus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Linnaeus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domains of life: based on Ribosomal RNA</a:t>
            </a:r>
          </a:p>
          <a:p>
            <a:pPr lvl="1"/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Eukaryota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includes animals, plants, fungi, etc.</a:t>
            </a:r>
          </a:p>
          <a:p>
            <a:pPr lvl="1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Archaea</a:t>
            </a:r>
          </a:p>
          <a:p>
            <a:pPr lvl="1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Bacteria</a:t>
            </a:r>
          </a:p>
          <a:p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915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 Of The Framework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that communities of bacteria are consistently distinct at different sample locations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 composition and differences of bacterial communities in multiple ways.</a:t>
            </a:r>
          </a:p>
        </p:txBody>
      </p:sp>
    </p:spTree>
    <p:extLst>
      <p:ext uri="{BB962C8B-B14F-4D97-AF65-F5344CB8AC3E}">
        <p14:creationId xmlns:p14="http://schemas.microsoft.com/office/powerpoint/2010/main" val="6027850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Using Perl and 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1263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743712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Data From QIIME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011680"/>
            <a:ext cx="7712964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QIIME (pronounced </a:t>
            </a:r>
            <a:r>
              <a:rPr lang="en-US" i="1" dirty="0" smtClean="0"/>
              <a:t>chime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Stands for </a:t>
            </a:r>
            <a:r>
              <a:rPr lang="en-US" b="1" dirty="0" smtClean="0"/>
              <a:t>Q</a:t>
            </a:r>
            <a:r>
              <a:rPr lang="en-US" dirty="0" smtClean="0"/>
              <a:t>uantitative </a:t>
            </a:r>
            <a:r>
              <a:rPr lang="en-US" b="1" dirty="0" smtClean="0"/>
              <a:t>I</a:t>
            </a:r>
            <a:r>
              <a:rPr lang="en-US" dirty="0" smtClean="0"/>
              <a:t>nsights </a:t>
            </a:r>
            <a:r>
              <a:rPr lang="en-US" b="1" dirty="0" smtClean="0"/>
              <a:t>I</a:t>
            </a:r>
            <a:r>
              <a:rPr lang="en-US" dirty="0" smtClean="0"/>
              <a:t>nto </a:t>
            </a:r>
            <a:r>
              <a:rPr lang="en-US" b="1" dirty="0" smtClean="0"/>
              <a:t>M</a:t>
            </a:r>
            <a:r>
              <a:rPr lang="en-US" dirty="0" smtClean="0"/>
              <a:t>icrobial </a:t>
            </a:r>
            <a:r>
              <a:rPr lang="en-US" b="1" dirty="0" smtClean="0"/>
              <a:t>E</a:t>
            </a:r>
            <a:r>
              <a:rPr lang="en-US" dirty="0" smtClean="0"/>
              <a:t>cology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137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Acquisition &amp; Formatting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 in Perl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incoming data as needed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handle data from multiple sources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2185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36302"/>
            <a:ext cx="12191999" cy="128089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Discriminatory Bacteria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9323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Database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73675"/>
            <a:ext cx="7406640" cy="4343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8940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845</TotalTime>
  <Words>1359</Words>
  <Application>Microsoft Office PowerPoint</Application>
  <PresentationFormat>Widescreen</PresentationFormat>
  <Paragraphs>213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Gabriola</vt:lpstr>
      <vt:lpstr>Times New Roman</vt:lpstr>
      <vt:lpstr>Wingdings 3</vt:lpstr>
      <vt:lpstr>Office Theme</vt:lpstr>
      <vt:lpstr>Slice</vt:lpstr>
      <vt:lpstr>Wisp</vt:lpstr>
      <vt:lpstr>Ion</vt:lpstr>
      <vt:lpstr> A Case Study Tested Framework For Multivariate Analyses Of Microbiomes:</vt:lpstr>
      <vt:lpstr>Research Relevance</vt:lpstr>
      <vt:lpstr>Phylogenetic Lineage</vt:lpstr>
      <vt:lpstr>Goals Of The Framework</vt:lpstr>
      <vt:lpstr>Methods</vt:lpstr>
      <vt:lpstr>Getting Data From QIIME</vt:lpstr>
      <vt:lpstr>Data Acquisition &amp; Formatting</vt:lpstr>
      <vt:lpstr>Finding Discriminatory Bacteria</vt:lpstr>
      <vt:lpstr>Visualized Statistics Database</vt:lpstr>
      <vt:lpstr>Visualized 3D-Pareto Frontier</vt:lpstr>
      <vt:lpstr>LDA visualization discriminating between four intestinal microbiomes.</vt:lpstr>
      <vt:lpstr>Core Microbiome</vt:lpstr>
      <vt:lpstr>Core microbiomes found in the longitudinal study of the mouse intestine.</vt:lpstr>
      <vt:lpstr>Core microbiomes found in the longitudinal study of the mouse intestine.</vt:lpstr>
      <vt:lpstr>Core microbiomes found by QiaGen vs. MoBio DNA recovery methods.</vt:lpstr>
      <vt:lpstr>Core microbiomes found by QiaGen vs. MoBio DNA recovery methods.</vt:lpstr>
      <vt:lpstr>Side-by-side Microbiomes</vt:lpstr>
      <vt:lpstr>Side-by-side microbiomes found by QiaGen vs. MoBio DNA recovery methods.</vt:lpstr>
      <vt:lpstr>Side-by-side microbiomes found by QiaGen vs. MoBio DNA recovery methods.</vt:lpstr>
      <vt:lpstr>Summary</vt:lpstr>
      <vt:lpstr>Future Work</vt:lpstr>
      <vt:lpstr>Acknowledgements</vt:lpstr>
      <vt:lpstr>Questions?</vt:lpstr>
      <vt:lpstr>Biological Impacts – Case Studies</vt:lpstr>
      <vt:lpstr>Elk Case Study</vt:lpstr>
      <vt:lpstr>Permafrost Soil Case Study</vt:lpstr>
      <vt:lpstr>Yogurt Fed Mice 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 Data Visualization</dc:title>
  <dc:creator>Eric S</dc:creator>
  <cp:lastModifiedBy>Eric S</cp:lastModifiedBy>
  <cp:revision>330</cp:revision>
  <dcterms:created xsi:type="dcterms:W3CDTF">2015-08-18T02:57:43Z</dcterms:created>
  <dcterms:modified xsi:type="dcterms:W3CDTF">2015-08-26T15:37:53Z</dcterms:modified>
</cp:coreProperties>
</file>