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 G750" initials="AL" lastIdx="1" clrIdx="0">
    <p:extLst>
      <p:ext uri="{19B8F6BF-5375-455C-9EA6-DF929625EA0E}">
        <p15:presenceInfo xmlns:p15="http://schemas.microsoft.com/office/powerpoint/2012/main" userId="ROG G75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66393" autoAdjust="0"/>
  </p:normalViewPr>
  <p:slideViewPr>
    <p:cSldViewPr snapToGrid="0">
      <p:cViewPr varScale="1">
        <p:scale>
          <a:sx n="76" d="100"/>
          <a:sy n="76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FB9A8-31EE-4593-B4CF-72F24AC7609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A2531-6677-4582-9590-525D180E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Presentacion</a:t>
            </a:r>
            <a:endParaRPr lang="en-US" dirty="0"/>
          </a:p>
          <a:p>
            <a:r>
              <a:rPr lang="en-US" dirty="0" err="1"/>
              <a:t>Agradecimientos</a:t>
            </a:r>
            <a:endParaRPr lang="en-US" dirty="0"/>
          </a:p>
          <a:p>
            <a:r>
              <a:rPr lang="en-US" dirty="0"/>
              <a:t>Dis </a:t>
            </a:r>
            <a:r>
              <a:rPr lang="en-US" dirty="0" err="1"/>
              <a:t>mult</a:t>
            </a:r>
            <a:endParaRPr lang="en-US" dirty="0"/>
          </a:p>
          <a:p>
            <a:r>
              <a:rPr lang="en-US" dirty="0" err="1"/>
              <a:t>Ing</a:t>
            </a:r>
            <a:r>
              <a:rPr lang="en-US" dirty="0"/>
              <a:t> de </a:t>
            </a:r>
            <a:r>
              <a:rPr lang="en-US" dirty="0" err="1"/>
              <a:t>sistemas</a:t>
            </a:r>
            <a:endParaRPr lang="en-US" dirty="0"/>
          </a:p>
          <a:p>
            <a:r>
              <a:rPr lang="en-US" dirty="0" err="1"/>
              <a:t>Especializacion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diseno</a:t>
            </a:r>
            <a:r>
              <a:rPr lang="en-US" dirty="0"/>
              <a:t> y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videojuegos</a:t>
            </a:r>
            <a:r>
              <a:rPr lang="en-US" dirty="0"/>
              <a:t> del Rochester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Básicamente no hay motor de Videojuegos mejor que otro, hoy en día hay muchas opciones y en vez de buscar entre comentarios y opinión de terceros cual es el mejor, lo que tenemos que hacer es buscar cual se adapta a nuestras necesidades y con base en ello escoger el motor a trabajar, la tecnología esta y las herramientas también, así que es momento de trabajar para lograr acceder a este interesante mundo.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Ahora</a:t>
            </a:r>
            <a:r>
              <a:rPr lang="en-US" dirty="0"/>
              <a:t> para </a:t>
            </a:r>
            <a:r>
              <a:rPr lang="en-US" dirty="0" err="1"/>
              <a:t>darle</a:t>
            </a:r>
            <a:r>
              <a:rPr lang="en-US" dirty="0"/>
              <a:t> mayor expansion a la </a:t>
            </a:r>
            <a:r>
              <a:rPr lang="en-US" dirty="0" err="1"/>
              <a:t>tecnologia</a:t>
            </a:r>
            <a:r>
              <a:rPr lang="en-US" dirty="0"/>
              <a:t>,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 gran </a:t>
            </a:r>
            <a:r>
              <a:rPr lang="en-US" dirty="0" err="1"/>
              <a:t>variedad</a:t>
            </a:r>
            <a:r>
              <a:rPr lang="en-US" dirty="0"/>
              <a:t> de </a:t>
            </a:r>
            <a:r>
              <a:rPr lang="en-US" dirty="0" err="1"/>
              <a:t>herramientas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videojuegos</a:t>
            </a:r>
            <a:r>
              <a:rPr lang="en-US" dirty="0"/>
              <a:t> </a:t>
            </a:r>
            <a:r>
              <a:rPr lang="en-US" dirty="0" err="1"/>
              <a:t>presenten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inmersiva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primeros</a:t>
            </a:r>
            <a:r>
              <a:rPr lang="en-US" dirty="0"/>
              <a:t> son </a:t>
            </a:r>
            <a:r>
              <a:rPr lang="en-US" dirty="0" err="1"/>
              <a:t>enfocados</a:t>
            </a:r>
            <a:r>
              <a:rPr lang="en-US" dirty="0"/>
              <a:t> 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moviles</a:t>
            </a:r>
            <a:endParaRPr lang="en-US" dirty="0"/>
          </a:p>
          <a:p>
            <a:r>
              <a:rPr lang="en-US" dirty="0" err="1"/>
              <a:t>Tenemos</a:t>
            </a:r>
            <a:r>
              <a:rPr lang="en-US" dirty="0"/>
              <a:t> el google cardboard </a:t>
            </a:r>
            <a:r>
              <a:rPr lang="en-US" dirty="0" err="1"/>
              <a:t>barato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basico</a:t>
            </a:r>
            <a:endParaRPr lang="en-US" dirty="0"/>
          </a:p>
          <a:p>
            <a:r>
              <a:rPr lang="en-US" dirty="0"/>
              <a:t>El google daydream,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version mas </a:t>
            </a:r>
            <a:r>
              <a:rPr lang="en-US" dirty="0" err="1"/>
              <a:t>comoda</a:t>
            </a:r>
            <a:r>
              <a:rPr lang="en-US" dirty="0"/>
              <a:t> que las google cardboard con control remote para accede a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endParaRPr lang="en-US" dirty="0"/>
          </a:p>
          <a:p>
            <a:r>
              <a:rPr lang="en-US" dirty="0" err="1"/>
              <a:t>Tenemos</a:t>
            </a:r>
            <a:r>
              <a:rPr lang="en-US" dirty="0"/>
              <a:t> el </a:t>
            </a:r>
            <a:r>
              <a:rPr lang="en-US" dirty="0" err="1"/>
              <a:t>samsun</a:t>
            </a:r>
            <a:r>
              <a:rPr lang="en-US" dirty="0"/>
              <a:t> Gear VR que </a:t>
            </a:r>
            <a:r>
              <a:rPr lang="en-US" dirty="0" err="1"/>
              <a:t>es</a:t>
            </a:r>
            <a:r>
              <a:rPr lang="en-US" dirty="0"/>
              <a:t> para </a:t>
            </a:r>
            <a:r>
              <a:rPr lang="en-US" dirty="0" err="1"/>
              <a:t>telefonos</a:t>
            </a:r>
            <a:r>
              <a:rPr lang="en-US" dirty="0"/>
              <a:t> Samsung 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poco</a:t>
            </a:r>
            <a:r>
              <a:rPr lang="en-US" dirty="0"/>
              <a:t> mas </a:t>
            </a:r>
            <a:r>
              <a:rPr lang="en-US" dirty="0" err="1"/>
              <a:t>costoso</a:t>
            </a:r>
            <a:endParaRPr lang="en-US" dirty="0"/>
          </a:p>
          <a:p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que son </a:t>
            </a:r>
            <a:r>
              <a:rPr lang="en-US" dirty="0" err="1"/>
              <a:t>gama</a:t>
            </a:r>
            <a:r>
              <a:rPr lang="en-US" dirty="0"/>
              <a:t> mas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propia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/>
              <a:t>Microsoft </a:t>
            </a:r>
            <a:r>
              <a:rPr lang="en-US" dirty="0" err="1"/>
              <a:t>Hololens</a:t>
            </a:r>
            <a:endParaRPr lang="en-US" dirty="0"/>
          </a:p>
          <a:p>
            <a:r>
              <a:rPr lang="en-US" dirty="0"/>
              <a:t>HTC VIVE – Steam VR</a:t>
            </a:r>
          </a:p>
          <a:p>
            <a:r>
              <a:rPr lang="en-US" dirty="0"/>
              <a:t>Oculus Rift</a:t>
            </a:r>
          </a:p>
          <a:p>
            <a:r>
              <a:rPr lang="en-US" dirty="0"/>
              <a:t>Ps VR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 de </a:t>
            </a:r>
            <a:r>
              <a:rPr lang="en-US" dirty="0" err="1"/>
              <a:t>videojuegos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compatibilidad</a:t>
            </a:r>
            <a:r>
              <a:rPr lang="en-US" dirty="0"/>
              <a:t> para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, </a:t>
            </a:r>
            <a:r>
              <a:rPr lang="en-US" dirty="0" err="1"/>
              <a:t>asi</a:t>
            </a:r>
            <a:r>
              <a:rPr lang="en-US" dirty="0"/>
              <a:t> que el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experiencias</a:t>
            </a:r>
            <a:r>
              <a:rPr lang="en-US" dirty="0"/>
              <a:t> con </a:t>
            </a:r>
            <a:r>
              <a:rPr lang="en-US" dirty="0" err="1"/>
              <a:t>realidad</a:t>
            </a:r>
            <a:r>
              <a:rPr lang="en-US" dirty="0"/>
              <a:t> virtual y </a:t>
            </a:r>
            <a:r>
              <a:rPr lang="en-US" dirty="0" err="1"/>
              <a:t>aumentada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que Podemos </a:t>
            </a:r>
            <a:r>
              <a:rPr lang="en-US" dirty="0" err="1"/>
              <a:t>tener</a:t>
            </a:r>
            <a:r>
              <a:rPr lang="en-US" dirty="0"/>
              <a:t> al </a:t>
            </a:r>
            <a:r>
              <a:rPr lang="en-US" dirty="0" err="1"/>
              <a:t>alcance</a:t>
            </a:r>
            <a:endParaRPr lang="en-US" dirty="0"/>
          </a:p>
          <a:p>
            <a:r>
              <a:rPr lang="en-US" dirty="0"/>
              <a:t>Aca les </a:t>
            </a:r>
            <a:r>
              <a:rPr lang="en-US" dirty="0" err="1"/>
              <a:t>dejo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videos para que se </a:t>
            </a:r>
            <a:r>
              <a:rPr lang="en-US" dirty="0" err="1"/>
              <a:t>hagan</a:t>
            </a:r>
            <a:r>
              <a:rPr lang="en-US" dirty="0"/>
              <a:t> un idea: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Antes de darle Paso a Humberto aprovechando esta temática, quiero invitarlos al diplomado Virtual de videojuegos que precisamente se empezara a ofertar, ya que la tecnología actual lo permite y precisamente la multimedia ya ha trascendido para poder ofrecerlo en esta institución, en este diplomado estaremos como docentes, el profe Mario y mi persona y tendremos como base trabajar los fundamentos de 3d, como llevarlos a Unity y trabajar con </a:t>
            </a:r>
            <a:r>
              <a:rPr lang="es-C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realidad virtual y aumentada para que tengamos posibilidad de crear videojuegos con esta tecnología.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Nuevamente quiero agradecer poder acercarme a ustedes así fuera de esta manera. Es un placer compartir este espacio y saber que gracias a estas herramientas existe la posibilidad de contacto.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gran agradecimiento a toda la comunidad FADP y asistentes.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vemos en el diplomado!.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Primero que nada, quisiera preguntarles algo, ¿ustedes creen que los videojuegos tienen que ver con la multimedia?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videojuegos son absolutamente multimedia pura.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videojuego es un producto multimedia, ahí tienen sonido, música, animación, imagen, video y lo mejor de todo, interactividad e inmersión.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videojuegos</a:t>
            </a:r>
            <a:r>
              <a:rPr lang="en-US" dirty="0"/>
              <a:t> son </a:t>
            </a:r>
            <a:r>
              <a:rPr lang="en-US" dirty="0" err="1"/>
              <a:t>encargados</a:t>
            </a:r>
            <a:r>
              <a:rPr lang="en-US" dirty="0"/>
              <a:t> de </a:t>
            </a:r>
            <a:r>
              <a:rPr lang="en-US" dirty="0" err="1"/>
              <a:t>brindarnos</a:t>
            </a:r>
            <a:r>
              <a:rPr lang="en-US" dirty="0"/>
              <a:t> </a:t>
            </a:r>
            <a:r>
              <a:rPr lang="en-US" dirty="0" err="1"/>
              <a:t>experiencias</a:t>
            </a:r>
            <a:r>
              <a:rPr lang="en-US" dirty="0"/>
              <a:t>, el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humano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ha </a:t>
            </a:r>
            <a:r>
              <a:rPr lang="en-US" dirty="0" err="1"/>
              <a:t>necesitado</a:t>
            </a:r>
            <a:r>
              <a:rPr lang="en-US" dirty="0"/>
              <a:t> </a:t>
            </a:r>
            <a:r>
              <a:rPr lang="en-US" dirty="0" err="1"/>
              <a:t>juegos</a:t>
            </a:r>
            <a:r>
              <a:rPr lang="en-US" dirty="0"/>
              <a:t>.</a:t>
            </a: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videojuegos incluso pueden hacerte más inteligente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Muchos estudios demuestran que después de jugar videojuegos se Incrementan funciones cognitivas.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jugar un juego de plataformas unos 30 minutos al día se desarrollaron áreas del cerebro que mostraron una mejora en memoria, planeación estratégica y desarrollo de motricidad fina.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Juegos de acción pueden mejorar atención a detalles.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hay muchos juegos que son enfocados a la educación.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puede hasta reducir el envejecimiento cerebral hasta por 7 años en personas que empiezan a consumir videojuegos.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a medida que avanza la tecnología ya se pueden hacer simulaciones de procesos complejos en cualquier parte del mundo, como entrenamiento para operaciones o mantenimientos de equipos o uso de maquinaria.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Recuerden que todo en exceso es malo, hasta el agua.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Recuerdo en una ocasión, hablando con un profe que esta ahí cono ustedes y que su nombre empieza por M, pero no les </a:t>
            </a:r>
            <a:r>
              <a:rPr lang="es-C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voya</a:t>
            </a:r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decir quien… yo le comentaba que Para mi el mejor motor de </a:t>
            </a:r>
            <a:r>
              <a:rPr lang="es-C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VideJuegos</a:t>
            </a:r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</a:t>
            </a:r>
            <a:r>
              <a:rPr lang="es-C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Unreal</a:t>
            </a:r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5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 que me </a:t>
            </a:r>
            <a:r>
              <a:rPr lang="en-US" dirty="0" err="1"/>
              <a:t>interrumpe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abrupta</a:t>
            </a:r>
            <a:r>
              <a:rPr lang="en-US" dirty="0"/>
              <a:t> y me dice, no </a:t>
            </a:r>
            <a:r>
              <a:rPr lang="en-US" dirty="0" err="1"/>
              <a:t>no</a:t>
            </a:r>
            <a:r>
              <a:rPr lang="en-US" dirty="0"/>
              <a:t> , unity </a:t>
            </a:r>
            <a:r>
              <a:rPr lang="en-US" dirty="0" err="1"/>
              <a:t>es</a:t>
            </a:r>
            <a:r>
              <a:rPr lang="en-US" dirty="0"/>
              <a:t> major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Apenas</a:t>
            </a:r>
            <a:r>
              <a:rPr lang="en-US" dirty="0"/>
              <a:t> el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lo </a:t>
            </a:r>
            <a:r>
              <a:rPr lang="en-US" dirty="0" err="1"/>
              <a:t>dije</a:t>
            </a:r>
            <a:r>
              <a:rPr lang="en-US" dirty="0"/>
              <a:t> </a:t>
            </a:r>
            <a:r>
              <a:rPr lang="en-US" dirty="0" err="1"/>
              <a:t>noooo</a:t>
            </a:r>
            <a:r>
              <a:rPr lang="en-US" dirty="0"/>
              <a:t> </a:t>
            </a:r>
            <a:r>
              <a:rPr lang="en-US" dirty="0" err="1"/>
              <a:t>señor</a:t>
            </a:r>
            <a:r>
              <a:rPr lang="en-US" dirty="0"/>
              <a:t>, unreal </a:t>
            </a:r>
            <a:r>
              <a:rPr lang="en-US" dirty="0" err="1"/>
              <a:t>tiene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continua </a:t>
            </a:r>
            <a:r>
              <a:rPr lang="en-US" dirty="0" err="1"/>
              <a:t>insistiendo</a:t>
            </a:r>
            <a:r>
              <a:rPr lang="en-US" dirty="0"/>
              <a:t>  me dice que unity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juegos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y me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6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/>
              <a:t> le </a:t>
            </a:r>
            <a:r>
              <a:rPr lang="en-US" dirty="0" err="1"/>
              <a:t>dije</a:t>
            </a:r>
            <a:r>
              <a:rPr lang="en-US" dirty="0"/>
              <a:t> no papa, </a:t>
            </a:r>
            <a:r>
              <a:rPr lang="en-US" dirty="0" err="1"/>
              <a:t>en</a:t>
            </a:r>
            <a:r>
              <a:rPr lang="en-US" dirty="0"/>
              <a:t> unreal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juegos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vean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Cual</a:t>
            </a:r>
            <a:r>
              <a:rPr lang="en-US" dirty="0"/>
              <a:t> motor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Bueno para </a:t>
            </a:r>
            <a:r>
              <a:rPr lang="en-US" dirty="0" err="1"/>
              <a:t>darles</a:t>
            </a:r>
            <a:r>
              <a:rPr lang="en-US" dirty="0"/>
              <a:t> mas </a:t>
            </a:r>
            <a:r>
              <a:rPr lang="en-US" dirty="0" err="1"/>
              <a:t>opciones</a:t>
            </a:r>
            <a:r>
              <a:rPr lang="en-US" dirty="0"/>
              <a:t> les </a:t>
            </a:r>
            <a:r>
              <a:rPr lang="en-US" dirty="0" err="1"/>
              <a:t>voy</a:t>
            </a:r>
            <a:r>
              <a:rPr lang="en-US" dirty="0"/>
              <a:t> a </a:t>
            </a:r>
            <a:r>
              <a:rPr lang="en-US" dirty="0" err="1"/>
              <a:t>mostrar</a:t>
            </a:r>
            <a:r>
              <a:rPr lang="en-US" dirty="0"/>
              <a:t> un motor, que antes era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Cryengine</a:t>
            </a:r>
            <a:endParaRPr lang="en-US" dirty="0"/>
          </a:p>
          <a:p>
            <a:endParaRPr lang="en-US" dirty="0"/>
          </a:p>
          <a:p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ahora hace parte de Amazon y se llama </a:t>
            </a:r>
            <a:r>
              <a:rPr lang="es-C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Lumberyard</a:t>
            </a:r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les dejo un pequeño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531-6677-4582-9590-525D180E4B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611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38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57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43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68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1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2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894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5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85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6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B764-5F0A-4201-8E87-84DB8CB82082}" type="datetimeFigureOut">
              <a:rPr lang="es-CO" smtClean="0"/>
              <a:t>28/09/2017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9713-72FD-42CF-9C1E-0A6395A47D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4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8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6175" cy="6858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1307389"/>
            <a:ext cx="585029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160"/>
            <a:ext cx="2463492" cy="241269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0" y="2984902"/>
            <a:ext cx="6898434" cy="5847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00" y="2489231"/>
            <a:ext cx="2463492" cy="241269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-47624" y="5137555"/>
            <a:ext cx="9083740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83" y="4370488"/>
            <a:ext cx="2463492" cy="241269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00046" y="1345489"/>
            <a:ext cx="60170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Humberto Amaya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463492" y="3043807"/>
            <a:ext cx="60170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Andrés López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504202" y="5183481"/>
            <a:ext cx="60170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Mario Rincón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076950" y="420230"/>
            <a:ext cx="6115050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212375" y="45395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Repensando La Multimedia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2424" y="4533900"/>
            <a:ext cx="1781175" cy="2324100"/>
          </a:xfrm>
          <a:prstGeom prst="rect">
            <a:avLst/>
          </a:prstGeom>
        </p:spPr>
      </p:pic>
      <p:pic>
        <p:nvPicPr>
          <p:cNvPr id="20" name="Picture 2" descr="Image result for fadp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88333" y1="15000" x2="88667" y2="85333"/>
                        <a14:foregroundMark x1="36000" y1="61000" x2="32667" y2="8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15" y="2567756"/>
            <a:ext cx="1820852" cy="18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1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FCEEB-DD4E-4BBF-BC43-5A78D4CE4B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500" y1="46508" x2="46500" y2="46508"/>
                        <a14:foregroundMark x1="54333" y1="45714" x2="54333" y2="45714"/>
                        <a14:foregroundMark x1="61417" y1="45079" x2="61417" y2="45079"/>
                        <a14:foregroundMark x1="61583" y1="39683" x2="61583" y2="39683"/>
                        <a14:foregroundMark x1="64833" y1="40000" x2="64833" y2="40000"/>
                        <a14:foregroundMark x1="68667" y1="45556" x2="68667" y2="4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04" t="26753" r="21214" b="29335"/>
          <a:stretch/>
        </p:blipFill>
        <p:spPr>
          <a:xfrm>
            <a:off x="8306602" y="7494"/>
            <a:ext cx="3426925" cy="14112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ADEE88-C7F6-4DB8-A49A-8124DD8EC3F5}"/>
              </a:ext>
            </a:extLst>
          </p:cNvPr>
          <p:cNvSpPr/>
          <p:nvPr/>
        </p:nvSpPr>
        <p:spPr>
          <a:xfrm>
            <a:off x="2622969" y="3694541"/>
            <a:ext cx="113531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s-ES" dirty="0" err="1"/>
              <a:t>FireWatch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9F4C5-52B1-4972-838A-433A6700F818}"/>
              </a:ext>
            </a:extLst>
          </p:cNvPr>
          <p:cNvSpPr/>
          <p:nvPr/>
        </p:nvSpPr>
        <p:spPr>
          <a:xfrm>
            <a:off x="7302733" y="3694541"/>
            <a:ext cx="2405723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s-ES" dirty="0"/>
              <a:t>Ori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Blind</a:t>
            </a:r>
            <a:r>
              <a:rPr lang="es-ES" dirty="0"/>
              <a:t>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555BD-7B55-49D7-A6C1-8C426926C9AE}"/>
              </a:ext>
            </a:extLst>
          </p:cNvPr>
          <p:cNvSpPr/>
          <p:nvPr/>
        </p:nvSpPr>
        <p:spPr>
          <a:xfrm>
            <a:off x="6861730" y="6299646"/>
            <a:ext cx="3394455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s-ES" dirty="0" err="1"/>
              <a:t>Assassin’s</a:t>
            </a:r>
            <a:r>
              <a:rPr lang="es-ES" dirty="0"/>
              <a:t> Creed </a:t>
            </a:r>
            <a:r>
              <a:rPr lang="es-ES" dirty="0" err="1"/>
              <a:t>Identity</a:t>
            </a:r>
            <a:r>
              <a:rPr lang="es-ES" dirty="0"/>
              <a:t> (móviles)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E3492-24D6-4043-827C-29D67B1D6199}"/>
              </a:ext>
            </a:extLst>
          </p:cNvPr>
          <p:cNvSpPr/>
          <p:nvPr/>
        </p:nvSpPr>
        <p:spPr>
          <a:xfrm>
            <a:off x="2213164" y="6303221"/>
            <a:ext cx="224587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s-ES" dirty="0"/>
              <a:t>Arizona </a:t>
            </a:r>
            <a:r>
              <a:rPr lang="es-ES" dirty="0" err="1"/>
              <a:t>Sunshine</a:t>
            </a:r>
            <a:r>
              <a:rPr lang="es-ES" dirty="0"/>
              <a:t> (VR)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8AF23C-D838-4ED5-9F39-9B0995FA08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1" y="1639012"/>
            <a:ext cx="3497029" cy="1967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477EC1-EDD7-4B55-8899-35EE2AF613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05" y="1639010"/>
            <a:ext cx="3501180" cy="1967663"/>
          </a:xfrm>
          <a:prstGeom prst="rect">
            <a:avLst/>
          </a:prstGeom>
        </p:spPr>
      </p:pic>
      <p:pic>
        <p:nvPicPr>
          <p:cNvPr id="14" name="Picture 13" descr="A picture containing transport, military vehicle&#10;&#10;Description generated with high confidence">
            <a:extLst>
              <a:ext uri="{FF2B5EF4-FFF2-40B4-BE49-F238E27FC236}">
                <a16:creationId xmlns:a16="http://schemas.microsoft.com/office/drawing/2014/main" id="{4FD3CF0A-66FA-42A1-82EB-2B3930930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05" y="4199715"/>
            <a:ext cx="3510484" cy="1976402"/>
          </a:xfrm>
          <a:prstGeom prst="rect">
            <a:avLst/>
          </a:prstGeom>
        </p:spPr>
      </p:pic>
      <p:pic>
        <p:nvPicPr>
          <p:cNvPr id="16" name="Picture 15" descr="A picture containing sky, outdoor, building, grass&#10;&#10;Description generated with high confidence">
            <a:extLst>
              <a:ext uri="{FF2B5EF4-FFF2-40B4-BE49-F238E27FC236}">
                <a16:creationId xmlns:a16="http://schemas.microsoft.com/office/drawing/2014/main" id="{F8D43F8C-B84B-44E7-BD53-1982A9E935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11" y="4199715"/>
            <a:ext cx="3498069" cy="19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2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</p:spTree>
    <p:extLst>
      <p:ext uri="{BB962C8B-B14F-4D97-AF65-F5344CB8AC3E}">
        <p14:creationId xmlns:p14="http://schemas.microsoft.com/office/powerpoint/2010/main" val="191106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ADEE88-C7F6-4DB8-A49A-8124DD8EC3F5}"/>
              </a:ext>
            </a:extLst>
          </p:cNvPr>
          <p:cNvSpPr/>
          <p:nvPr/>
        </p:nvSpPr>
        <p:spPr>
          <a:xfrm>
            <a:off x="2334953" y="3688753"/>
            <a:ext cx="230851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s-CO" dirty="0"/>
              <a:t>Final </a:t>
            </a:r>
            <a:r>
              <a:rPr lang="es-CO" dirty="0" err="1"/>
              <a:t>Fantasy</a:t>
            </a:r>
            <a:r>
              <a:rPr lang="es-CO" dirty="0"/>
              <a:t> 7 remake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9F4C5-52B1-4972-838A-433A6700F818}"/>
              </a:ext>
            </a:extLst>
          </p:cNvPr>
          <p:cNvSpPr/>
          <p:nvPr/>
        </p:nvSpPr>
        <p:spPr>
          <a:xfrm>
            <a:off x="7578353" y="3694541"/>
            <a:ext cx="18544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s-CO" dirty="0" err="1"/>
              <a:t>Kingdom</a:t>
            </a:r>
            <a:r>
              <a:rPr lang="es-CO" dirty="0"/>
              <a:t> </a:t>
            </a:r>
            <a:r>
              <a:rPr lang="es-CO" dirty="0" err="1"/>
              <a:t>Hearts</a:t>
            </a:r>
            <a:r>
              <a:rPr lang="es-CO" dirty="0"/>
              <a:t> 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555BD-7B55-49D7-A6C1-8C426926C9AE}"/>
              </a:ext>
            </a:extLst>
          </p:cNvPr>
          <p:cNvSpPr/>
          <p:nvPr/>
        </p:nvSpPr>
        <p:spPr>
          <a:xfrm>
            <a:off x="7935246" y="6299646"/>
            <a:ext cx="114069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s-CO" dirty="0" err="1"/>
              <a:t>Injustice</a:t>
            </a:r>
            <a:r>
              <a:rPr lang="es-CO" dirty="0"/>
              <a:t> 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E3492-24D6-4043-827C-29D67B1D6199}"/>
              </a:ext>
            </a:extLst>
          </p:cNvPr>
          <p:cNvSpPr/>
          <p:nvPr/>
        </p:nvSpPr>
        <p:spPr>
          <a:xfrm>
            <a:off x="2880776" y="6299646"/>
            <a:ext cx="118333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s-CO" dirty="0" err="1"/>
              <a:t>Days</a:t>
            </a:r>
            <a:r>
              <a:rPr lang="es-CO" dirty="0"/>
              <a:t> </a:t>
            </a:r>
            <a:r>
              <a:rPr lang="es-CO" dirty="0" err="1"/>
              <a:t>Gone</a:t>
            </a:r>
            <a:endParaRPr lang="es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E35B21-39ED-4353-8944-062853F5A0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66" y="139949"/>
            <a:ext cx="1363219" cy="1363219"/>
          </a:xfrm>
          <a:prstGeom prst="rect">
            <a:avLst/>
          </a:prstGeom>
        </p:spPr>
      </p:pic>
      <p:pic>
        <p:nvPicPr>
          <p:cNvPr id="6" name="Picture 5" descr="A person standing in front of a building&#10;&#10;Description generated with high confidence">
            <a:extLst>
              <a:ext uri="{FF2B5EF4-FFF2-40B4-BE49-F238E27FC236}">
                <a16:creationId xmlns:a16="http://schemas.microsoft.com/office/drawing/2014/main" id="{13F47CB4-51A7-4720-8C86-32C7FE85F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11" y="1639010"/>
            <a:ext cx="3486465" cy="1961875"/>
          </a:xfrm>
          <a:prstGeom prst="rect">
            <a:avLst/>
          </a:prstGeom>
        </p:spPr>
      </p:pic>
      <p:pic>
        <p:nvPicPr>
          <p:cNvPr id="11" name="Picture 10" descr="A picture containing indoor, wall, sofa, toy&#10;&#10;Description generated with high confidence">
            <a:extLst>
              <a:ext uri="{FF2B5EF4-FFF2-40B4-BE49-F238E27FC236}">
                <a16:creationId xmlns:a16="http://schemas.microsoft.com/office/drawing/2014/main" id="{CFFA99F8-2F70-417A-B510-82952DB6B6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09" y="1639010"/>
            <a:ext cx="3487780" cy="19618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F4C19E-D583-4E4B-88F6-EF977C04F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06" y="4252310"/>
            <a:ext cx="3455283" cy="2049744"/>
          </a:xfrm>
          <a:prstGeom prst="rect">
            <a:avLst/>
          </a:prstGeom>
        </p:spPr>
      </p:pic>
      <p:pic>
        <p:nvPicPr>
          <p:cNvPr id="21" name="Picture 20" descr="A picture containing outdoor, tree, sky, grass&#10;&#10;Description generated with very high confidence">
            <a:extLst>
              <a:ext uri="{FF2B5EF4-FFF2-40B4-BE49-F238E27FC236}">
                <a16:creationId xmlns:a16="http://schemas.microsoft.com/office/drawing/2014/main" id="{89C0D8ED-8FAE-4880-8833-7C1F87EDE9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11" y="4252310"/>
            <a:ext cx="3462134" cy="19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</p:spTree>
    <p:extLst>
      <p:ext uri="{BB962C8B-B14F-4D97-AF65-F5344CB8AC3E}">
        <p14:creationId xmlns:p14="http://schemas.microsoft.com/office/powerpoint/2010/main" val="48604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813A21-E609-4638-ABCD-EF8F68A8F0B0}"/>
              </a:ext>
            </a:extLst>
          </p:cNvPr>
          <p:cNvSpPr/>
          <p:nvPr/>
        </p:nvSpPr>
        <p:spPr>
          <a:xfrm>
            <a:off x="2136448" y="1709159"/>
            <a:ext cx="6734087" cy="4161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  <p:pic>
        <p:nvPicPr>
          <p:cNvPr id="3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1516263-2EA4-4E46-804D-F36665968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48" y="3984543"/>
            <a:ext cx="6640083" cy="1746598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DD3A6A-586D-43CF-80AE-E092262EB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24" y="18414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0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</p:spTree>
    <p:extLst>
      <p:ext uri="{BB962C8B-B14F-4D97-AF65-F5344CB8AC3E}">
        <p14:creationId xmlns:p14="http://schemas.microsoft.com/office/powerpoint/2010/main" val="72928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0" y="716943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Virtual y Aumentada</a:t>
            </a:r>
          </a:p>
        </p:txBody>
      </p:sp>
      <p:pic>
        <p:nvPicPr>
          <p:cNvPr id="4" name="Picture 3" descr="A picture containing indoor, sitting, table, top&#10;&#10;Description generated with very high confidence">
            <a:extLst>
              <a:ext uri="{FF2B5EF4-FFF2-40B4-BE49-F238E27FC236}">
                <a16:creationId xmlns:a16="http://schemas.microsoft.com/office/drawing/2014/main" id="{88E4A57F-6785-495F-AE71-38F32A05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23" y="4264310"/>
            <a:ext cx="2457450" cy="2962275"/>
          </a:xfrm>
          <a:prstGeom prst="rect">
            <a:avLst/>
          </a:prstGeom>
        </p:spPr>
      </p:pic>
      <p:pic>
        <p:nvPicPr>
          <p:cNvPr id="6" name="Picture 5" descr="A picture containing indoor, black&#10;&#10;Description generated with very high confidence">
            <a:extLst>
              <a:ext uri="{FF2B5EF4-FFF2-40B4-BE49-F238E27FC236}">
                <a16:creationId xmlns:a16="http://schemas.microsoft.com/office/drawing/2014/main" id="{EDEABD5B-D5DA-4640-8A9B-EC01ABC6E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78" y="4235736"/>
            <a:ext cx="2800350" cy="2924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F0A2B-1D94-41FD-BEB5-6E5A6E22D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" y="1985088"/>
            <a:ext cx="3257550" cy="2638425"/>
          </a:xfrm>
          <a:prstGeom prst="rect">
            <a:avLst/>
          </a:prstGeom>
        </p:spPr>
      </p:pic>
      <p:pic>
        <p:nvPicPr>
          <p:cNvPr id="10" name="Picture 9" descr="A picture containing black, indoor, wall, monitor&#10;&#10;Description generated with high confidence">
            <a:extLst>
              <a:ext uri="{FF2B5EF4-FFF2-40B4-BE49-F238E27FC236}">
                <a16:creationId xmlns:a16="http://schemas.microsoft.com/office/drawing/2014/main" id="{BBC59666-EE2E-49D7-929F-07CE3B9B55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4330986"/>
            <a:ext cx="2800350" cy="2828925"/>
          </a:xfrm>
          <a:prstGeom prst="rect">
            <a:avLst/>
          </a:prstGeom>
        </p:spPr>
      </p:pic>
      <p:pic>
        <p:nvPicPr>
          <p:cNvPr id="12" name="Picture 11" descr="A black helmet&#10;&#10;Description generated with high confidence">
            <a:extLst>
              <a:ext uri="{FF2B5EF4-FFF2-40B4-BE49-F238E27FC236}">
                <a16:creationId xmlns:a16="http://schemas.microsoft.com/office/drawing/2014/main" id="{2BECAC87-4308-4FF6-8EB0-9E27A4EA32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5" y="4941111"/>
            <a:ext cx="2945613" cy="2067097"/>
          </a:xfrm>
          <a:prstGeom prst="rect">
            <a:avLst/>
          </a:prstGeom>
        </p:spPr>
      </p:pic>
      <p:pic>
        <p:nvPicPr>
          <p:cNvPr id="14" name="Picture 13" descr="A red hat&#10;&#10;Description generated with high confidence">
            <a:extLst>
              <a:ext uri="{FF2B5EF4-FFF2-40B4-BE49-F238E27FC236}">
                <a16:creationId xmlns:a16="http://schemas.microsoft.com/office/drawing/2014/main" id="{C21BD2E9-E2ED-4FA2-A1DC-1F86339B43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35" y="2206654"/>
            <a:ext cx="3619500" cy="2324100"/>
          </a:xfrm>
          <a:prstGeom prst="rect">
            <a:avLst/>
          </a:prstGeom>
        </p:spPr>
      </p:pic>
      <p:pic>
        <p:nvPicPr>
          <p:cNvPr id="16" name="Picture 15" descr="A picture containing black, sitting&#10;&#10;Description generated with high confidence">
            <a:extLst>
              <a:ext uri="{FF2B5EF4-FFF2-40B4-BE49-F238E27FC236}">
                <a16:creationId xmlns:a16="http://schemas.microsoft.com/office/drawing/2014/main" id="{3747E163-E73F-4ADC-A3DF-2F3AA979FE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310" y="1766013"/>
            <a:ext cx="32575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1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0" y="716943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Virtual y Aumentada</a:t>
            </a:r>
          </a:p>
        </p:txBody>
      </p:sp>
    </p:spTree>
    <p:extLst>
      <p:ext uri="{BB962C8B-B14F-4D97-AF65-F5344CB8AC3E}">
        <p14:creationId xmlns:p14="http://schemas.microsoft.com/office/powerpoint/2010/main" val="24061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0" y="716943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Virtual y Aumentada</a:t>
            </a:r>
          </a:p>
        </p:txBody>
      </p:sp>
    </p:spTree>
    <p:extLst>
      <p:ext uri="{BB962C8B-B14F-4D97-AF65-F5344CB8AC3E}">
        <p14:creationId xmlns:p14="http://schemas.microsoft.com/office/powerpoint/2010/main" val="157274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6175" cy="68580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1565680"/>
            <a:ext cx="770572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076950" y="420230"/>
            <a:ext cx="6115050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212375" y="45395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316650" y="15994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I Web II Web III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0" y="2899180"/>
            <a:ext cx="921067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4476750" y="4293815"/>
            <a:ext cx="77152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086349" y="5766205"/>
            <a:ext cx="71056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087496" y="2899179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Smart TV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605337" y="4293814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Creación de APP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972852" y="57662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Aumentada</a:t>
            </a:r>
          </a:p>
        </p:txBody>
      </p:sp>
    </p:spTree>
    <p:extLst>
      <p:ext uri="{BB962C8B-B14F-4D97-AF65-F5344CB8AC3E}">
        <p14:creationId xmlns:p14="http://schemas.microsoft.com/office/powerpoint/2010/main" val="413782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ground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6175" cy="68580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1565680"/>
            <a:ext cx="770572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076950" y="420230"/>
            <a:ext cx="6115050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212375" y="45395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316650" y="15994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s-E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0" y="2899180"/>
            <a:ext cx="9210675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4476750" y="4293815"/>
            <a:ext cx="77152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086349" y="5766205"/>
            <a:ext cx="7105649" cy="5847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087496" y="2899179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605337" y="4293814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Internet of </a:t>
            </a:r>
            <a:r>
              <a:rPr lang="es-E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972852" y="5766205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Realidad Virtual</a:t>
            </a:r>
          </a:p>
        </p:txBody>
      </p:sp>
    </p:spTree>
    <p:extLst>
      <p:ext uri="{BB962C8B-B14F-4D97-AF65-F5344CB8AC3E}">
        <p14:creationId xmlns:p14="http://schemas.microsoft.com/office/powerpoint/2010/main" val="73923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  <p:pic>
        <p:nvPicPr>
          <p:cNvPr id="2050" name="Picture 2" descr="Image result for video jueg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8297">
            <a:off x="2728073" y="1118455"/>
            <a:ext cx="7360354" cy="41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7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  <p:pic>
        <p:nvPicPr>
          <p:cNvPr id="4" name="Picture 3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38955553-BEC7-451C-A7D2-7B2D9866DE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/>
          <a:stretch/>
        </p:blipFill>
        <p:spPr>
          <a:xfrm>
            <a:off x="4707308" y="3594574"/>
            <a:ext cx="3103222" cy="2298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B07181-D8A1-4294-B00A-E2FD98308E7B}"/>
              </a:ext>
            </a:extLst>
          </p:cNvPr>
          <p:cNvSpPr/>
          <p:nvPr/>
        </p:nvSpPr>
        <p:spPr>
          <a:xfrm>
            <a:off x="1307564" y="1738610"/>
            <a:ext cx="9902711" cy="110799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s-CO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¿Multimedia o videojuegos?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60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B07181-D8A1-4294-B00A-E2FD98308E7B}"/>
              </a:ext>
            </a:extLst>
          </p:cNvPr>
          <p:cNvSpPr/>
          <p:nvPr/>
        </p:nvSpPr>
        <p:spPr>
          <a:xfrm>
            <a:off x="5033694" y="1510010"/>
            <a:ext cx="7158306" cy="83099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s-CO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Uso de los videojuegos         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close up of a turtle&#10;&#10;Description generated with high confidence">
            <a:extLst>
              <a:ext uri="{FF2B5EF4-FFF2-40B4-BE49-F238E27FC236}">
                <a16:creationId xmlns:a16="http://schemas.microsoft.com/office/drawing/2014/main" id="{9F26DA53-10C4-4ABF-B7D5-6E68AE5F5A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07" b="18398"/>
          <a:stretch/>
        </p:blipFill>
        <p:spPr>
          <a:xfrm>
            <a:off x="2058810" y="3143251"/>
            <a:ext cx="8112480" cy="2990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A96F59-CC9E-42BA-B732-0D763FA07DFC}"/>
              </a:ext>
            </a:extLst>
          </p:cNvPr>
          <p:cNvSpPr/>
          <p:nvPr/>
        </p:nvSpPr>
        <p:spPr>
          <a:xfrm>
            <a:off x="204787" y="6550223"/>
            <a:ext cx="11820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Imagen de: https://www.salesforce.com/mx/blog/2017/4/Cuatro-maneras-en-que-la-inteligencia-artificial-cambiara-practicamente-todo.html</a:t>
            </a:r>
          </a:p>
        </p:txBody>
      </p:sp>
    </p:spTree>
    <p:extLst>
      <p:ext uri="{BB962C8B-B14F-4D97-AF65-F5344CB8AC3E}">
        <p14:creationId xmlns:p14="http://schemas.microsoft.com/office/powerpoint/2010/main" val="28005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10809-4C00-48CB-ABD3-B7CF66DADAA2}"/>
              </a:ext>
            </a:extLst>
          </p:cNvPr>
          <p:cNvSpPr/>
          <p:nvPr/>
        </p:nvSpPr>
        <p:spPr>
          <a:xfrm>
            <a:off x="1123950" y="2846879"/>
            <a:ext cx="10303976" cy="36967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B07181-D8A1-4294-B00A-E2FD98308E7B}"/>
              </a:ext>
            </a:extLst>
          </p:cNvPr>
          <p:cNvSpPr/>
          <p:nvPr/>
        </p:nvSpPr>
        <p:spPr>
          <a:xfrm>
            <a:off x="0" y="1688695"/>
            <a:ext cx="7312002" cy="83099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s-CO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El mejor motor es: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5F78A-3ED4-4127-ADE9-E79B53C08D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25" y="2910490"/>
            <a:ext cx="3397030" cy="3397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F3982-93CE-48F5-B429-466F0C74F4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500" y1="46508" x2="46500" y2="46508"/>
                        <a14:foregroundMark x1="54333" y1="45714" x2="54333" y2="45714"/>
                        <a14:foregroundMark x1="61417" y1="45079" x2="61417" y2="45079"/>
                        <a14:foregroundMark x1="61583" y1="39683" x2="61583" y2="39683"/>
                        <a14:foregroundMark x1="64833" y1="40000" x2="64833" y2="40000"/>
                        <a14:foregroundMark x1="68667" y1="45556" x2="68667" y2="4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04" t="26753" r="21214" b="29335"/>
          <a:stretch/>
        </p:blipFill>
        <p:spPr>
          <a:xfrm>
            <a:off x="5584325" y="3446954"/>
            <a:ext cx="5643575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10809-4C00-48CB-ABD3-B7CF66DADAA2}"/>
              </a:ext>
            </a:extLst>
          </p:cNvPr>
          <p:cNvSpPr/>
          <p:nvPr/>
        </p:nvSpPr>
        <p:spPr>
          <a:xfrm>
            <a:off x="557212" y="2453290"/>
            <a:ext cx="11115675" cy="41856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/>
                </a:solidFill>
              </a:rPr>
              <a:t>Uso de C# o JavaScript</a:t>
            </a:r>
            <a:endParaRPr lang="en-US" sz="28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/>
                </a:solidFill>
              </a:rPr>
              <a:t>Fácil de usar</a:t>
            </a:r>
            <a:endParaRPr lang="en-US" sz="28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/>
                </a:solidFill>
              </a:rPr>
              <a:t>Gigantesca tienda de </a:t>
            </a:r>
            <a:r>
              <a:rPr lang="es-CO" sz="2800" dirty="0" err="1">
                <a:solidFill>
                  <a:schemeClr val="tx1"/>
                </a:solidFill>
              </a:rPr>
              <a:t>assets</a:t>
            </a:r>
            <a:r>
              <a:rPr lang="es-CO" sz="2800" dirty="0">
                <a:solidFill>
                  <a:schemeClr val="tx1"/>
                </a:solidFill>
              </a:rPr>
              <a:t> donde se puede encontrar prácticamente todo lo que necesitas para realizar tu videojuego.</a:t>
            </a:r>
            <a:endParaRPr lang="en-US" sz="28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/>
                </a:solidFill>
              </a:rPr>
              <a:t>Realidad Virtual / Aumentada</a:t>
            </a:r>
            <a:endParaRPr lang="en-US" sz="28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/>
                </a:solidFill>
              </a:rPr>
              <a:t>Multiplataforma</a:t>
            </a:r>
          </a:p>
          <a:p>
            <a:pPr lvl="0"/>
            <a:endParaRPr lang="en-US" sz="2800" dirty="0">
              <a:solidFill>
                <a:schemeClr val="tx1"/>
              </a:solidFill>
            </a:endParaRPr>
          </a:p>
          <a:p>
            <a:r>
              <a:rPr lang="es-CO" sz="2800" b="1" dirty="0">
                <a:solidFill>
                  <a:schemeClr val="tx1"/>
                </a:solidFill>
              </a:rPr>
              <a:t>Además, en un </a:t>
            </a:r>
            <a:r>
              <a:rPr lang="es-CO" sz="2800" b="1" dirty="0" err="1">
                <a:solidFill>
                  <a:schemeClr val="tx1"/>
                </a:solidFill>
              </a:rPr>
              <a:t>Unreal</a:t>
            </a:r>
            <a:r>
              <a:rPr lang="es-CO" sz="2800" b="1" dirty="0">
                <a:solidFill>
                  <a:schemeClr val="tx1"/>
                </a:solidFill>
              </a:rPr>
              <a:t> hay que pagar regalías del 5% a </a:t>
            </a:r>
            <a:r>
              <a:rPr lang="es-CO" sz="2800" b="1" i="1" dirty="0" err="1">
                <a:solidFill>
                  <a:schemeClr val="tx1"/>
                </a:solidFill>
              </a:rPr>
              <a:t>Epic</a:t>
            </a:r>
            <a:r>
              <a:rPr lang="es-CO" sz="2800" b="1" i="1" dirty="0">
                <a:solidFill>
                  <a:schemeClr val="tx1"/>
                </a:solidFill>
              </a:rPr>
              <a:t> </a:t>
            </a:r>
            <a:r>
              <a:rPr lang="es-CO" sz="2800" b="1" i="1" dirty="0" err="1">
                <a:solidFill>
                  <a:schemeClr val="tx1"/>
                </a:solidFill>
              </a:rPr>
              <a:t>Games</a:t>
            </a:r>
            <a:r>
              <a:rPr lang="es-CO" sz="2800" b="1" dirty="0">
                <a:solidFill>
                  <a:schemeClr val="tx1"/>
                </a:solidFill>
              </a:rPr>
              <a:t>, de toda ganancia obtenida.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B07181-D8A1-4294-B00A-E2FD98308E7B}"/>
              </a:ext>
            </a:extLst>
          </p:cNvPr>
          <p:cNvSpPr/>
          <p:nvPr/>
        </p:nvSpPr>
        <p:spPr>
          <a:xfrm>
            <a:off x="0" y="1460095"/>
            <a:ext cx="4039888" cy="83099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s-CO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Unity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713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713122"/>
            <a:ext cx="611505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-979000" y="713121"/>
            <a:ext cx="601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Juegos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B07181-D8A1-4294-B00A-E2FD98308E7B}"/>
              </a:ext>
            </a:extLst>
          </p:cNvPr>
          <p:cNvSpPr/>
          <p:nvPr/>
        </p:nvSpPr>
        <p:spPr>
          <a:xfrm>
            <a:off x="7690575" y="1367067"/>
            <a:ext cx="4501425" cy="83099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s-CO" sz="4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Unreal</a:t>
            </a:r>
            <a:r>
              <a:rPr lang="es-CO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F43D3-BD65-4B11-BB4C-B55E253B0F3C}"/>
              </a:ext>
            </a:extLst>
          </p:cNvPr>
          <p:cNvSpPr/>
          <p:nvPr/>
        </p:nvSpPr>
        <p:spPr>
          <a:xfrm>
            <a:off x="557212" y="2453290"/>
            <a:ext cx="11115675" cy="41856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Impresionantes graficas de última generación.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Uso de C++ o </a:t>
            </a:r>
            <a:r>
              <a:rPr lang="es-ES" sz="2800" dirty="0" err="1">
                <a:solidFill>
                  <a:schemeClr val="tx1"/>
                </a:solidFill>
              </a:rPr>
              <a:t>Blueprint</a:t>
            </a:r>
            <a:r>
              <a:rPr lang="es-ES" sz="2800" dirty="0">
                <a:solidFill>
                  <a:schemeClr val="tx1"/>
                </a:solidFill>
              </a:rPr>
              <a:t> (editor de código gráfico).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Muchos Juegos Triple AAA están en esta plataforma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Realidad Virtual / Aumentada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Multiplataforma</a:t>
            </a:r>
          </a:p>
          <a:p>
            <a:pPr lvl="0"/>
            <a:endParaRPr lang="es-ES" sz="2800" dirty="0">
              <a:solidFill>
                <a:schemeClr val="tx1"/>
              </a:solidFill>
            </a:endParaRPr>
          </a:p>
          <a:p>
            <a:pPr lvl="0"/>
            <a:r>
              <a:rPr lang="es-ES" sz="2800" b="1" dirty="0">
                <a:solidFill>
                  <a:schemeClr val="tx1"/>
                </a:solidFill>
              </a:rPr>
              <a:t>En Unity si uno es una compañía que ya tiene ganancias superiores a 100 mil dólares al año, se debe obtener licencia </a:t>
            </a:r>
            <a:r>
              <a:rPr lang="es-ES" sz="2800" b="1" dirty="0" err="1">
                <a:solidFill>
                  <a:schemeClr val="tx1"/>
                </a:solidFill>
              </a:rPr>
              <a:t>unity</a:t>
            </a:r>
            <a:r>
              <a:rPr lang="es-ES" sz="2800" b="1" dirty="0">
                <a:solidFill>
                  <a:schemeClr val="tx1"/>
                </a:solidFill>
              </a:rPr>
              <a:t> plus ($35/mes) o pro ($125/mes).</a:t>
            </a:r>
          </a:p>
        </p:txBody>
      </p:sp>
    </p:spTree>
    <p:extLst>
      <p:ext uri="{BB962C8B-B14F-4D97-AF65-F5344CB8AC3E}">
        <p14:creationId xmlns:p14="http://schemas.microsoft.com/office/powerpoint/2010/main" val="332504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1023</Words>
  <Application>Microsoft Office PowerPoint</Application>
  <PresentationFormat>Widescreen</PresentationFormat>
  <Paragraphs>118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investigacion5 fadp</dc:creator>
  <cp:lastModifiedBy>ROG G750</cp:lastModifiedBy>
  <cp:revision>27</cp:revision>
  <dcterms:created xsi:type="dcterms:W3CDTF">2017-09-27T13:27:04Z</dcterms:created>
  <dcterms:modified xsi:type="dcterms:W3CDTF">2017-09-29T02:32:12Z</dcterms:modified>
</cp:coreProperties>
</file>