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88" r:id="rId4"/>
    <p:sldId id="259" r:id="rId5"/>
    <p:sldId id="262" r:id="rId6"/>
    <p:sldId id="260" r:id="rId7"/>
    <p:sldId id="289" r:id="rId8"/>
    <p:sldId id="290" r:id="rId9"/>
    <p:sldId id="291" r:id="rId10"/>
    <p:sldId id="293" r:id="rId11"/>
    <p:sldId id="294" r:id="rId12"/>
    <p:sldId id="268" r:id="rId13"/>
    <p:sldId id="295" r:id="rId14"/>
    <p:sldId id="296" r:id="rId15"/>
    <p:sldId id="297" r:id="rId16"/>
    <p:sldId id="298" r:id="rId17"/>
    <p:sldId id="300" r:id="rId18"/>
    <p:sldId id="284" r:id="rId19"/>
    <p:sldId id="299" r:id="rId20"/>
    <p:sldId id="301" r:id="rId21"/>
    <p:sldId id="302" r:id="rId22"/>
    <p:sldId id="286" r:id="rId23"/>
    <p:sldId id="303" r:id="rId24"/>
    <p:sldId id="304" r:id="rId25"/>
    <p:sldId id="307" r:id="rId26"/>
    <p:sldId id="305" r:id="rId27"/>
    <p:sldId id="306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50820-ED37-4E98-9118-73C7140C46F1}" type="datetimeFigureOut">
              <a:rPr lang="pt-BR" smtClean="0"/>
              <a:pPr/>
              <a:t>18/06/2014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15F22-F1E7-4779-B507-C94AC6757CD3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50820-ED37-4E98-9118-73C7140C46F1}" type="datetimeFigureOut">
              <a:rPr lang="pt-BR" smtClean="0"/>
              <a:pPr/>
              <a:t>18/06/2014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15F22-F1E7-4779-B507-C94AC6757CD3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50820-ED37-4E98-9118-73C7140C46F1}" type="datetimeFigureOut">
              <a:rPr lang="pt-BR" smtClean="0"/>
              <a:pPr/>
              <a:t>18/06/2014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15F22-F1E7-4779-B507-C94AC6757CD3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50820-ED37-4E98-9118-73C7140C46F1}" type="datetimeFigureOut">
              <a:rPr lang="pt-BR" smtClean="0"/>
              <a:pPr/>
              <a:t>18/06/2014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15F22-F1E7-4779-B507-C94AC6757CD3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50820-ED37-4E98-9118-73C7140C46F1}" type="datetimeFigureOut">
              <a:rPr lang="pt-BR" smtClean="0"/>
              <a:pPr/>
              <a:t>18/06/2014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15F22-F1E7-4779-B507-C94AC6757CD3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50820-ED37-4E98-9118-73C7140C46F1}" type="datetimeFigureOut">
              <a:rPr lang="pt-BR" smtClean="0"/>
              <a:pPr/>
              <a:t>18/06/2014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15F22-F1E7-4779-B507-C94AC6757CD3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50820-ED37-4E98-9118-73C7140C46F1}" type="datetimeFigureOut">
              <a:rPr lang="pt-BR" smtClean="0"/>
              <a:pPr/>
              <a:t>18/06/2014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15F22-F1E7-4779-B507-C94AC6757CD3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50820-ED37-4E98-9118-73C7140C46F1}" type="datetimeFigureOut">
              <a:rPr lang="pt-BR" smtClean="0"/>
              <a:pPr/>
              <a:t>18/06/2014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15F22-F1E7-4779-B507-C94AC6757CD3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50820-ED37-4E98-9118-73C7140C46F1}" type="datetimeFigureOut">
              <a:rPr lang="pt-BR" smtClean="0"/>
              <a:pPr/>
              <a:t>18/06/2014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15F22-F1E7-4779-B507-C94AC6757CD3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50820-ED37-4E98-9118-73C7140C46F1}" type="datetimeFigureOut">
              <a:rPr lang="pt-BR" smtClean="0"/>
              <a:pPr/>
              <a:t>18/06/2014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15F22-F1E7-4779-B507-C94AC6757CD3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50820-ED37-4E98-9118-73C7140C46F1}" type="datetimeFigureOut">
              <a:rPr lang="pt-BR" smtClean="0"/>
              <a:pPr/>
              <a:t>18/06/2014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15F22-F1E7-4779-B507-C94AC6757CD3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1050820-ED37-4E98-9118-73C7140C46F1}" type="datetimeFigureOut">
              <a:rPr lang="pt-BR" smtClean="0"/>
              <a:pPr/>
              <a:t>18/06/2014</a:t>
            </a:fld>
            <a:endParaRPr lang="pt-BR" dirty="0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B015F22-F1E7-4779-B507-C94AC6757CD3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tsi1sem2014/wiki/DocumentacaoProje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6594" y="1052736"/>
            <a:ext cx="7772400" cy="1368152"/>
          </a:xfrm>
        </p:spPr>
        <p:txBody>
          <a:bodyPr>
            <a:normAutofit/>
          </a:bodyPr>
          <a:lstStyle/>
          <a:p>
            <a:pPr algn="ctr"/>
            <a:r>
              <a:rPr lang="pt-BR" sz="8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8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IFBook</a:t>
            </a:r>
            <a:endParaRPr lang="pt-BR" sz="8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5373216"/>
            <a:ext cx="8352928" cy="115212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Orientado por: </a:t>
            </a:r>
          </a:p>
          <a:p>
            <a:pPr algn="just">
              <a:lnSpc>
                <a:spcPct val="120000"/>
              </a:lnSpc>
            </a:pPr>
            <a:r>
              <a:rPr lang="pt-BR" dirty="0" smtClean="0">
                <a:solidFill>
                  <a:schemeClr val="tx1"/>
                </a:solidFill>
              </a:rPr>
              <a:t>	Prof° Ms. Ricardo Alexandre Neves </a:t>
            </a:r>
          </a:p>
          <a:p>
            <a:pPr algn="just">
              <a:lnSpc>
                <a:spcPct val="120000"/>
              </a:lnSpc>
            </a:pPr>
            <a:r>
              <a:rPr lang="pt-BR" dirty="0" smtClean="0">
                <a:solidFill>
                  <a:schemeClr val="tx1"/>
                </a:solidFill>
              </a:rPr>
              <a:t>	Prof° Ms. Breno Lisi Romano</a:t>
            </a:r>
          </a:p>
          <a:p>
            <a:pPr algn="just">
              <a:lnSpc>
                <a:spcPct val="120000"/>
              </a:lnSpc>
            </a:pPr>
            <a:r>
              <a:rPr lang="pt-BR" dirty="0" smtClean="0">
                <a:solidFill>
                  <a:schemeClr val="tx1"/>
                </a:solidFill>
              </a:rPr>
              <a:t>	Prof° Luiz Angelo Valota Francisco.</a:t>
            </a:r>
            <a:endParaRPr lang="pt-BR" u="sng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7544" y="3669992"/>
            <a:ext cx="82089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 smtClean="0">
                <a:solidFill>
                  <a:schemeClr val="tx1"/>
                </a:solidFill>
              </a:rPr>
              <a:t>Projeto Interdisciplinar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Desenvolvido pelos alunos do 6° modulo do curso de Sistemas para Internet, incorporando as disciplinas de: Desenvolvimento em Dispositivos Móveis, Sistemas  Distribuídos para Web, Qualidade e Testes de Softwares e Desenvolvimento de Projetos Web.</a:t>
            </a: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66403"/>
            <a:ext cx="1619250" cy="1914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864096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Casos de Uso: Perfil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28800"/>
            <a:ext cx="7704856" cy="4320480"/>
          </a:xfrm>
        </p:spPr>
        <p:txBody>
          <a:bodyPr numCol="1" spcCol="0">
            <a:norm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2200" b="1" dirty="0" smtClean="0"/>
              <a:t>Login</a:t>
            </a:r>
            <a:endParaRPr lang="pt-BR" sz="2200" b="1" dirty="0" smtClean="0"/>
          </a:p>
          <a:p>
            <a:pPr lvl="1">
              <a:buClrTx/>
              <a:buFont typeface="Wingdings" pitchFamily="2" charset="2"/>
              <a:buChar char="q"/>
            </a:pPr>
            <a:r>
              <a:rPr lang="pt-BR" sz="1900" dirty="0" smtClean="0"/>
              <a:t>Fluxo Principal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 smtClean="0"/>
              <a:t>Fluxo Alternativo A – Login </a:t>
            </a:r>
            <a:r>
              <a:rPr lang="en-US" sz="1900" dirty="0" err="1" smtClean="0"/>
              <a:t>Inválido</a:t>
            </a:r>
            <a:r>
              <a:rPr lang="en-US" sz="1900" dirty="0" smtClean="0"/>
              <a:t> – Senha </a:t>
            </a:r>
            <a:r>
              <a:rPr lang="en-US" sz="1900" dirty="0" err="1" smtClean="0"/>
              <a:t>Inválida</a:t>
            </a:r>
            <a:endParaRPr lang="en-US" sz="1900" dirty="0" smtClean="0"/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/>
              <a:t>Fluxo Alternativo B</a:t>
            </a:r>
            <a:r>
              <a:rPr lang="en-US" sz="1900" dirty="0" smtClean="0"/>
              <a:t> </a:t>
            </a:r>
            <a:r>
              <a:rPr lang="en-US" sz="1900" dirty="0"/>
              <a:t>– Login </a:t>
            </a:r>
            <a:r>
              <a:rPr lang="en-US" sz="1900" dirty="0" err="1"/>
              <a:t>Inválido</a:t>
            </a:r>
            <a:r>
              <a:rPr lang="en-US" sz="1900" dirty="0"/>
              <a:t> – </a:t>
            </a:r>
            <a:r>
              <a:rPr lang="en-US" sz="1900" dirty="0" smtClean="0"/>
              <a:t>Usuário </a:t>
            </a:r>
            <a:r>
              <a:rPr lang="en-US" sz="1900" dirty="0" err="1" smtClean="0"/>
              <a:t>Inexistente</a:t>
            </a:r>
            <a:endParaRPr lang="en-US" sz="1900" dirty="0"/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 smtClean="0"/>
              <a:t>Fluxo </a:t>
            </a:r>
            <a:r>
              <a:rPr lang="en-US" sz="1900" dirty="0"/>
              <a:t>Alternativo </a:t>
            </a:r>
            <a:r>
              <a:rPr lang="en-US" sz="1900" dirty="0" smtClean="0"/>
              <a:t>C </a:t>
            </a:r>
            <a:r>
              <a:rPr lang="en-US" sz="1900" dirty="0"/>
              <a:t>– Login </a:t>
            </a:r>
            <a:r>
              <a:rPr lang="en-US" sz="1900" dirty="0" err="1"/>
              <a:t>Inválido</a:t>
            </a:r>
            <a:r>
              <a:rPr lang="en-US" sz="1900" dirty="0"/>
              <a:t> – </a:t>
            </a:r>
            <a:r>
              <a:rPr lang="en-US" sz="1900" dirty="0" smtClean="0"/>
              <a:t>Usuário </a:t>
            </a:r>
            <a:r>
              <a:rPr lang="en-US" sz="1900" dirty="0" err="1" smtClean="0"/>
              <a:t>Inválido</a:t>
            </a:r>
            <a:endParaRPr lang="en-US" sz="1900" dirty="0" smtClean="0"/>
          </a:p>
          <a:p>
            <a:pPr marL="347472" lvl="1" indent="0">
              <a:buClrTx/>
              <a:buNone/>
            </a:pPr>
            <a:endParaRPr lang="en-US" sz="1900" dirty="0" smtClean="0"/>
          </a:p>
          <a:p>
            <a:pPr>
              <a:buClrTx/>
              <a:buFont typeface="Wingdings" pitchFamily="2" charset="2"/>
              <a:buChar char="q"/>
            </a:pPr>
            <a:r>
              <a:rPr lang="en-US" sz="2200" b="1" dirty="0" err="1" smtClean="0"/>
              <a:t>Exibir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Tela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Inicial</a:t>
            </a:r>
            <a:endParaRPr lang="pt-BR" sz="2200" b="1" dirty="0"/>
          </a:p>
          <a:p>
            <a:pPr lvl="1">
              <a:buClrTx/>
              <a:buFont typeface="Wingdings" pitchFamily="2" charset="2"/>
              <a:buChar char="q"/>
            </a:pPr>
            <a:r>
              <a:rPr lang="pt-BR" sz="1900" dirty="0"/>
              <a:t>Fluxo </a:t>
            </a:r>
            <a:r>
              <a:rPr lang="pt-BR" sz="1900" dirty="0" smtClean="0"/>
              <a:t>Principal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85428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864096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Casos de Uso: Perfil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28800"/>
            <a:ext cx="7704856" cy="4320480"/>
          </a:xfrm>
        </p:spPr>
        <p:txBody>
          <a:bodyPr numCol="1" spcCol="0">
            <a:norm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2200" b="1" dirty="0"/>
              <a:t>Recuperar Senha</a:t>
            </a:r>
            <a:endParaRPr lang="pt-BR" sz="2200" b="1" dirty="0"/>
          </a:p>
          <a:p>
            <a:pPr lvl="1">
              <a:buClrTx/>
              <a:buFont typeface="Wingdings" pitchFamily="2" charset="2"/>
              <a:buChar char="q"/>
            </a:pPr>
            <a:r>
              <a:rPr lang="pt-BR" sz="1900" dirty="0"/>
              <a:t>Fluxo Principal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/>
              <a:t>Fluxo Alternativo A – Nome de Usuário </a:t>
            </a:r>
            <a:r>
              <a:rPr lang="en-US" sz="1900" dirty="0" err="1"/>
              <a:t>Incorreto</a:t>
            </a:r>
            <a:endParaRPr lang="en-US" sz="1900" dirty="0"/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 smtClean="0"/>
              <a:t>Fluxo Alternativo B – E-mail </a:t>
            </a:r>
            <a:r>
              <a:rPr lang="en-US" sz="1900" dirty="0" err="1" smtClean="0"/>
              <a:t>Incorreto</a:t>
            </a:r>
            <a:endParaRPr lang="en-US" sz="1900" dirty="0" smtClean="0"/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 smtClean="0"/>
              <a:t>Fluxo </a:t>
            </a:r>
            <a:r>
              <a:rPr lang="en-US" sz="1900" dirty="0"/>
              <a:t>Alternativo C – Campos </a:t>
            </a:r>
            <a:r>
              <a:rPr lang="en-US" sz="1900" dirty="0" err="1"/>
              <a:t>em</a:t>
            </a:r>
            <a:r>
              <a:rPr lang="en-US" sz="1900" dirty="0"/>
              <a:t> </a:t>
            </a:r>
            <a:r>
              <a:rPr lang="en-US" sz="1900" dirty="0" err="1"/>
              <a:t>Branco</a:t>
            </a:r>
            <a:endParaRPr lang="en-US" sz="1900" dirty="0"/>
          </a:p>
          <a:p>
            <a:pPr lvl="1">
              <a:buClrTx/>
              <a:buFont typeface="Wingdings" pitchFamily="2" charset="2"/>
              <a:buChar char="q"/>
            </a:pPr>
            <a:endParaRPr lang="en-US" sz="19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200" b="1" dirty="0" err="1"/>
              <a:t>Enviar</a:t>
            </a:r>
            <a:r>
              <a:rPr lang="en-US" sz="2200" b="1" dirty="0"/>
              <a:t> </a:t>
            </a:r>
            <a:r>
              <a:rPr lang="en-US" sz="2200" b="1" dirty="0" err="1"/>
              <a:t>Imagem</a:t>
            </a:r>
            <a:r>
              <a:rPr lang="en-US" sz="2200" b="1" dirty="0"/>
              <a:t> de Perfil</a:t>
            </a:r>
            <a:endParaRPr lang="pt-BR" sz="2200" b="1" dirty="0"/>
          </a:p>
          <a:p>
            <a:pPr lvl="1">
              <a:buClrTx/>
              <a:buFont typeface="Wingdings" pitchFamily="2" charset="2"/>
              <a:buChar char="q"/>
            </a:pPr>
            <a:r>
              <a:rPr lang="pt-BR" sz="1900" dirty="0"/>
              <a:t>Fluxo Principal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/>
              <a:t>Fluxo Alternativo A – </a:t>
            </a:r>
            <a:r>
              <a:rPr lang="en-US" sz="1900" dirty="0" err="1"/>
              <a:t>Formato</a:t>
            </a:r>
            <a:r>
              <a:rPr lang="en-US" sz="1900" dirty="0"/>
              <a:t> </a:t>
            </a:r>
            <a:r>
              <a:rPr lang="en-US" sz="1900" dirty="0" err="1"/>
              <a:t>não</a:t>
            </a:r>
            <a:r>
              <a:rPr lang="en-US" sz="1900" dirty="0"/>
              <a:t> </a:t>
            </a:r>
            <a:r>
              <a:rPr lang="en-US" sz="1900" dirty="0" err="1"/>
              <a:t>suportaado</a:t>
            </a:r>
            <a:endParaRPr lang="en-US" sz="1900" dirty="0"/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/>
              <a:t>Fluxo Alternativo B – </a:t>
            </a:r>
            <a:r>
              <a:rPr lang="en-US" sz="1900" dirty="0" err="1"/>
              <a:t>Exceder</a:t>
            </a:r>
            <a:r>
              <a:rPr lang="en-US" sz="1900" dirty="0"/>
              <a:t> o </a:t>
            </a:r>
            <a:r>
              <a:rPr lang="en-US" sz="1900" dirty="0" err="1"/>
              <a:t>Tamanho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119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188640"/>
            <a:ext cx="8183880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Diagrama de Caso de Uso - Perfil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443" y="1556792"/>
            <a:ext cx="7488833" cy="411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864096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Casos de Uso: Postagem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28800"/>
            <a:ext cx="7704856" cy="4320480"/>
          </a:xfrm>
        </p:spPr>
        <p:txBody>
          <a:bodyPr numCol="1" spcCol="0">
            <a:normAutofit fontScale="85000" lnSpcReduction="10000"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2200" b="1" dirty="0" err="1" smtClean="0"/>
              <a:t>Visualizar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Mensagens</a:t>
            </a:r>
            <a:r>
              <a:rPr lang="en-US" sz="2200" b="1" dirty="0" smtClean="0"/>
              <a:t> e </a:t>
            </a:r>
            <a:r>
              <a:rPr lang="en-US" sz="2200" b="1" dirty="0" err="1" smtClean="0"/>
              <a:t>Classificados</a:t>
            </a:r>
            <a:endParaRPr lang="pt-BR" sz="2200" b="1" dirty="0" smtClean="0"/>
          </a:p>
          <a:p>
            <a:pPr lvl="1">
              <a:buClrTx/>
              <a:buFont typeface="Wingdings" pitchFamily="2" charset="2"/>
              <a:buChar char="q"/>
            </a:pPr>
            <a:r>
              <a:rPr lang="pt-BR" sz="1900" dirty="0" smtClean="0"/>
              <a:t>Fluxo Principal</a:t>
            </a:r>
          </a:p>
          <a:p>
            <a:pPr marL="347472" lvl="1" indent="0">
              <a:buClrTx/>
              <a:buNone/>
            </a:pPr>
            <a:endParaRPr lang="pt-BR" sz="1900" dirty="0" smtClean="0"/>
          </a:p>
          <a:p>
            <a:pPr>
              <a:buClrTx/>
              <a:buFont typeface="Wingdings" pitchFamily="2" charset="2"/>
              <a:buChar char="q"/>
            </a:pPr>
            <a:r>
              <a:rPr lang="en-US" sz="2200" b="1" dirty="0" err="1" smtClean="0"/>
              <a:t>Postar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Mensagem</a:t>
            </a:r>
            <a:endParaRPr lang="pt-BR" sz="2200" b="1" dirty="0"/>
          </a:p>
          <a:p>
            <a:pPr lvl="1">
              <a:buClrTx/>
              <a:buFont typeface="Wingdings" pitchFamily="2" charset="2"/>
              <a:buChar char="q"/>
            </a:pPr>
            <a:r>
              <a:rPr lang="pt-BR" sz="1900" dirty="0"/>
              <a:t>Fluxo Principal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/>
              <a:t>Fluxo Alternativo A – </a:t>
            </a:r>
            <a:r>
              <a:rPr lang="en-US" sz="1900" dirty="0" err="1" smtClean="0"/>
              <a:t>Postar</a:t>
            </a:r>
            <a:r>
              <a:rPr lang="en-US" sz="1900" dirty="0" smtClean="0"/>
              <a:t> </a:t>
            </a:r>
            <a:r>
              <a:rPr lang="en-US" sz="1900" dirty="0" err="1" smtClean="0"/>
              <a:t>Mensagens</a:t>
            </a:r>
            <a:r>
              <a:rPr lang="en-US" sz="1900" dirty="0" smtClean="0"/>
              <a:t> – </a:t>
            </a:r>
            <a:r>
              <a:rPr lang="en-US" sz="1900" dirty="0" err="1" smtClean="0"/>
              <a:t>Erro</a:t>
            </a:r>
            <a:r>
              <a:rPr lang="en-US" sz="1900" dirty="0" smtClean="0"/>
              <a:t> de Clique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 smtClean="0"/>
              <a:t>Fluxo Alternativo B </a:t>
            </a:r>
            <a:r>
              <a:rPr lang="en-US" sz="1900" dirty="0"/>
              <a:t>– </a:t>
            </a:r>
            <a:r>
              <a:rPr lang="en-US" sz="1900" dirty="0" err="1"/>
              <a:t>Postar</a:t>
            </a:r>
            <a:r>
              <a:rPr lang="en-US" sz="1900" dirty="0"/>
              <a:t> </a:t>
            </a:r>
            <a:r>
              <a:rPr lang="en-US" sz="1900" dirty="0" err="1"/>
              <a:t>Mensagens</a:t>
            </a:r>
            <a:r>
              <a:rPr lang="en-US" sz="1900" dirty="0"/>
              <a:t> </a:t>
            </a:r>
            <a:r>
              <a:rPr lang="en-US" sz="1900" dirty="0" smtClean="0"/>
              <a:t>– Campos com </a:t>
            </a:r>
            <a:r>
              <a:rPr lang="en-US" sz="1900" dirty="0" err="1"/>
              <a:t>T</a:t>
            </a:r>
            <a:r>
              <a:rPr lang="en-US" sz="1900" dirty="0" err="1" smtClean="0"/>
              <a:t>amanhos</a:t>
            </a:r>
            <a:r>
              <a:rPr lang="en-US" sz="1900" dirty="0" smtClean="0"/>
              <a:t> </a:t>
            </a:r>
            <a:r>
              <a:rPr lang="en-US" sz="1900" dirty="0" err="1" smtClean="0"/>
              <a:t>Excedentes</a:t>
            </a:r>
            <a:r>
              <a:rPr lang="en-US" sz="1900" dirty="0" smtClean="0"/>
              <a:t> 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 smtClean="0"/>
              <a:t>Fluxo </a:t>
            </a:r>
            <a:r>
              <a:rPr lang="en-US" sz="1900" dirty="0"/>
              <a:t>Alternativo C </a:t>
            </a:r>
            <a:r>
              <a:rPr lang="en-US" sz="1900" dirty="0" smtClean="0"/>
              <a:t>– </a:t>
            </a:r>
            <a:r>
              <a:rPr lang="en-US" sz="1900" dirty="0" err="1" smtClean="0"/>
              <a:t>Postar</a:t>
            </a:r>
            <a:r>
              <a:rPr lang="en-US" sz="1900" dirty="0" smtClean="0"/>
              <a:t> </a:t>
            </a:r>
            <a:r>
              <a:rPr lang="en-US" sz="1900" dirty="0" err="1"/>
              <a:t>Mensagens</a:t>
            </a:r>
            <a:r>
              <a:rPr lang="en-US" sz="1900" dirty="0"/>
              <a:t> </a:t>
            </a:r>
            <a:r>
              <a:rPr lang="en-US" sz="1900" dirty="0" smtClean="0"/>
              <a:t>– Campos </a:t>
            </a:r>
            <a:r>
              <a:rPr lang="en-US" sz="1900" dirty="0" err="1" smtClean="0"/>
              <a:t>em</a:t>
            </a:r>
            <a:r>
              <a:rPr lang="en-US" sz="1900" dirty="0" smtClean="0"/>
              <a:t> </a:t>
            </a:r>
            <a:r>
              <a:rPr lang="en-US" sz="1900" dirty="0" err="1" smtClean="0"/>
              <a:t>Branco</a:t>
            </a:r>
            <a:endParaRPr lang="en-US" sz="1900" dirty="0"/>
          </a:p>
          <a:p>
            <a:pPr lvl="1">
              <a:buClrTx/>
              <a:buFont typeface="Wingdings" pitchFamily="2" charset="2"/>
              <a:buChar char="q"/>
            </a:pPr>
            <a:endParaRPr lang="en-US" sz="1900" dirty="0" smtClean="0"/>
          </a:p>
          <a:p>
            <a:pPr>
              <a:buClrTx/>
              <a:buFont typeface="Wingdings" pitchFamily="2" charset="2"/>
              <a:buChar char="q"/>
            </a:pPr>
            <a:r>
              <a:rPr lang="en-US" sz="2200" b="1" dirty="0" err="1" smtClean="0"/>
              <a:t>Editar</a:t>
            </a:r>
            <a:r>
              <a:rPr lang="en-US" sz="2200" b="1" dirty="0" smtClean="0"/>
              <a:t> </a:t>
            </a:r>
            <a:r>
              <a:rPr lang="en-US" sz="2200" b="1" dirty="0" err="1"/>
              <a:t>Mensagem</a:t>
            </a:r>
            <a:endParaRPr lang="pt-BR" sz="2200" b="1" dirty="0"/>
          </a:p>
          <a:p>
            <a:pPr lvl="1">
              <a:buClrTx/>
              <a:buFont typeface="Wingdings" pitchFamily="2" charset="2"/>
              <a:buChar char="q"/>
            </a:pPr>
            <a:r>
              <a:rPr lang="pt-BR" sz="1900" dirty="0"/>
              <a:t>Fluxo Principal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/>
              <a:t>Fluxo Alternativo A – </a:t>
            </a:r>
            <a:r>
              <a:rPr lang="en-US" sz="1900" dirty="0" err="1" smtClean="0"/>
              <a:t>Editar</a:t>
            </a:r>
            <a:r>
              <a:rPr lang="en-US" sz="1900" dirty="0" smtClean="0"/>
              <a:t> </a:t>
            </a:r>
            <a:r>
              <a:rPr lang="en-US" sz="1900" dirty="0" err="1"/>
              <a:t>Mensagens</a:t>
            </a:r>
            <a:r>
              <a:rPr lang="en-US" sz="1900" dirty="0"/>
              <a:t> – </a:t>
            </a:r>
            <a:r>
              <a:rPr lang="en-US" sz="1900" dirty="0" err="1" smtClean="0"/>
              <a:t>Inexistentes</a:t>
            </a:r>
            <a:endParaRPr lang="en-US" sz="1900" dirty="0"/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/>
              <a:t>Fluxo Alternativo B – </a:t>
            </a:r>
            <a:r>
              <a:rPr lang="en-US" sz="1900" dirty="0" err="1" smtClean="0"/>
              <a:t>Editar</a:t>
            </a:r>
            <a:r>
              <a:rPr lang="en-US" sz="1900" dirty="0" smtClean="0"/>
              <a:t> </a:t>
            </a:r>
            <a:r>
              <a:rPr lang="en-US" sz="1900" dirty="0" err="1"/>
              <a:t>Mensagens</a:t>
            </a:r>
            <a:r>
              <a:rPr lang="en-US" sz="1900" dirty="0"/>
              <a:t> – </a:t>
            </a:r>
            <a:r>
              <a:rPr lang="en-US" sz="1900" dirty="0" err="1" smtClean="0"/>
              <a:t>Erro</a:t>
            </a:r>
            <a:r>
              <a:rPr lang="en-US" sz="1900" dirty="0" smtClean="0"/>
              <a:t> de Clique </a:t>
            </a:r>
            <a:endParaRPr lang="en-US" sz="1900" dirty="0"/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/>
              <a:t>Fluxo Alternativo C – </a:t>
            </a:r>
            <a:r>
              <a:rPr lang="en-US" sz="1900" dirty="0" err="1"/>
              <a:t>E</a:t>
            </a:r>
            <a:r>
              <a:rPr lang="en-US" sz="1900" dirty="0" err="1" smtClean="0"/>
              <a:t>ditar</a:t>
            </a:r>
            <a:r>
              <a:rPr lang="en-US" sz="1900" dirty="0" smtClean="0"/>
              <a:t> </a:t>
            </a:r>
            <a:r>
              <a:rPr lang="en-US" sz="1900" dirty="0" err="1"/>
              <a:t>Mensagens</a:t>
            </a:r>
            <a:r>
              <a:rPr lang="en-US" sz="1900" dirty="0"/>
              <a:t> – Campos </a:t>
            </a:r>
            <a:r>
              <a:rPr lang="en-US" sz="1900" dirty="0" err="1"/>
              <a:t>em</a:t>
            </a:r>
            <a:r>
              <a:rPr lang="en-US" sz="1900" dirty="0"/>
              <a:t> </a:t>
            </a:r>
            <a:r>
              <a:rPr lang="en-US" sz="1900" dirty="0" err="1"/>
              <a:t>Branco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557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864096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Casos de Uso: Postagem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28800"/>
            <a:ext cx="7704856" cy="4320480"/>
          </a:xfrm>
        </p:spPr>
        <p:txBody>
          <a:bodyPr numCol="1" spcCol="0">
            <a:norm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2200" b="1" dirty="0" smtClean="0"/>
              <a:t>Remover </a:t>
            </a:r>
            <a:r>
              <a:rPr lang="en-US" sz="2200" b="1" dirty="0" err="1" smtClean="0"/>
              <a:t>Mensagem</a:t>
            </a:r>
            <a:endParaRPr lang="pt-BR" sz="2200" b="1" dirty="0"/>
          </a:p>
          <a:p>
            <a:pPr lvl="1">
              <a:buClrTx/>
              <a:buFont typeface="Wingdings" pitchFamily="2" charset="2"/>
              <a:buChar char="q"/>
            </a:pPr>
            <a:r>
              <a:rPr lang="pt-BR" sz="1900" dirty="0"/>
              <a:t>Fluxo Principal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/>
              <a:t>Fluxo Alternativo A – </a:t>
            </a:r>
            <a:r>
              <a:rPr lang="en-US" sz="1900" dirty="0" err="1" smtClean="0"/>
              <a:t>Apagar</a:t>
            </a:r>
            <a:r>
              <a:rPr lang="en-US" sz="1900" dirty="0" smtClean="0"/>
              <a:t> </a:t>
            </a:r>
            <a:r>
              <a:rPr lang="en-US" sz="1900" dirty="0" err="1" smtClean="0"/>
              <a:t>Mensagens</a:t>
            </a:r>
            <a:r>
              <a:rPr lang="en-US" sz="1900" dirty="0" smtClean="0"/>
              <a:t> – </a:t>
            </a:r>
            <a:r>
              <a:rPr lang="en-US" sz="1900" dirty="0" err="1"/>
              <a:t>Inexistentes</a:t>
            </a:r>
            <a:endParaRPr lang="en-US" sz="1900" dirty="0"/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 smtClean="0"/>
              <a:t>Fluxo Alternativo B </a:t>
            </a:r>
            <a:r>
              <a:rPr lang="en-US" sz="1900" dirty="0"/>
              <a:t>– </a:t>
            </a:r>
            <a:r>
              <a:rPr lang="en-US" sz="1900" dirty="0" err="1" smtClean="0"/>
              <a:t>Apagar</a:t>
            </a:r>
            <a:r>
              <a:rPr lang="en-US" sz="1900" dirty="0" smtClean="0"/>
              <a:t> </a:t>
            </a:r>
            <a:r>
              <a:rPr lang="en-US" sz="1900" dirty="0" err="1"/>
              <a:t>Mensagens</a:t>
            </a:r>
            <a:r>
              <a:rPr lang="en-US" sz="1900" dirty="0"/>
              <a:t> </a:t>
            </a:r>
            <a:r>
              <a:rPr lang="en-US" sz="1900" dirty="0" smtClean="0"/>
              <a:t>– </a:t>
            </a:r>
            <a:r>
              <a:rPr lang="en-US" sz="1900" dirty="0" err="1" smtClean="0"/>
              <a:t>Negada</a:t>
            </a:r>
            <a:r>
              <a:rPr lang="en-US" sz="1900" dirty="0" smtClean="0"/>
              <a:t> </a:t>
            </a:r>
            <a:r>
              <a:rPr lang="en-US" sz="1900" dirty="0" err="1" smtClean="0"/>
              <a:t>pelo</a:t>
            </a:r>
            <a:r>
              <a:rPr lang="en-US" sz="1900" dirty="0" smtClean="0"/>
              <a:t> Usuário </a:t>
            </a:r>
          </a:p>
          <a:p>
            <a:pPr marL="347472" lvl="1" indent="0">
              <a:buClrTx/>
              <a:buNone/>
            </a:pPr>
            <a:endParaRPr lang="en-US" sz="1900" dirty="0" smtClean="0"/>
          </a:p>
          <a:p>
            <a:pPr>
              <a:buClrTx/>
              <a:buFont typeface="Wingdings" pitchFamily="2" charset="2"/>
              <a:buChar char="q"/>
            </a:pPr>
            <a:r>
              <a:rPr lang="en-US" sz="2200" b="1" dirty="0" err="1"/>
              <a:t>Postar</a:t>
            </a:r>
            <a:r>
              <a:rPr lang="en-US" sz="2200" b="1" dirty="0"/>
              <a:t> </a:t>
            </a:r>
            <a:r>
              <a:rPr lang="en-US" sz="2200" b="1" dirty="0" err="1" smtClean="0"/>
              <a:t>Classificado</a:t>
            </a:r>
            <a:endParaRPr lang="pt-BR" sz="2200" b="1" dirty="0"/>
          </a:p>
          <a:p>
            <a:pPr lvl="1">
              <a:buClrTx/>
              <a:buFont typeface="Wingdings" pitchFamily="2" charset="2"/>
              <a:buChar char="q"/>
            </a:pPr>
            <a:r>
              <a:rPr lang="pt-BR" sz="1900" dirty="0"/>
              <a:t>Fluxo Principal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/>
              <a:t>Fluxo Alternativo A – </a:t>
            </a:r>
            <a:r>
              <a:rPr lang="en-US" sz="1900" dirty="0" err="1"/>
              <a:t>Postar</a:t>
            </a:r>
            <a:r>
              <a:rPr lang="en-US" sz="1900" dirty="0"/>
              <a:t> </a:t>
            </a:r>
            <a:r>
              <a:rPr lang="en-US" sz="1900" dirty="0" err="1" smtClean="0"/>
              <a:t>Classificados</a:t>
            </a:r>
            <a:r>
              <a:rPr lang="en-US" sz="1900" dirty="0" smtClean="0"/>
              <a:t> </a:t>
            </a:r>
            <a:r>
              <a:rPr lang="en-US" sz="1900" dirty="0"/>
              <a:t>– </a:t>
            </a:r>
            <a:r>
              <a:rPr lang="en-US" sz="1900" dirty="0" err="1"/>
              <a:t>Erro</a:t>
            </a:r>
            <a:r>
              <a:rPr lang="en-US" sz="1900" dirty="0"/>
              <a:t> de Clique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 smtClean="0"/>
              <a:t>Fluxo </a:t>
            </a:r>
            <a:r>
              <a:rPr lang="en-US" sz="1900" dirty="0"/>
              <a:t>Alternativo </a:t>
            </a:r>
            <a:r>
              <a:rPr lang="en-US" sz="1900" dirty="0" smtClean="0"/>
              <a:t>B </a:t>
            </a:r>
            <a:r>
              <a:rPr lang="en-US" sz="1900" dirty="0"/>
              <a:t>– </a:t>
            </a:r>
            <a:r>
              <a:rPr lang="en-US" sz="1900" dirty="0" err="1"/>
              <a:t>Postar</a:t>
            </a:r>
            <a:r>
              <a:rPr lang="en-US" sz="1900" dirty="0"/>
              <a:t> </a:t>
            </a:r>
            <a:r>
              <a:rPr lang="en-US" sz="1900" dirty="0" err="1"/>
              <a:t>Classificados</a:t>
            </a:r>
            <a:r>
              <a:rPr lang="en-US" sz="1900" dirty="0" smtClean="0"/>
              <a:t> </a:t>
            </a:r>
            <a:r>
              <a:rPr lang="en-US" sz="1900" dirty="0"/>
              <a:t>– Campos </a:t>
            </a:r>
            <a:r>
              <a:rPr lang="en-US" sz="1900" dirty="0" err="1"/>
              <a:t>em</a:t>
            </a:r>
            <a:r>
              <a:rPr lang="en-US" sz="1900" dirty="0"/>
              <a:t> </a:t>
            </a:r>
            <a:r>
              <a:rPr lang="en-US" sz="1900" dirty="0" err="1"/>
              <a:t>Branco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981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864096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Casos de Uso: Postagem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28800"/>
            <a:ext cx="7704856" cy="4320480"/>
          </a:xfrm>
        </p:spPr>
        <p:txBody>
          <a:bodyPr numCol="1" spcCol="0">
            <a:normAutofit lnSpcReduction="10000"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2200" b="1" dirty="0" err="1" smtClean="0"/>
              <a:t>Editar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Classificado</a:t>
            </a:r>
            <a:endParaRPr lang="pt-BR" sz="2200" b="1" dirty="0"/>
          </a:p>
          <a:p>
            <a:pPr lvl="1">
              <a:buClrTx/>
              <a:buFont typeface="Wingdings" pitchFamily="2" charset="2"/>
              <a:buChar char="q"/>
            </a:pPr>
            <a:r>
              <a:rPr lang="pt-BR" sz="1900" dirty="0"/>
              <a:t>Fluxo Principal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/>
              <a:t>Fluxo Alternativo A – </a:t>
            </a:r>
            <a:r>
              <a:rPr lang="en-US" sz="1900" dirty="0" err="1"/>
              <a:t>Editar</a:t>
            </a:r>
            <a:r>
              <a:rPr lang="en-US" sz="1900" dirty="0"/>
              <a:t> </a:t>
            </a:r>
            <a:r>
              <a:rPr lang="en-US" sz="1900" dirty="0" err="1" smtClean="0"/>
              <a:t>Classificados</a:t>
            </a:r>
            <a:r>
              <a:rPr lang="en-US" sz="1900" dirty="0" smtClean="0"/>
              <a:t> </a:t>
            </a:r>
            <a:r>
              <a:rPr lang="en-US" sz="1900" dirty="0"/>
              <a:t>– </a:t>
            </a:r>
            <a:r>
              <a:rPr lang="en-US" sz="1900" dirty="0" err="1"/>
              <a:t>Inexistentes</a:t>
            </a:r>
            <a:endParaRPr lang="en-US" sz="1900" dirty="0"/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/>
              <a:t>Fluxo Alternativo B – </a:t>
            </a:r>
            <a:r>
              <a:rPr lang="en-US" sz="1900" dirty="0" err="1"/>
              <a:t>Editar</a:t>
            </a:r>
            <a:r>
              <a:rPr lang="en-US" sz="1900" dirty="0"/>
              <a:t> </a:t>
            </a:r>
            <a:r>
              <a:rPr lang="en-US" sz="1900" dirty="0" err="1"/>
              <a:t>Classificados</a:t>
            </a:r>
            <a:r>
              <a:rPr lang="en-US" sz="1900" dirty="0"/>
              <a:t> </a:t>
            </a:r>
            <a:r>
              <a:rPr lang="en-US" sz="1900" dirty="0" smtClean="0"/>
              <a:t>– </a:t>
            </a:r>
            <a:r>
              <a:rPr lang="en-US" sz="1900" dirty="0" err="1"/>
              <a:t>Erro</a:t>
            </a:r>
            <a:r>
              <a:rPr lang="en-US" sz="1900" dirty="0"/>
              <a:t> de Clique 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/>
              <a:t>Fluxo Alternativo C – </a:t>
            </a:r>
            <a:r>
              <a:rPr lang="en-US" sz="1900" dirty="0" err="1"/>
              <a:t>Editar</a:t>
            </a:r>
            <a:r>
              <a:rPr lang="en-US" sz="1900" dirty="0"/>
              <a:t> </a:t>
            </a:r>
            <a:r>
              <a:rPr lang="en-US" sz="1900" dirty="0" err="1"/>
              <a:t>Classificados</a:t>
            </a:r>
            <a:r>
              <a:rPr lang="en-US" sz="1900" dirty="0" smtClean="0"/>
              <a:t> </a:t>
            </a:r>
            <a:r>
              <a:rPr lang="en-US" sz="1900" dirty="0"/>
              <a:t>– Campos </a:t>
            </a:r>
            <a:r>
              <a:rPr lang="en-US" sz="1900" dirty="0" err="1"/>
              <a:t>em</a:t>
            </a:r>
            <a:r>
              <a:rPr lang="en-US" sz="1900" dirty="0"/>
              <a:t> </a:t>
            </a:r>
            <a:r>
              <a:rPr lang="en-US" sz="1900" dirty="0" err="1"/>
              <a:t>Branco</a:t>
            </a:r>
            <a:endParaRPr lang="en-US" sz="1900" dirty="0" smtClean="0"/>
          </a:p>
          <a:p>
            <a:pPr marL="347472" lvl="1" indent="0">
              <a:buClrTx/>
              <a:buNone/>
            </a:pPr>
            <a:endParaRPr lang="en-US" sz="1900" dirty="0" smtClean="0"/>
          </a:p>
          <a:p>
            <a:pPr>
              <a:buClrTx/>
              <a:buFont typeface="Wingdings" pitchFamily="2" charset="2"/>
              <a:buChar char="q"/>
            </a:pPr>
            <a:r>
              <a:rPr lang="en-US" sz="2200" b="1" dirty="0"/>
              <a:t>Remover </a:t>
            </a:r>
            <a:r>
              <a:rPr lang="en-US" sz="2200" b="1" dirty="0" err="1" smtClean="0"/>
              <a:t>Classificado</a:t>
            </a:r>
            <a:endParaRPr lang="pt-BR" sz="2200" b="1" dirty="0"/>
          </a:p>
          <a:p>
            <a:pPr lvl="1">
              <a:buClrTx/>
              <a:buFont typeface="Wingdings" pitchFamily="2" charset="2"/>
              <a:buChar char="q"/>
            </a:pPr>
            <a:r>
              <a:rPr lang="pt-BR" sz="1900" dirty="0"/>
              <a:t>Fluxo Principal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/>
              <a:t>Fluxo Alternativo A – </a:t>
            </a:r>
            <a:r>
              <a:rPr lang="en-US" sz="1900" dirty="0" err="1"/>
              <a:t>Apagar</a:t>
            </a:r>
            <a:r>
              <a:rPr lang="en-US" sz="1900" dirty="0"/>
              <a:t> </a:t>
            </a:r>
            <a:r>
              <a:rPr lang="en-US" sz="1900" dirty="0" err="1" smtClean="0"/>
              <a:t>Classificados</a:t>
            </a:r>
            <a:r>
              <a:rPr lang="en-US" sz="1900" dirty="0" smtClean="0"/>
              <a:t> </a:t>
            </a:r>
            <a:r>
              <a:rPr lang="en-US" sz="1900" dirty="0"/>
              <a:t>– </a:t>
            </a:r>
            <a:r>
              <a:rPr lang="en-US" sz="1900" dirty="0" err="1"/>
              <a:t>Inexistentes</a:t>
            </a:r>
            <a:endParaRPr lang="en-US" sz="1900" dirty="0"/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/>
              <a:t>Fluxo Alternativo B – </a:t>
            </a:r>
            <a:r>
              <a:rPr lang="en-US" sz="1900" dirty="0" err="1" smtClean="0"/>
              <a:t>Apagar</a:t>
            </a:r>
            <a:r>
              <a:rPr lang="en-US" sz="1900" dirty="0" smtClean="0"/>
              <a:t> </a:t>
            </a:r>
            <a:r>
              <a:rPr lang="en-US" sz="1900" dirty="0" err="1" smtClean="0"/>
              <a:t>Classificados</a:t>
            </a:r>
            <a:r>
              <a:rPr lang="en-US" sz="1900" dirty="0" smtClean="0"/>
              <a:t> </a:t>
            </a:r>
            <a:r>
              <a:rPr lang="en-US" sz="1900" dirty="0"/>
              <a:t>– </a:t>
            </a:r>
            <a:r>
              <a:rPr lang="en-US" sz="1900" dirty="0" err="1" smtClean="0"/>
              <a:t>Negado</a:t>
            </a:r>
            <a:r>
              <a:rPr lang="en-US" sz="1900" dirty="0" smtClean="0"/>
              <a:t> </a:t>
            </a:r>
            <a:r>
              <a:rPr lang="en-US" sz="1900" dirty="0" err="1"/>
              <a:t>pelo</a:t>
            </a:r>
            <a:r>
              <a:rPr lang="en-US" sz="1900" dirty="0"/>
              <a:t> Usuário </a:t>
            </a:r>
          </a:p>
        </p:txBody>
      </p:sp>
    </p:spTree>
    <p:extLst>
      <p:ext uri="{BB962C8B-B14F-4D97-AF65-F5344CB8AC3E}">
        <p14:creationId xmlns:p14="http://schemas.microsoft.com/office/powerpoint/2010/main" val="16957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546251"/>
            <a:ext cx="8183880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Diagrama de Caso de Uso - Postagem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674" y="1554130"/>
            <a:ext cx="7492602" cy="42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61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864096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Banco de Dados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28800"/>
            <a:ext cx="7704856" cy="4320480"/>
          </a:xfrm>
        </p:spPr>
        <p:txBody>
          <a:bodyPr numCol="1" spcCol="0">
            <a:normAutofit/>
          </a:bodyPr>
          <a:lstStyle/>
          <a:p>
            <a:pPr marL="0" indent="0" algn="just">
              <a:buClrTx/>
              <a:buNone/>
            </a:pPr>
            <a:r>
              <a:rPr lang="en-US" sz="2200" b="1" dirty="0"/>
              <a:t>	</a:t>
            </a:r>
            <a:r>
              <a:rPr lang="en-US" sz="2200" dirty="0" smtClean="0"/>
              <a:t>O banco de dados do projeto foi </a:t>
            </a:r>
            <a:r>
              <a:rPr lang="en-US" sz="2200" dirty="0" err="1" smtClean="0"/>
              <a:t>criado</a:t>
            </a:r>
            <a:r>
              <a:rPr lang="en-US" sz="2200" dirty="0" smtClean="0"/>
              <a:t> </a:t>
            </a:r>
            <a:r>
              <a:rPr lang="en-US" sz="2200" dirty="0" err="1" smtClean="0"/>
              <a:t>em</a:t>
            </a:r>
            <a:r>
              <a:rPr lang="en-US" sz="2200" dirty="0" smtClean="0"/>
              <a:t> </a:t>
            </a:r>
            <a:r>
              <a:rPr lang="en-US" sz="2200" dirty="0" err="1" smtClean="0"/>
              <a:t>MySql</a:t>
            </a:r>
            <a:r>
              <a:rPr lang="en-US" sz="2200" dirty="0" smtClean="0"/>
              <a:t>. </a:t>
            </a:r>
            <a:r>
              <a:rPr lang="en-US" sz="2200" dirty="0" err="1" smtClean="0"/>
              <a:t>Foram</a:t>
            </a:r>
            <a:r>
              <a:rPr lang="en-US" sz="2200" dirty="0" smtClean="0"/>
              <a:t> </a:t>
            </a:r>
            <a:r>
              <a:rPr lang="en-US" sz="2200" dirty="0" err="1" smtClean="0"/>
              <a:t>utilizadas</a:t>
            </a:r>
            <a:r>
              <a:rPr lang="en-US" sz="2200" dirty="0" smtClean="0"/>
              <a:t> </a:t>
            </a:r>
            <a:r>
              <a:rPr lang="en-US" sz="2200" dirty="0" err="1" smtClean="0"/>
              <a:t>ferramentas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o </a:t>
            </a:r>
            <a:r>
              <a:rPr lang="en-US" sz="2200" dirty="0" err="1" smtClean="0"/>
              <a:t>BRModelo</a:t>
            </a:r>
            <a:r>
              <a:rPr lang="en-US" sz="2200" dirty="0" smtClean="0"/>
              <a:t> para </a:t>
            </a:r>
            <a:r>
              <a:rPr lang="en-US" sz="2200" dirty="0" err="1" smtClean="0"/>
              <a:t>elabração</a:t>
            </a:r>
            <a:r>
              <a:rPr lang="en-US" sz="2200" dirty="0" smtClean="0"/>
              <a:t> do </a:t>
            </a:r>
            <a:r>
              <a:rPr lang="en-US" sz="2200" dirty="0" err="1" smtClean="0"/>
              <a:t>esboço</a:t>
            </a:r>
            <a:r>
              <a:rPr lang="en-US" sz="2200" dirty="0" smtClean="0"/>
              <a:t> do </a:t>
            </a:r>
            <a:r>
              <a:rPr lang="en-US" sz="2200" dirty="0" err="1" smtClean="0"/>
              <a:t>modelo</a:t>
            </a:r>
            <a:r>
              <a:rPr lang="en-US" sz="2200" dirty="0" smtClean="0"/>
              <a:t> </a:t>
            </a:r>
            <a:r>
              <a:rPr lang="en-US" sz="2200" dirty="0" err="1" smtClean="0"/>
              <a:t>conceitual</a:t>
            </a:r>
            <a:r>
              <a:rPr lang="en-US" sz="2200" dirty="0" smtClean="0"/>
              <a:t>, </a:t>
            </a:r>
            <a:r>
              <a:rPr lang="en-US" sz="2200" dirty="0" err="1" smtClean="0"/>
              <a:t>MySql</a:t>
            </a:r>
            <a:r>
              <a:rPr lang="en-US" sz="2200" dirty="0" smtClean="0"/>
              <a:t> </a:t>
            </a:r>
            <a:r>
              <a:rPr lang="en-US" sz="2200" dirty="0" err="1" smtClean="0"/>
              <a:t>WorkBench</a:t>
            </a:r>
            <a:r>
              <a:rPr lang="en-US" sz="2200" dirty="0" smtClean="0"/>
              <a:t> para a </a:t>
            </a:r>
            <a:r>
              <a:rPr lang="en-US" sz="2200" dirty="0" err="1" smtClean="0"/>
              <a:t>elaboração</a:t>
            </a:r>
            <a:r>
              <a:rPr lang="en-US" sz="2200" dirty="0" smtClean="0"/>
              <a:t> do </a:t>
            </a:r>
            <a:r>
              <a:rPr lang="en-US" sz="2200" dirty="0" err="1" smtClean="0"/>
              <a:t>modelo</a:t>
            </a:r>
            <a:r>
              <a:rPr lang="en-US" sz="2200" dirty="0" smtClean="0"/>
              <a:t> </a:t>
            </a:r>
            <a:r>
              <a:rPr lang="en-US" sz="2200" dirty="0" err="1" smtClean="0"/>
              <a:t>físico</a:t>
            </a:r>
            <a:r>
              <a:rPr lang="en-US" sz="2200" dirty="0" smtClean="0"/>
              <a:t> e </a:t>
            </a:r>
            <a:r>
              <a:rPr lang="en-US" sz="2200" dirty="0" err="1" smtClean="0"/>
              <a:t>lógico</a:t>
            </a:r>
            <a:r>
              <a:rPr lang="en-US" sz="2200" dirty="0" smtClean="0"/>
              <a:t> para a </a:t>
            </a:r>
            <a:r>
              <a:rPr lang="en-US" sz="2200" dirty="0" err="1" smtClean="0"/>
              <a:t>implantação</a:t>
            </a:r>
            <a:r>
              <a:rPr lang="en-US" sz="2200" dirty="0" smtClean="0"/>
              <a:t> do </a:t>
            </a:r>
            <a:r>
              <a:rPr lang="en-US" sz="2200" dirty="0" err="1" smtClean="0"/>
              <a:t>mesmo</a:t>
            </a:r>
            <a:r>
              <a:rPr lang="en-US" sz="2200" dirty="0" smtClean="0"/>
              <a:t> no </a:t>
            </a:r>
            <a:r>
              <a:rPr lang="en-US" sz="2200" dirty="0" err="1" smtClean="0"/>
              <a:t>servidor</a:t>
            </a:r>
            <a:r>
              <a:rPr lang="en-US" sz="2200" dirty="0" smtClean="0"/>
              <a:t>.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575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188640"/>
            <a:ext cx="8183880" cy="864096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Banco de dados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280920" cy="482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203848" y="1052736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Modelo Conceitual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188640"/>
            <a:ext cx="8183880" cy="864096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Banco de dados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03848" y="1052736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Modelo Lógico</a:t>
            </a:r>
            <a:endParaRPr lang="pt-BR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346" y="1484784"/>
            <a:ext cx="8144105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06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864096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Organização do Trabalho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28800"/>
            <a:ext cx="7704856" cy="4320480"/>
          </a:xfrm>
        </p:spPr>
        <p:txBody>
          <a:bodyPr numCol="2" spcCol="180000">
            <a:norm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2200" b="1" dirty="0" smtClean="0"/>
              <a:t>Gerência do Projeto</a:t>
            </a:r>
            <a:endParaRPr lang="pt-BR" sz="2200" b="1" dirty="0" smtClean="0"/>
          </a:p>
          <a:p>
            <a:pPr lvl="1">
              <a:buClrTx/>
              <a:buFont typeface="Wingdings" pitchFamily="2" charset="2"/>
              <a:buChar char="q"/>
            </a:pPr>
            <a:r>
              <a:rPr lang="pt-BR" sz="1900" dirty="0"/>
              <a:t>Proposta e </a:t>
            </a:r>
            <a:r>
              <a:rPr lang="pt-BR" sz="1900" dirty="0" smtClean="0"/>
              <a:t>Iniciação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 smtClean="0"/>
              <a:t>Planejamento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 smtClean="0"/>
              <a:t>Cronograma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 smtClean="0"/>
              <a:t>Requisitos</a:t>
            </a:r>
          </a:p>
          <a:p>
            <a:pPr marL="347472" lvl="1" indent="0">
              <a:buClrTx/>
              <a:buNone/>
            </a:pPr>
            <a:endParaRPr lang="en-US" sz="1900" dirty="0" smtClean="0"/>
          </a:p>
          <a:p>
            <a:pPr>
              <a:buClrTx/>
              <a:buFont typeface="Wingdings" pitchFamily="2" charset="2"/>
              <a:buChar char="q"/>
            </a:pPr>
            <a:r>
              <a:rPr lang="pt-BR" sz="2200" b="1" dirty="0" smtClean="0"/>
              <a:t>Caso </a:t>
            </a:r>
            <a:r>
              <a:rPr lang="pt-BR" sz="2200" b="1" dirty="0"/>
              <a:t>de </a:t>
            </a:r>
            <a:r>
              <a:rPr lang="pt-BR" sz="2200" b="1" dirty="0" smtClean="0"/>
              <a:t>uso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800" dirty="0" smtClean="0"/>
              <a:t>Perfil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800" dirty="0" smtClean="0"/>
              <a:t>Postagem</a:t>
            </a:r>
          </a:p>
          <a:p>
            <a:pPr marL="347472" lvl="1" indent="0">
              <a:buClrTx/>
              <a:buNone/>
            </a:pPr>
            <a:endParaRPr lang="pt-BR" sz="1800" dirty="0"/>
          </a:p>
          <a:p>
            <a:pPr>
              <a:buClrTx/>
              <a:buFont typeface="Wingdings" pitchFamily="2" charset="2"/>
              <a:buChar char="q"/>
            </a:pPr>
            <a:r>
              <a:rPr lang="pt-BR" sz="2200" b="1" dirty="0"/>
              <a:t>Banco de </a:t>
            </a:r>
            <a:r>
              <a:rPr lang="pt-BR" sz="2200" b="1" dirty="0" smtClean="0"/>
              <a:t>Dados</a:t>
            </a:r>
          </a:p>
          <a:p>
            <a:pPr marL="0" indent="0">
              <a:buClrTx/>
              <a:buNone/>
            </a:pPr>
            <a:endParaRPr lang="pt-BR" sz="2200" b="1" dirty="0"/>
          </a:p>
          <a:p>
            <a:pPr>
              <a:buClrTx/>
              <a:buFont typeface="Wingdings" pitchFamily="2" charset="2"/>
              <a:buChar char="q"/>
            </a:pPr>
            <a:r>
              <a:rPr lang="pt-BR" sz="2200" b="1" dirty="0"/>
              <a:t>Testes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pt-BR" sz="1900" dirty="0" smtClean="0"/>
              <a:t>Gerenciamento de qualidade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pt-BR" sz="1900" dirty="0" smtClean="0"/>
              <a:t>Resultados</a:t>
            </a:r>
          </a:p>
          <a:p>
            <a:pPr marL="347472" lvl="1" indent="0">
              <a:buClrTx/>
              <a:buNone/>
            </a:pPr>
            <a:endParaRPr lang="pt-BR" sz="1900" dirty="0" smtClean="0"/>
          </a:p>
          <a:p>
            <a:pPr>
              <a:buClrTx/>
              <a:buFont typeface="Wingdings" pitchFamily="2" charset="2"/>
              <a:buChar char="q"/>
            </a:pPr>
            <a:r>
              <a:rPr lang="en-US" sz="2200" b="1" dirty="0" smtClean="0"/>
              <a:t>Layout e Protótipo</a:t>
            </a:r>
            <a:endParaRPr lang="pt-BR" sz="2200" b="1" dirty="0" smtClean="0"/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 smtClean="0"/>
              <a:t>Layout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sz="1900" dirty="0" smtClean="0"/>
              <a:t>Protótipos</a:t>
            </a:r>
          </a:p>
          <a:p>
            <a:pPr marL="347472" lvl="1" indent="0">
              <a:buClrTx/>
              <a:buNone/>
            </a:pPr>
            <a:endParaRPr lang="en-US" sz="19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200" b="1" dirty="0" smtClean="0"/>
              <a:t>Conclusão </a:t>
            </a:r>
            <a:r>
              <a:rPr lang="en-US" sz="2200" b="1" dirty="0"/>
              <a:t>do </a:t>
            </a:r>
            <a:r>
              <a:rPr lang="en-US" sz="2200" b="1" dirty="0" smtClean="0"/>
              <a:t>Projeto</a:t>
            </a:r>
          </a:p>
          <a:p>
            <a:pPr marL="0" indent="0">
              <a:buClrTx/>
              <a:buNone/>
            </a:pPr>
            <a:endParaRPr lang="en-US" sz="2200" b="1" dirty="0" smtClean="0"/>
          </a:p>
          <a:p>
            <a:pPr>
              <a:buClrTx/>
              <a:buFont typeface="Wingdings" pitchFamily="2" charset="2"/>
              <a:buChar char="q"/>
            </a:pPr>
            <a:r>
              <a:rPr lang="en-US" sz="2200" b="1" dirty="0" smtClean="0"/>
              <a:t>Demonstração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864096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Testes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28800"/>
            <a:ext cx="7704856" cy="4320480"/>
          </a:xfrm>
        </p:spPr>
        <p:txBody>
          <a:bodyPr numCol="1" spcCol="0">
            <a:normAutofit fontScale="85000" lnSpcReduction="20000"/>
          </a:bodyPr>
          <a:lstStyle/>
          <a:p>
            <a:pPr marL="0" indent="0" algn="just">
              <a:buClrTx/>
              <a:buNone/>
            </a:pPr>
            <a:r>
              <a:rPr lang="en-US" sz="2200" b="1" dirty="0" smtClean="0"/>
              <a:t>	</a:t>
            </a:r>
            <a:r>
              <a:rPr lang="pt-BR" sz="2200" dirty="0" smtClean="0"/>
              <a:t>O </a:t>
            </a:r>
            <a:r>
              <a:rPr lang="pt-BR" sz="2200" dirty="0"/>
              <a:t>gerenciamento da qualidade é a competência em obter o controle de todo o funcionamento adequado do projeto. A fim de satisfazer essa característica todos os passos foram desenvolvidos conforme os requisitos, especificações e adequados ao uso no projeto. </a:t>
            </a:r>
            <a:endParaRPr lang="pt-BR" sz="2200" dirty="0" smtClean="0"/>
          </a:p>
          <a:p>
            <a:pPr marL="0" indent="0" algn="just">
              <a:buClrTx/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 smtClean="0"/>
              <a:t>	Para </a:t>
            </a:r>
            <a:r>
              <a:rPr lang="pt-BR" sz="2200" dirty="0"/>
              <a:t>que fosse realizado o controle de qualidade no software que foi desenvolvido, um planejamento de testes foi elaborado. Vários casos de testes foram criados e implementados. Foram também utilizadas maneiras para relatos das ocorrências. </a:t>
            </a:r>
            <a:endParaRPr lang="pt-BR" sz="2200" dirty="0" smtClean="0"/>
          </a:p>
          <a:p>
            <a:pPr marL="0" indent="0" algn="just">
              <a:buNone/>
            </a:pPr>
            <a:endParaRPr lang="pt-BR" sz="2200" dirty="0" smtClean="0"/>
          </a:p>
          <a:p>
            <a:pPr marL="0" indent="0" algn="just">
              <a:buNone/>
            </a:pPr>
            <a:r>
              <a:rPr lang="pt-BR" sz="2200" dirty="0" smtClean="0"/>
              <a:t>	A </a:t>
            </a:r>
            <a:r>
              <a:rPr lang="pt-BR" sz="2200" dirty="0"/>
              <a:t>ferramenta adotada para o auxílio na gestão do projeto foi </a:t>
            </a:r>
            <a:r>
              <a:rPr lang="pt-BR" sz="2200" dirty="0" err="1" smtClean="0"/>
              <a:t>TestLink</a:t>
            </a:r>
            <a:r>
              <a:rPr lang="pt-BR" sz="2200" dirty="0" smtClean="0"/>
              <a:t> 1.9.7 </a:t>
            </a:r>
            <a:r>
              <a:rPr lang="pt-BR" sz="2200" dirty="0"/>
              <a:t>(Ghost) onde todos os envolvidos puderam colaborar com o plano de teste estabelecido. </a:t>
            </a:r>
          </a:p>
          <a:p>
            <a:pPr marL="0" indent="0" algn="just">
              <a:buClrTx/>
              <a:buNone/>
            </a:pPr>
            <a:r>
              <a:rPr lang="en-US" sz="2200" dirty="0"/>
              <a:t>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9935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864096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Testes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28800"/>
            <a:ext cx="7704856" cy="4320480"/>
          </a:xfrm>
        </p:spPr>
        <p:txBody>
          <a:bodyPr numCol="1" spcCol="0">
            <a:normAutofit/>
          </a:bodyPr>
          <a:lstStyle/>
          <a:p>
            <a:pPr marL="0" indent="0" algn="just">
              <a:buClrTx/>
              <a:buNone/>
            </a:pPr>
            <a:r>
              <a:rPr lang="en-US" sz="2200" b="1" dirty="0" smtClean="0"/>
              <a:t>	</a:t>
            </a:r>
            <a:endParaRPr lang="en-US" sz="2200" dirty="0"/>
          </a:p>
          <a:p>
            <a:pPr marL="0" indent="0">
              <a:buClrTx/>
              <a:buNone/>
            </a:pPr>
            <a:r>
              <a:rPr lang="pt-BR" sz="2200" dirty="0"/>
              <a:t>http://200.133.203.29/testlink/index.php</a:t>
            </a:r>
          </a:p>
        </p:txBody>
      </p:sp>
    </p:spTree>
    <p:extLst>
      <p:ext uri="{BB962C8B-B14F-4D97-AF65-F5344CB8AC3E}">
        <p14:creationId xmlns:p14="http://schemas.microsoft.com/office/powerpoint/2010/main" val="18929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936104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Layout e Protótipos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1412776"/>
            <a:ext cx="4645144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 layout do </a:t>
            </a:r>
            <a:r>
              <a:rPr lang="en-US" dirty="0" err="1" smtClean="0"/>
              <a:t>sistema</a:t>
            </a:r>
            <a:r>
              <a:rPr lang="en-US" dirty="0" smtClean="0"/>
              <a:t> foi </a:t>
            </a:r>
            <a:r>
              <a:rPr lang="en-US" dirty="0" err="1" smtClean="0"/>
              <a:t>elaborado</a:t>
            </a:r>
            <a:r>
              <a:rPr lang="en-US" dirty="0"/>
              <a:t> </a:t>
            </a:r>
            <a:r>
              <a:rPr lang="en-US" dirty="0" smtClean="0"/>
              <a:t>com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e </a:t>
            </a:r>
            <a:r>
              <a:rPr lang="en-US" dirty="0" err="1" smtClean="0"/>
              <a:t>simplicidade</a:t>
            </a:r>
            <a:r>
              <a:rPr lang="en-US" dirty="0" smtClean="0"/>
              <a:t>, </a:t>
            </a:r>
            <a:r>
              <a:rPr lang="en-US" dirty="0" err="1"/>
              <a:t>v</a:t>
            </a:r>
            <a:r>
              <a:rPr lang="en-US" dirty="0" err="1" smtClean="0"/>
              <a:t>isando</a:t>
            </a:r>
            <a:r>
              <a:rPr lang="en-US" dirty="0" smtClean="0"/>
              <a:t> </a:t>
            </a:r>
            <a:r>
              <a:rPr lang="en-US" dirty="0" err="1" smtClean="0"/>
              <a:t>principalmente</a:t>
            </a:r>
            <a:r>
              <a:rPr lang="en-US" dirty="0" smtClean="0"/>
              <a:t> a </a:t>
            </a:r>
            <a:r>
              <a:rPr lang="en-US" dirty="0" err="1" smtClean="0"/>
              <a:t>facilidade</a:t>
            </a:r>
            <a:r>
              <a:rPr lang="en-US" dirty="0" smtClean="0"/>
              <a:t> de </a:t>
            </a:r>
            <a:r>
              <a:rPr lang="en-US" dirty="0" err="1" smtClean="0"/>
              <a:t>utilização</a:t>
            </a:r>
            <a:r>
              <a:rPr lang="en-US" dirty="0" smtClean="0"/>
              <a:t> de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usuários</a:t>
            </a:r>
            <a:r>
              <a:rPr lang="en-US" dirty="0" smtClean="0"/>
              <a:t>. </a:t>
            </a:r>
            <a:endParaRPr lang="pt-B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28799"/>
            <a:ext cx="2989125" cy="4137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936104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Layout e Protótipos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16" y="1700808"/>
            <a:ext cx="6192687" cy="41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936104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Layout e Protótipos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4"/>
            <a:ext cx="2371012" cy="4180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99" y="1700803"/>
            <a:ext cx="2351734" cy="4180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01356"/>
            <a:ext cx="2395542" cy="42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1268760"/>
            <a:ext cx="417646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    &lt;</a:t>
            </a:r>
            <a:r>
              <a:rPr lang="pt-BR" sz="1000" dirty="0" err="1" smtClean="0"/>
              <a:t>LinearLayout</a:t>
            </a:r>
            <a:endParaRPr lang="pt-BR" sz="1000" dirty="0" smtClean="0"/>
          </a:p>
          <a:p>
            <a:r>
              <a:rPr lang="pt-BR" sz="1000" dirty="0" smtClean="0"/>
              <a:t>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:id=</a:t>
            </a:r>
            <a:r>
              <a:rPr lang="pt-BR" sz="1000" i="1" dirty="0" smtClean="0"/>
              <a:t>"@+id/header"</a:t>
            </a:r>
          </a:p>
          <a:p>
            <a:r>
              <a:rPr lang="pt-BR" sz="1000" dirty="0" smtClean="0"/>
              <a:t>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layout_width</a:t>
            </a:r>
            <a:r>
              <a:rPr lang="pt-BR" sz="1000" dirty="0" smtClean="0"/>
              <a:t>=</a:t>
            </a:r>
            <a:r>
              <a:rPr lang="pt-BR" sz="1000" i="1" dirty="0" smtClean="0"/>
              <a:t>"</a:t>
            </a:r>
            <a:r>
              <a:rPr lang="pt-BR" sz="1000" i="1" dirty="0" err="1" smtClean="0"/>
              <a:t>match_parent</a:t>
            </a:r>
            <a:r>
              <a:rPr lang="pt-BR" sz="1000" i="1" dirty="0" smtClean="0"/>
              <a:t>"</a:t>
            </a:r>
          </a:p>
          <a:p>
            <a:r>
              <a:rPr lang="pt-BR" sz="1000" dirty="0" smtClean="0"/>
              <a:t>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layout_height</a:t>
            </a:r>
            <a:r>
              <a:rPr lang="pt-BR" sz="1000" dirty="0" smtClean="0"/>
              <a:t>=</a:t>
            </a:r>
            <a:r>
              <a:rPr lang="pt-BR" sz="1000" i="1" dirty="0" smtClean="0"/>
              <a:t>"</a:t>
            </a:r>
            <a:r>
              <a:rPr lang="pt-BR" sz="1000" i="1" dirty="0" err="1" smtClean="0"/>
              <a:t>wrap_content</a:t>
            </a:r>
            <a:r>
              <a:rPr lang="pt-BR" sz="1000" i="1" dirty="0" smtClean="0"/>
              <a:t>"</a:t>
            </a:r>
          </a:p>
          <a:p>
            <a:r>
              <a:rPr lang="pt-BR" sz="1000" dirty="0" smtClean="0"/>
              <a:t>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minHeight</a:t>
            </a:r>
            <a:r>
              <a:rPr lang="pt-BR" sz="1000" dirty="0" smtClean="0"/>
              <a:t>=</a:t>
            </a:r>
            <a:r>
              <a:rPr lang="pt-BR" sz="1000" i="1" dirty="0" smtClean="0"/>
              <a:t>"95dp"</a:t>
            </a:r>
          </a:p>
          <a:p>
            <a:r>
              <a:rPr lang="pt-BR" sz="1000" dirty="0" smtClean="0"/>
              <a:t>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orientation</a:t>
            </a:r>
            <a:r>
              <a:rPr lang="pt-BR" sz="1000" dirty="0" smtClean="0"/>
              <a:t>=</a:t>
            </a:r>
            <a:r>
              <a:rPr lang="pt-BR" sz="1000" i="1" dirty="0" smtClean="0"/>
              <a:t>"vertical"</a:t>
            </a:r>
          </a:p>
          <a:p>
            <a:r>
              <a:rPr lang="pt-BR" sz="1000" dirty="0" smtClean="0"/>
              <a:t>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scrollbars</a:t>
            </a:r>
            <a:r>
              <a:rPr lang="pt-BR" sz="1000" dirty="0" smtClean="0"/>
              <a:t>=</a:t>
            </a:r>
            <a:r>
              <a:rPr lang="pt-BR" sz="1000" i="1" dirty="0" smtClean="0"/>
              <a:t>"</a:t>
            </a:r>
            <a:r>
              <a:rPr lang="pt-BR" sz="1000" i="1" dirty="0" err="1" smtClean="0"/>
              <a:t>none</a:t>
            </a:r>
            <a:r>
              <a:rPr lang="pt-BR" sz="1000" i="1" dirty="0" smtClean="0"/>
              <a:t>" &gt;</a:t>
            </a:r>
          </a:p>
          <a:p>
            <a:endParaRPr lang="pt-BR" sz="1000" dirty="0" smtClean="0"/>
          </a:p>
          <a:p>
            <a:r>
              <a:rPr lang="pt-BR" sz="1000" dirty="0" smtClean="0"/>
              <a:t>        &lt;</a:t>
            </a:r>
            <a:r>
              <a:rPr lang="pt-BR" sz="1000" dirty="0" err="1" smtClean="0"/>
              <a:t>TableRow</a:t>
            </a:r>
            <a:endParaRPr lang="pt-BR" sz="1000" dirty="0" smtClean="0"/>
          </a:p>
          <a:p>
            <a:r>
              <a:rPr lang="pt-BR" sz="1000" dirty="0" smtClean="0"/>
              <a:t>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:id=</a:t>
            </a:r>
            <a:r>
              <a:rPr lang="pt-BR" sz="1000" i="1" dirty="0" smtClean="0"/>
              <a:t>"@+id/linha01"</a:t>
            </a:r>
          </a:p>
          <a:p>
            <a:r>
              <a:rPr lang="pt-BR" sz="1000" dirty="0" smtClean="0"/>
              <a:t>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layout_width</a:t>
            </a:r>
            <a:r>
              <a:rPr lang="pt-BR" sz="1000" dirty="0" smtClean="0"/>
              <a:t>=</a:t>
            </a:r>
            <a:r>
              <a:rPr lang="pt-BR" sz="1000" i="1" dirty="0" smtClean="0"/>
              <a:t>"</a:t>
            </a:r>
            <a:r>
              <a:rPr lang="pt-BR" sz="1000" i="1" dirty="0" err="1" smtClean="0"/>
              <a:t>fill_parent</a:t>
            </a:r>
            <a:r>
              <a:rPr lang="pt-BR" sz="1000" i="1" dirty="0" smtClean="0"/>
              <a:t>"</a:t>
            </a:r>
          </a:p>
          <a:p>
            <a:r>
              <a:rPr lang="pt-BR" sz="1000" i="1" dirty="0" smtClean="0"/>
              <a:t>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layout_height</a:t>
            </a:r>
            <a:r>
              <a:rPr lang="pt-BR" sz="1000" dirty="0" smtClean="0"/>
              <a:t>="60dp“</a:t>
            </a:r>
          </a:p>
          <a:p>
            <a:r>
              <a:rPr lang="pt-BR" sz="1000" dirty="0" smtClean="0"/>
              <a:t>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:background=</a:t>
            </a:r>
            <a:r>
              <a:rPr lang="pt-BR" sz="1000" i="1" dirty="0" smtClean="0"/>
              <a:t>"@</a:t>
            </a:r>
            <a:r>
              <a:rPr lang="pt-BR" sz="1000" i="1" dirty="0" err="1" smtClean="0"/>
              <a:t>drawable</a:t>
            </a:r>
            <a:r>
              <a:rPr lang="pt-BR" sz="1000" i="1" dirty="0" smtClean="0"/>
              <a:t>/</a:t>
            </a:r>
            <a:r>
              <a:rPr lang="pt-BR" sz="1000" i="1" dirty="0" err="1" smtClean="0"/>
              <a:t>bg_titlebar</a:t>
            </a:r>
            <a:r>
              <a:rPr lang="pt-BR" sz="1000" i="1" dirty="0" smtClean="0"/>
              <a:t>" &gt;</a:t>
            </a:r>
          </a:p>
          <a:p>
            <a:endParaRPr lang="pt-BR" sz="1000" dirty="0" smtClean="0"/>
          </a:p>
          <a:p>
            <a:r>
              <a:rPr lang="pt-BR" sz="1000" dirty="0" smtClean="0"/>
              <a:t>            &lt;</a:t>
            </a:r>
            <a:r>
              <a:rPr lang="pt-BR" sz="1000" dirty="0" err="1" smtClean="0"/>
              <a:t>ImageView</a:t>
            </a:r>
            <a:endParaRPr lang="pt-BR" sz="1000" dirty="0" smtClean="0"/>
          </a:p>
          <a:p>
            <a:r>
              <a:rPr lang="pt-BR" sz="1000" dirty="0" smtClean="0"/>
              <a:t>    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:id=</a:t>
            </a:r>
            <a:r>
              <a:rPr lang="pt-BR" sz="1000" i="1" dirty="0" smtClean="0"/>
              <a:t>"@+id/Home"</a:t>
            </a:r>
          </a:p>
          <a:p>
            <a:r>
              <a:rPr lang="pt-BR" sz="1000" dirty="0" smtClean="0"/>
              <a:t>    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layout_width</a:t>
            </a:r>
            <a:r>
              <a:rPr lang="pt-BR" sz="1000" dirty="0" smtClean="0"/>
              <a:t>=</a:t>
            </a:r>
            <a:r>
              <a:rPr lang="pt-BR" sz="1000" i="1" dirty="0" smtClean="0"/>
              <a:t>"</a:t>
            </a:r>
            <a:r>
              <a:rPr lang="pt-BR" sz="1000" i="1" dirty="0" err="1" smtClean="0"/>
              <a:t>wrap_content</a:t>
            </a:r>
            <a:r>
              <a:rPr lang="pt-BR" sz="1000" i="1" dirty="0" smtClean="0"/>
              <a:t>"</a:t>
            </a:r>
          </a:p>
          <a:p>
            <a:r>
              <a:rPr lang="pt-BR" sz="1000" dirty="0" smtClean="0"/>
              <a:t>    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layout_height</a:t>
            </a:r>
            <a:r>
              <a:rPr lang="pt-BR" sz="1000" dirty="0" smtClean="0"/>
              <a:t>=</a:t>
            </a:r>
            <a:r>
              <a:rPr lang="pt-BR" sz="1000" i="1" dirty="0" smtClean="0"/>
              <a:t>"50dp"</a:t>
            </a:r>
          </a:p>
          <a:p>
            <a:r>
              <a:rPr lang="pt-BR" sz="1000" dirty="0" smtClean="0"/>
              <a:t>    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layout_gravity</a:t>
            </a:r>
            <a:r>
              <a:rPr lang="pt-BR" sz="1000" dirty="0" smtClean="0"/>
              <a:t>=</a:t>
            </a:r>
            <a:r>
              <a:rPr lang="pt-BR" sz="1000" i="1" dirty="0" smtClean="0"/>
              <a:t>"</a:t>
            </a:r>
            <a:r>
              <a:rPr lang="pt-BR" sz="1000" i="1" dirty="0" err="1" smtClean="0"/>
              <a:t>center_vertical</a:t>
            </a:r>
            <a:r>
              <a:rPr lang="pt-BR" sz="1000" i="1" dirty="0" smtClean="0"/>
              <a:t>"</a:t>
            </a:r>
          </a:p>
          <a:p>
            <a:r>
              <a:rPr lang="pt-BR" sz="1000" dirty="0" smtClean="0"/>
              <a:t>    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layout_marginLeft</a:t>
            </a:r>
            <a:r>
              <a:rPr lang="pt-BR" sz="1000" dirty="0" smtClean="0"/>
              <a:t>=</a:t>
            </a:r>
            <a:r>
              <a:rPr lang="pt-BR" sz="1000" i="1" dirty="0" smtClean="0"/>
              <a:t>"10dp“</a:t>
            </a:r>
          </a:p>
          <a:p>
            <a:r>
              <a:rPr lang="pt-BR" sz="1000" dirty="0" smtClean="0"/>
              <a:t>    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src</a:t>
            </a:r>
            <a:r>
              <a:rPr lang="pt-BR" sz="1000" dirty="0" smtClean="0"/>
              <a:t>=</a:t>
            </a:r>
            <a:r>
              <a:rPr lang="pt-BR" sz="1000" i="1" dirty="0" smtClean="0"/>
              <a:t>"@</a:t>
            </a:r>
            <a:r>
              <a:rPr lang="pt-BR" sz="1000" i="1" dirty="0" err="1" smtClean="0"/>
              <a:t>drawable</a:t>
            </a:r>
            <a:r>
              <a:rPr lang="pt-BR" sz="1000" i="1" dirty="0" smtClean="0"/>
              <a:t>/</a:t>
            </a:r>
            <a:r>
              <a:rPr lang="pt-BR" sz="1000" i="1" dirty="0" err="1" smtClean="0"/>
              <a:t>logoifbook</a:t>
            </a:r>
            <a:r>
              <a:rPr lang="pt-BR" sz="1000" i="1" dirty="0" smtClean="0"/>
              <a:t>" /&gt;</a:t>
            </a:r>
          </a:p>
          <a:p>
            <a:endParaRPr lang="pt-BR" sz="1000" dirty="0" smtClean="0"/>
          </a:p>
          <a:p>
            <a:r>
              <a:rPr lang="pt-BR" sz="1000" dirty="0" smtClean="0"/>
              <a:t>            &lt;</a:t>
            </a:r>
            <a:r>
              <a:rPr lang="pt-BR" sz="1000" dirty="0" err="1" smtClean="0"/>
              <a:t>ImageView</a:t>
            </a:r>
            <a:endParaRPr lang="pt-BR" sz="1000" dirty="0" smtClean="0"/>
          </a:p>
          <a:p>
            <a:r>
              <a:rPr lang="pt-BR" sz="1000" dirty="0" smtClean="0"/>
              <a:t>    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:id=</a:t>
            </a:r>
            <a:r>
              <a:rPr lang="pt-BR" sz="1000" i="1" dirty="0" smtClean="0"/>
              <a:t>"@+id/exibePerfil2"</a:t>
            </a:r>
          </a:p>
          <a:p>
            <a:r>
              <a:rPr lang="pt-BR" sz="1000" dirty="0" smtClean="0"/>
              <a:t>    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layout_width</a:t>
            </a:r>
            <a:r>
              <a:rPr lang="pt-BR" sz="1000" dirty="0" smtClean="0"/>
              <a:t>=</a:t>
            </a:r>
            <a:r>
              <a:rPr lang="pt-BR" sz="1000" i="1" dirty="0" smtClean="0"/>
              <a:t>"</a:t>
            </a:r>
            <a:r>
              <a:rPr lang="pt-BR" sz="1000" i="1" dirty="0" err="1" smtClean="0"/>
              <a:t>wrap_content</a:t>
            </a:r>
            <a:r>
              <a:rPr lang="pt-BR" sz="1000" i="1" dirty="0" smtClean="0"/>
              <a:t>"</a:t>
            </a:r>
          </a:p>
          <a:p>
            <a:r>
              <a:rPr lang="pt-BR" sz="1000" dirty="0" smtClean="0"/>
              <a:t>    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layout_height</a:t>
            </a:r>
            <a:r>
              <a:rPr lang="pt-BR" sz="1000" dirty="0" smtClean="0"/>
              <a:t>=</a:t>
            </a:r>
            <a:r>
              <a:rPr lang="pt-BR" sz="1000" i="1" dirty="0" smtClean="0"/>
              <a:t>"48dp"</a:t>
            </a:r>
          </a:p>
          <a:p>
            <a:r>
              <a:rPr lang="pt-BR" sz="1000" dirty="0" smtClean="0"/>
              <a:t>    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layout_gravity</a:t>
            </a:r>
            <a:r>
              <a:rPr lang="pt-BR" sz="1000" dirty="0" smtClean="0"/>
              <a:t>=</a:t>
            </a:r>
            <a:r>
              <a:rPr lang="pt-BR" sz="1000" i="1" dirty="0" smtClean="0"/>
              <a:t>"</a:t>
            </a:r>
            <a:r>
              <a:rPr lang="pt-BR" sz="1000" i="1" dirty="0" err="1" smtClean="0"/>
              <a:t>center_vertical</a:t>
            </a:r>
            <a:r>
              <a:rPr lang="pt-BR" sz="1000" i="1" dirty="0" smtClean="0"/>
              <a:t>"</a:t>
            </a:r>
          </a:p>
          <a:p>
            <a:r>
              <a:rPr lang="pt-BR" sz="1000" dirty="0" smtClean="0"/>
              <a:t>    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layout_marginRight</a:t>
            </a:r>
            <a:r>
              <a:rPr lang="pt-BR" sz="1000" dirty="0" smtClean="0"/>
              <a:t>=</a:t>
            </a:r>
            <a:r>
              <a:rPr lang="pt-BR" sz="1000" i="1" dirty="0" smtClean="0"/>
              <a:t>"10dp“</a:t>
            </a:r>
          </a:p>
          <a:p>
            <a:r>
              <a:rPr lang="pt-BR" sz="1000" dirty="0" smtClean="0"/>
              <a:t>                </a:t>
            </a:r>
            <a:r>
              <a:rPr lang="pt-BR" sz="1000" dirty="0" err="1" smtClean="0"/>
              <a:t>android</a:t>
            </a:r>
            <a:r>
              <a:rPr lang="pt-BR" sz="1000" dirty="0" smtClean="0"/>
              <a:t>:</a:t>
            </a:r>
            <a:r>
              <a:rPr lang="pt-BR" sz="1000" dirty="0" err="1" smtClean="0"/>
              <a:t>src</a:t>
            </a:r>
            <a:r>
              <a:rPr lang="pt-BR" sz="1000" dirty="0" smtClean="0"/>
              <a:t>=</a:t>
            </a:r>
            <a:r>
              <a:rPr lang="pt-BR" sz="1000" i="1" dirty="0" smtClean="0"/>
              <a:t>"@</a:t>
            </a:r>
            <a:r>
              <a:rPr lang="pt-BR" sz="1000" i="1" dirty="0" err="1" smtClean="0"/>
              <a:t>drawable</a:t>
            </a:r>
            <a:r>
              <a:rPr lang="pt-BR" sz="1000" i="1" dirty="0" smtClean="0"/>
              <a:t>/</a:t>
            </a:r>
            <a:r>
              <a:rPr lang="pt-BR" sz="1000" i="1" dirty="0" err="1" smtClean="0"/>
              <a:t>foto_perfil</a:t>
            </a:r>
            <a:r>
              <a:rPr lang="pt-BR" sz="1000" i="1" dirty="0" smtClean="0"/>
              <a:t>" /&gt;</a:t>
            </a:r>
          </a:p>
          <a:p>
            <a:r>
              <a:rPr lang="pt-BR" sz="1000" dirty="0" smtClean="0"/>
              <a:t>        &lt;/</a:t>
            </a:r>
            <a:r>
              <a:rPr lang="pt-BR" sz="1000" dirty="0" err="1" smtClean="0"/>
              <a:t>TableRow</a:t>
            </a:r>
            <a:r>
              <a:rPr lang="pt-BR" sz="1000" dirty="0" smtClean="0"/>
              <a:t>&gt;</a:t>
            </a:r>
          </a:p>
          <a:p>
            <a:endParaRPr lang="pt-BR" sz="10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936104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Layout e Protótipos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6" name="Imagem 5" descr="te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844824"/>
            <a:ext cx="4000500" cy="3667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1152128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Conclusão</a:t>
            </a:r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do Projeto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1700808"/>
            <a:ext cx="818388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Acredita-se que o projeto cumpriu com seu objetivo principal que era d</a:t>
            </a:r>
            <a:r>
              <a:rPr lang="pt-BR" sz="2400" dirty="0" smtClean="0"/>
              <a:t>esenvolver </a:t>
            </a:r>
            <a:r>
              <a:rPr lang="pt-BR" sz="2400" dirty="0"/>
              <a:t>um aplicativo A</a:t>
            </a:r>
            <a:r>
              <a:rPr lang="pt-BR" sz="2400" dirty="0" smtClean="0"/>
              <a:t>ndroid para o envio de mensagens e classificados entre os alunos do IFSP, servindo como objeto de avaliação das matérias envolvidas.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	É </a:t>
            </a:r>
            <a:r>
              <a:rPr lang="pt-BR" sz="2400" dirty="0"/>
              <a:t>possível atribuir um resultado positivo ao projeto, pois foi exigido dos envolvidos colocar em prático todos os conhecimentos adquiridos no curso.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130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1152128"/>
          </a:xfrm>
        </p:spPr>
        <p:txBody>
          <a:bodyPr/>
          <a:lstStyle/>
          <a:p>
            <a:pPr algn="ctr"/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Demonstração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1700808"/>
            <a:ext cx="8183880" cy="46805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Toda </a:t>
            </a:r>
            <a:r>
              <a:rPr lang="en-US" dirty="0" err="1" smtClean="0"/>
              <a:t>documentação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encontrada</a:t>
            </a:r>
            <a:r>
              <a:rPr lang="en-US" dirty="0" smtClean="0"/>
              <a:t> </a:t>
            </a:r>
            <a:r>
              <a:rPr lang="en-US"/>
              <a:t>no link:</a:t>
            </a:r>
            <a:br>
              <a:rPr lang="en-US"/>
            </a:b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code.google.com/p/tsi1sem2014/wiki/DocumentacaoProjeto</a:t>
            </a:r>
            <a:endParaRPr lang="en-US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00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864096"/>
          </a:xfrm>
        </p:spPr>
        <p:txBody>
          <a:bodyPr/>
          <a:lstStyle/>
          <a:p>
            <a:pPr algn="ctr"/>
            <a:r>
              <a:rPr lang="pt-BR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Proposta deste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28800"/>
            <a:ext cx="7704856" cy="4320480"/>
          </a:xfrm>
        </p:spPr>
        <p:txBody>
          <a:bodyPr numCol="1" spcCol="0"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 A </a:t>
            </a:r>
            <a:r>
              <a:rPr lang="pt-BR" sz="2400" dirty="0"/>
              <a:t>fim de suprir a necessidade de um aplicativo onde os alunos do IFSP possam trocar mensagens e classificados. Se julgou necessário a implementação de um aplicativo Android para disponibilizar a troca de informações via web.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b="1" dirty="0" smtClean="0"/>
              <a:t>Justificativa</a:t>
            </a:r>
            <a:endParaRPr lang="pt-BR" sz="2400" b="1" dirty="0"/>
          </a:p>
          <a:p>
            <a:pPr marL="0" indent="0" algn="just">
              <a:buNone/>
            </a:pPr>
            <a:r>
              <a:rPr lang="pt-BR" sz="2400" dirty="0"/>
              <a:t>	Como critério de avaliação interdisciplinar, do 5° e 6° Semestre do curso de Sistemas para Internet, escolheu-se aperfeiçoar a comunicação e divulgação de eventos entre alunos, professores e servidores do Instituto Federal de Educação, Ciência e Tecnologia de São Paulo – Campus São João da Boa Vista com o projeto de uma rede social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en-US" sz="2400" b="1" dirty="0"/>
              <a:t>Objetivos</a:t>
            </a:r>
          </a:p>
          <a:p>
            <a:pPr marL="0" indent="0" algn="just">
              <a:buNone/>
            </a:pPr>
            <a:r>
              <a:rPr lang="pt-BR" sz="2400" dirty="0" smtClean="0"/>
              <a:t>	Desenvolver </a:t>
            </a:r>
            <a:r>
              <a:rPr lang="pt-BR" sz="2400" dirty="0"/>
              <a:t>um aplicativo para o cenário web e plataformas moveis. O sistema contara, além do perfil dos usuários, área para postagens de mensagens e classificados.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2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8291264" cy="1340768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Planejamento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060848"/>
            <a:ext cx="8291264" cy="237626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400" dirty="0" smtClean="0"/>
              <a:t>		Para o alcance dos objetivos e o melhor andamento do projeto, foi realizado o planejamento do projeto, onde foram definidos a forma de atuação em relação ao escopo, tempo, qualidade e aos riscos da implementação. </a:t>
            </a:r>
          </a:p>
          <a:p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30225"/>
            <a:ext cx="8208912" cy="59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864096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Requisitos do Trabalho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3050" y="1988840"/>
            <a:ext cx="6863620" cy="39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611560" y="134076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Perfil - Requisitos Funcionais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864096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Requisitos do Trabalho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560" y="134076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Postagem - Requisitos Funcionais</a:t>
            </a:r>
            <a:endParaRPr lang="pt-BR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3049" y="2007518"/>
            <a:ext cx="6835943" cy="379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9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864096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Requisitos do Trabalho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560" y="134076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Perfil - Requisitos Não Funcionais</a:t>
            </a:r>
            <a:endParaRPr lang="pt-BR" b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620" y="2060848"/>
            <a:ext cx="746648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33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864096"/>
          </a:xfrm>
        </p:spPr>
        <p:txBody>
          <a:bodyPr/>
          <a:lstStyle/>
          <a:p>
            <a:pPr algn="ctr"/>
            <a:r>
              <a:rPr lang="pt-B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Requisitos do Trabalho</a:t>
            </a:r>
            <a:endParaRPr lang="pt-BR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560" y="134076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Postagem - Requisitos Não Funcionais</a:t>
            </a:r>
            <a:endParaRPr lang="pt-BR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169" y="2060848"/>
            <a:ext cx="745338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56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1347</TotalTime>
  <Words>641</Words>
  <Application>Microsoft Office PowerPoint</Application>
  <PresentationFormat>On-screen Show (4:3)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Verdana</vt:lpstr>
      <vt:lpstr>Wingdings</vt:lpstr>
      <vt:lpstr>Wingdings 2</vt:lpstr>
      <vt:lpstr>Aspecto</vt:lpstr>
      <vt:lpstr> IFBook</vt:lpstr>
      <vt:lpstr>Organização do Trabalho</vt:lpstr>
      <vt:lpstr>Proposta deste trabalho</vt:lpstr>
      <vt:lpstr>Planejamento</vt:lpstr>
      <vt:lpstr>PowerPoint Presentation</vt:lpstr>
      <vt:lpstr>Requisitos do Trabalho</vt:lpstr>
      <vt:lpstr>Requisitos do Trabalho</vt:lpstr>
      <vt:lpstr>Requisitos do Trabalho</vt:lpstr>
      <vt:lpstr>Requisitos do Trabalho</vt:lpstr>
      <vt:lpstr>Casos de Uso: Perfil</vt:lpstr>
      <vt:lpstr>Casos de Uso: Perfil</vt:lpstr>
      <vt:lpstr>Diagrama de Caso de Uso - Perfil</vt:lpstr>
      <vt:lpstr>Casos de Uso: Postagem</vt:lpstr>
      <vt:lpstr>Casos de Uso: Postagem</vt:lpstr>
      <vt:lpstr>Casos de Uso: Postagem</vt:lpstr>
      <vt:lpstr>Diagrama de Caso de Uso - Postagem</vt:lpstr>
      <vt:lpstr>Banco de Dados</vt:lpstr>
      <vt:lpstr>Banco de dados</vt:lpstr>
      <vt:lpstr>Banco de dados</vt:lpstr>
      <vt:lpstr>Testes</vt:lpstr>
      <vt:lpstr>Testes</vt:lpstr>
      <vt:lpstr>Layout e Protótipos</vt:lpstr>
      <vt:lpstr>Layout e Protótipos</vt:lpstr>
      <vt:lpstr>Layout e Protótipos</vt:lpstr>
      <vt:lpstr>Layout e Protótipos</vt:lpstr>
      <vt:lpstr>Conclusão do Projeto</vt:lpstr>
      <vt:lpstr>Demonstração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IFBook</dc:title>
  <dc:creator>Degine Carvalho</dc:creator>
  <cp:lastModifiedBy>pulga</cp:lastModifiedBy>
  <cp:revision>75</cp:revision>
  <dcterms:created xsi:type="dcterms:W3CDTF">2014-06-14T11:31:06Z</dcterms:created>
  <dcterms:modified xsi:type="dcterms:W3CDTF">2014-06-18T15:41:36Z</dcterms:modified>
</cp:coreProperties>
</file>