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297" r:id="rId4"/>
    <p:sldId id="305" r:id="rId5"/>
    <p:sldId id="309" r:id="rId6"/>
    <p:sldId id="301" r:id="rId7"/>
    <p:sldId id="311" r:id="rId8"/>
    <p:sldId id="307" r:id="rId9"/>
    <p:sldId id="312" r:id="rId10"/>
    <p:sldId id="296" r:id="rId11"/>
    <p:sldId id="310" r:id="rId1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4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66" y="1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12.12.2014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18/03/2014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 Sun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Seismic Resilience of Electrical Power Supply Networks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pPr/>
              <a:t>12.12.2014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dirty="0" smtClean="0"/>
              <a:t>18/03/2014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 Sun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568573" y="894091"/>
            <a:ext cx="699757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r>
              <a:rPr lang="de-CH" altLang="zh-CN" sz="20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EPS is a complex system of many components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lang="de-CH" altLang="zh-CN" sz="2000" b="1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lang="de-CH" altLang="zh-CN" sz="2000" b="1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lang="de-CH" altLang="zh-CN" sz="2000" b="1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lang="de-CH" altLang="zh-CN" sz="2000" b="1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lang="de-CH" altLang="zh-CN" sz="2000" b="1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endParaRPr kumimoji="0" lang="de-CH" alt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 userDrawn="1"/>
        </p:nvSpPr>
        <p:spPr bwMode="auto">
          <a:xfrm>
            <a:off x="1369391" y="1404945"/>
            <a:ext cx="3147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r>
              <a:rPr lang="de-CH" altLang="zh-CN" sz="20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</a:t>
            </a:r>
            <a:r>
              <a:rPr lang="de-CH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de-CH" altLang="zh-CN" sz="20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vulnerable is an EPS</a:t>
            </a:r>
            <a:r>
              <a:rPr lang="de-CH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?</a:t>
            </a:r>
            <a:endParaRPr kumimoji="0" lang="de-CH" alt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1485101" y="2174387"/>
            <a:ext cx="62635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r>
              <a:rPr lang="de-CH" altLang="zh-CN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Cascading failure </a:t>
            </a:r>
            <a:r>
              <a:rPr lang="de-CH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 system behavior needs to be considered</a:t>
            </a:r>
            <a:endParaRPr kumimoji="0" lang="de-CH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Rectangle 1"/>
          <p:cNvSpPr>
            <a:spLocks noChangeArrowheads="1"/>
          </p:cNvSpPr>
          <p:nvPr userDrawn="1"/>
        </p:nvSpPr>
        <p:spPr bwMode="auto">
          <a:xfrm>
            <a:off x="1470489" y="1805055"/>
            <a:ext cx="38092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r>
              <a:rPr lang="de-CH" altLang="zh-CN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Fragility</a:t>
            </a:r>
            <a:r>
              <a:rPr lang="de-CH" altLang="zh-CN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de-CH" altLang="zh-CN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functions</a:t>
            </a:r>
            <a:r>
              <a:rPr lang="de-CH" altLang="zh-CN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de-CH" altLang="zh-CN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</a:t>
            </a:r>
            <a:r>
              <a:rPr lang="de-CH" altLang="zh-CN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not </a:t>
            </a:r>
            <a:r>
              <a:rPr lang="de-CH" altLang="zh-CN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sufficient</a:t>
            </a:r>
            <a:endParaRPr kumimoji="0" lang="de-CH" altLang="zh-CN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Left Brace 14"/>
          <p:cNvSpPr/>
          <p:nvPr userDrawn="1"/>
        </p:nvSpPr>
        <p:spPr>
          <a:xfrm>
            <a:off x="778841" y="1605000"/>
            <a:ext cx="590550" cy="3910012"/>
          </a:xfrm>
          <a:prstGeom prst="lef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1369391" y="3359951"/>
            <a:ext cx="3576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r>
              <a:rPr lang="de-CH" altLang="zh-CN" sz="20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</a:t>
            </a:r>
            <a:r>
              <a:rPr lang="de-CH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de-CH" altLang="zh-CN" sz="20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fast</a:t>
            </a:r>
            <a:r>
              <a:rPr lang="de-CH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does an EPS recover?</a:t>
            </a:r>
            <a:endParaRPr kumimoji="0" lang="de-CH" alt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1"/>
          <p:cNvSpPr>
            <a:spLocks noChangeArrowheads="1"/>
          </p:cNvSpPr>
          <p:nvPr userDrawn="1"/>
        </p:nvSpPr>
        <p:spPr bwMode="auto">
          <a:xfrm>
            <a:off x="1455349" y="3764872"/>
            <a:ext cx="38395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r>
              <a:rPr lang="de-CH" altLang="zh-CN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Recovery </a:t>
            </a:r>
            <a:r>
              <a:rPr lang="de-CH" altLang="zh-CN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 </a:t>
            </a:r>
            <a:r>
              <a:rPr lang="de-CH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should be defined</a:t>
            </a:r>
            <a:endParaRPr kumimoji="0" lang="de-CH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1"/>
          <p:cNvSpPr>
            <a:spLocks noChangeArrowheads="1"/>
          </p:cNvSpPr>
          <p:nvPr userDrawn="1"/>
        </p:nvSpPr>
        <p:spPr bwMode="auto">
          <a:xfrm>
            <a:off x="1369391" y="5314957"/>
            <a:ext cx="7593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0" algn="l"/>
              </a:tabLst>
            </a:pPr>
            <a:r>
              <a:rPr lang="de-CH" altLang="zh-CN" sz="20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</a:t>
            </a:r>
            <a:r>
              <a:rPr lang="de-CH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quantify the relationship between Resilience and investment</a:t>
            </a:r>
            <a:endParaRPr kumimoji="0" lang="de-CH" alt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5288887"/>
            <a:ext cx="8496300" cy="1013969"/>
          </a:xfrm>
          <a:noFill/>
        </p:spPr>
        <p:txBody>
          <a:bodyPr wrap="square" lIns="144000" tIns="108000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Seismic Resilience of EPS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  <a:p>
            <a:r>
              <a:rPr lang="en-US" dirty="0" smtClean="0"/>
              <a:t>18/03/2014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 Sun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3</a:t>
            </a:r>
            <a:endParaRPr lang="de-DE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58352295"/>
              </p:ext>
            </p:extLst>
          </p:nvPr>
        </p:nvGraphicFramePr>
        <p:xfrm>
          <a:off x="-6375402" y="-3961389"/>
          <a:ext cx="26249313" cy="1187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" name="AutoCAD Drawing" r:id="rId3" imgW="14544675" imgH="6238875" progId="AutoCAD.Drawing.16">
                  <p:embed/>
                </p:oleObj>
              </mc:Choice>
              <mc:Fallback>
                <p:oleObj name="AutoCAD Drawing" r:id="rId3" imgW="14544675" imgH="6238875" progId="AutoCAD.Drawing.16">
                  <p:embed/>
                  <p:pic>
                    <p:nvPicPr>
                      <p:cNvPr id="0" name="Picture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75402" y="-3961389"/>
                        <a:ext cx="26249313" cy="1187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>
          <a:xfrm>
            <a:off x="2905124" y="4260731"/>
            <a:ext cx="1264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Propagation</a:t>
            </a:r>
            <a:endParaRPr lang="de-CH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010148" y="42607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  <a:endParaRPr lang="de-CH" sz="1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668673" y="4330352"/>
            <a:ext cx="749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de-CH" sz="2000" b="1" dirty="0"/>
          </a:p>
        </p:txBody>
      </p:sp>
      <p:sp>
        <p:nvSpPr>
          <p:cNvPr id="14" name="Rectangle 13"/>
          <p:cNvSpPr/>
          <p:nvPr userDrawn="1"/>
        </p:nvSpPr>
        <p:spPr>
          <a:xfrm rot="16200000">
            <a:off x="-309048" y="2498838"/>
            <a:ext cx="2760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Performance Level (%)</a:t>
            </a:r>
            <a:endParaRPr lang="de-CH" sz="2000" b="1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501947" y="1210823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Disruption</a:t>
            </a:r>
            <a:endParaRPr lang="de-CH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pPr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pPr/>
              <a:t>12.12.2014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pPr/>
              <a:t>12.12.2014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pPr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pPr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en-US" noProof="0" smtClean="0"/>
              <a:pPr/>
              <a:t>12/12/2014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(First Name, Last Name)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US" sz="800" noProof="0" smtClean="0"/>
              <a:t>|</a:t>
            </a:r>
            <a:endParaRPr lang="en-US" sz="800" noProof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US" sz="800" noProof="0" smtClean="0"/>
              <a:t>|</a:t>
            </a:r>
            <a:endParaRPr lang="en-US" sz="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US" sz="800" b="1" noProof="0" smtClean="0"/>
              <a:t>Institute of Structural Engineering </a:t>
            </a:r>
          </a:p>
          <a:p>
            <a:r>
              <a:rPr lang="en-US" sz="800" baseline="0" noProof="0" smtClean="0"/>
              <a:t>Structural Dynamics and Earthquake Engineering Group </a:t>
            </a:r>
            <a:endParaRPr lang="en-US" sz="800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560574"/>
          </a:xfrm>
        </p:spPr>
        <p:txBody>
          <a:bodyPr/>
          <a:lstStyle/>
          <a:p>
            <a:r>
              <a:rPr lang="de-CH" dirty="0" smtClean="0"/>
              <a:t>Agent-Based Modeling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16.12.2014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/>
              <a:t>Study on the Model for the Resilience of Electric Power Supply System Subjected to Seismic Hazards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err="1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utlook</a:t>
            </a:r>
            <a:endParaRPr lang="de-CH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677" y="2150720"/>
            <a:ext cx="571182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umsplatzhalter 2"/>
          <p:cNvSpPr txBox="1">
            <a:spLocks/>
          </p:cNvSpPr>
          <p:nvPr/>
        </p:nvSpPr>
        <p:spPr>
          <a:xfrm>
            <a:off x="3601650" y="1584343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interdependent Infrastructure Systems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altLang="zh-CN" dirty="0" smtClean="0"/>
              <a:t>16.12.2014</a:t>
            </a:r>
            <a:endParaRPr lang="de-DE" altLang="zh-CN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Picture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6" b="6046"/>
          <a:stretch>
            <a:fillRect/>
          </a:stretch>
        </p:blipFill>
        <p:spPr>
          <a:xfrm>
            <a:off x="323850" y="620714"/>
            <a:ext cx="8496300" cy="4204512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323850" y="4825225"/>
            <a:ext cx="8496300" cy="1013969"/>
          </a:xfrm>
          <a:prstGeom prst="rect">
            <a:avLst/>
          </a:prstGeom>
          <a:solidFill>
            <a:schemeClr val="bg2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 for your attention</a:t>
            </a:r>
            <a:endParaRPr lang="de-DE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93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Modelling for the recovery process basing on ABM</a:t>
            </a:r>
            <a:endParaRPr lang="de-CH" dirty="0"/>
          </a:p>
        </p:txBody>
      </p:sp>
      <p:sp>
        <p:nvSpPr>
          <p:cNvPr id="21" name="爆炸形 2 20"/>
          <p:cNvSpPr>
            <a:spLocks noChangeAspect="1"/>
          </p:cNvSpPr>
          <p:nvPr/>
        </p:nvSpPr>
        <p:spPr bwMode="auto">
          <a:xfrm>
            <a:off x="739004" y="3864045"/>
            <a:ext cx="1241094" cy="1241094"/>
          </a:xfrm>
          <a:prstGeom prst="irregularSeal2">
            <a:avLst/>
          </a:prstGeom>
          <a:solidFill>
            <a:schemeClr val="accent5">
              <a:alpha val="2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22" name="Datumsplatzhalter 2"/>
          <p:cNvSpPr txBox="1">
            <a:spLocks/>
          </p:cNvSpPr>
          <p:nvPr/>
        </p:nvSpPr>
        <p:spPr>
          <a:xfrm>
            <a:off x="748397" y="4215279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Earthquake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Datumsplatzhalter 2"/>
          <p:cNvSpPr txBox="1">
            <a:spLocks/>
          </p:cNvSpPr>
          <p:nvPr/>
        </p:nvSpPr>
        <p:spPr>
          <a:xfrm>
            <a:off x="4083701" y="4566513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EPSS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Datumsplatzhalter 2"/>
          <p:cNvSpPr txBox="1">
            <a:spLocks/>
          </p:cNvSpPr>
          <p:nvPr/>
        </p:nvSpPr>
        <p:spPr>
          <a:xfrm>
            <a:off x="3724275" y="2939028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de-DE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noProof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de-DE" sz="1600" b="1" baseline="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600" b="1" dirty="0" smtClean="0">
                <a:latin typeface="Times New Roman" pitchFamily="18" charset="0"/>
                <a:cs typeface="Times New Roman" pitchFamily="18" charset="0"/>
              </a:rPr>
              <a:t> EPSS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atumsplatzhalter 2"/>
          <p:cNvSpPr txBox="1">
            <a:spLocks/>
          </p:cNvSpPr>
          <p:nvPr/>
        </p:nvSpPr>
        <p:spPr>
          <a:xfrm>
            <a:off x="5469818" y="247071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de-DE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noProof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de-DE" sz="1600" b="1" baseline="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600" b="1" dirty="0" smtClean="0">
                <a:latin typeface="Times New Roman" pitchFamily="18" charset="0"/>
                <a:cs typeface="Times New Roman" pitchFamily="18" charset="0"/>
              </a:rPr>
              <a:t> Road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Datumsplatzhalter 2"/>
          <p:cNvSpPr txBox="1">
            <a:spLocks/>
          </p:cNvSpPr>
          <p:nvPr/>
        </p:nvSpPr>
        <p:spPr>
          <a:xfrm>
            <a:off x="5775852" y="4332357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Transportation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Datumsplatzhalter 2"/>
          <p:cNvSpPr txBox="1">
            <a:spLocks/>
          </p:cNvSpPr>
          <p:nvPr/>
        </p:nvSpPr>
        <p:spPr>
          <a:xfrm>
            <a:off x="4857750" y="368235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 smtClean="0">
                <a:latin typeface="Times New Roman" pitchFamily="18" charset="0"/>
                <a:cs typeface="Times New Roman" pitchFamily="18" charset="0"/>
              </a:rPr>
              <a:t>Administration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5181" y="1965966"/>
            <a:ext cx="3965029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曲线连接符 36"/>
          <p:cNvCxnSpPr/>
          <p:nvPr/>
        </p:nvCxnSpPr>
        <p:spPr>
          <a:xfrm>
            <a:off x="1980098" y="4332357"/>
            <a:ext cx="2103603" cy="70246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1505767" y="4800669"/>
            <a:ext cx="4722336" cy="1125297"/>
          </a:xfrm>
          <a:custGeom>
            <a:avLst/>
            <a:gdLst>
              <a:gd name="connsiteX0" fmla="*/ 0 w 4114800"/>
              <a:gd name="connsiteY0" fmla="*/ 0 h 1175230"/>
              <a:gd name="connsiteX1" fmla="*/ 19050 w 4114800"/>
              <a:gd name="connsiteY1" fmla="*/ 57150 h 1175230"/>
              <a:gd name="connsiteX2" fmla="*/ 57150 w 4114800"/>
              <a:gd name="connsiteY2" fmla="*/ 114300 h 1175230"/>
              <a:gd name="connsiteX3" fmla="*/ 66675 w 4114800"/>
              <a:gd name="connsiteY3" fmla="*/ 142875 h 1175230"/>
              <a:gd name="connsiteX4" fmla="*/ 142875 w 4114800"/>
              <a:gd name="connsiteY4" fmla="*/ 276225 h 1175230"/>
              <a:gd name="connsiteX5" fmla="*/ 171450 w 4114800"/>
              <a:gd name="connsiteY5" fmla="*/ 314325 h 1175230"/>
              <a:gd name="connsiteX6" fmla="*/ 228600 w 4114800"/>
              <a:gd name="connsiteY6" fmla="*/ 371475 h 1175230"/>
              <a:gd name="connsiteX7" fmla="*/ 285750 w 4114800"/>
              <a:gd name="connsiteY7" fmla="*/ 428625 h 1175230"/>
              <a:gd name="connsiteX8" fmla="*/ 314325 w 4114800"/>
              <a:gd name="connsiteY8" fmla="*/ 457200 h 1175230"/>
              <a:gd name="connsiteX9" fmla="*/ 352425 w 4114800"/>
              <a:gd name="connsiteY9" fmla="*/ 485775 h 1175230"/>
              <a:gd name="connsiteX10" fmla="*/ 381000 w 4114800"/>
              <a:gd name="connsiteY10" fmla="*/ 514350 h 1175230"/>
              <a:gd name="connsiteX11" fmla="*/ 409575 w 4114800"/>
              <a:gd name="connsiteY11" fmla="*/ 533400 h 1175230"/>
              <a:gd name="connsiteX12" fmla="*/ 466725 w 4114800"/>
              <a:gd name="connsiteY12" fmla="*/ 581025 h 1175230"/>
              <a:gd name="connsiteX13" fmla="*/ 495300 w 4114800"/>
              <a:gd name="connsiteY13" fmla="*/ 609600 h 1175230"/>
              <a:gd name="connsiteX14" fmla="*/ 523875 w 4114800"/>
              <a:gd name="connsiteY14" fmla="*/ 628650 h 1175230"/>
              <a:gd name="connsiteX15" fmla="*/ 542925 w 4114800"/>
              <a:gd name="connsiteY15" fmla="*/ 657225 h 1175230"/>
              <a:gd name="connsiteX16" fmla="*/ 619125 w 4114800"/>
              <a:gd name="connsiteY16" fmla="*/ 714375 h 1175230"/>
              <a:gd name="connsiteX17" fmla="*/ 704850 w 4114800"/>
              <a:gd name="connsiteY17" fmla="*/ 790575 h 1175230"/>
              <a:gd name="connsiteX18" fmla="*/ 742950 w 4114800"/>
              <a:gd name="connsiteY18" fmla="*/ 819150 h 1175230"/>
              <a:gd name="connsiteX19" fmla="*/ 781050 w 4114800"/>
              <a:gd name="connsiteY19" fmla="*/ 838200 h 1175230"/>
              <a:gd name="connsiteX20" fmla="*/ 838200 w 4114800"/>
              <a:gd name="connsiteY20" fmla="*/ 866775 h 1175230"/>
              <a:gd name="connsiteX21" fmla="*/ 876300 w 4114800"/>
              <a:gd name="connsiteY21" fmla="*/ 895350 h 1175230"/>
              <a:gd name="connsiteX22" fmla="*/ 933450 w 4114800"/>
              <a:gd name="connsiteY22" fmla="*/ 914400 h 1175230"/>
              <a:gd name="connsiteX23" fmla="*/ 971550 w 4114800"/>
              <a:gd name="connsiteY23" fmla="*/ 933450 h 1175230"/>
              <a:gd name="connsiteX24" fmla="*/ 1028700 w 4114800"/>
              <a:gd name="connsiteY24" fmla="*/ 952500 h 1175230"/>
              <a:gd name="connsiteX25" fmla="*/ 1104900 w 4114800"/>
              <a:gd name="connsiteY25" fmla="*/ 981075 h 1175230"/>
              <a:gd name="connsiteX26" fmla="*/ 1133475 w 4114800"/>
              <a:gd name="connsiteY26" fmla="*/ 990600 h 1175230"/>
              <a:gd name="connsiteX27" fmla="*/ 1162050 w 4114800"/>
              <a:gd name="connsiteY27" fmla="*/ 1009650 h 1175230"/>
              <a:gd name="connsiteX28" fmla="*/ 1238250 w 4114800"/>
              <a:gd name="connsiteY28" fmla="*/ 1019175 h 1175230"/>
              <a:gd name="connsiteX29" fmla="*/ 1352550 w 4114800"/>
              <a:gd name="connsiteY29" fmla="*/ 1047750 h 1175230"/>
              <a:gd name="connsiteX30" fmla="*/ 1447800 w 4114800"/>
              <a:gd name="connsiteY30" fmla="*/ 1066800 h 1175230"/>
              <a:gd name="connsiteX31" fmla="*/ 1600200 w 4114800"/>
              <a:gd name="connsiteY31" fmla="*/ 1085850 h 1175230"/>
              <a:gd name="connsiteX32" fmla="*/ 1666875 w 4114800"/>
              <a:gd name="connsiteY32" fmla="*/ 1095375 h 1175230"/>
              <a:gd name="connsiteX33" fmla="*/ 1771650 w 4114800"/>
              <a:gd name="connsiteY33" fmla="*/ 1114425 h 1175230"/>
              <a:gd name="connsiteX34" fmla="*/ 1990725 w 4114800"/>
              <a:gd name="connsiteY34" fmla="*/ 1133475 h 1175230"/>
              <a:gd name="connsiteX35" fmla="*/ 2105025 w 4114800"/>
              <a:gd name="connsiteY35" fmla="*/ 1143000 h 1175230"/>
              <a:gd name="connsiteX36" fmla="*/ 2152650 w 4114800"/>
              <a:gd name="connsiteY36" fmla="*/ 1152525 h 1175230"/>
              <a:gd name="connsiteX37" fmla="*/ 2733675 w 4114800"/>
              <a:gd name="connsiteY37" fmla="*/ 1152525 h 1175230"/>
              <a:gd name="connsiteX38" fmla="*/ 2933700 w 4114800"/>
              <a:gd name="connsiteY38" fmla="*/ 1133475 h 1175230"/>
              <a:gd name="connsiteX39" fmla="*/ 3019425 w 4114800"/>
              <a:gd name="connsiteY39" fmla="*/ 1104900 h 1175230"/>
              <a:gd name="connsiteX40" fmla="*/ 3095625 w 4114800"/>
              <a:gd name="connsiteY40" fmla="*/ 1085850 h 1175230"/>
              <a:gd name="connsiteX41" fmla="*/ 3152775 w 4114800"/>
              <a:gd name="connsiteY41" fmla="*/ 1066800 h 1175230"/>
              <a:gd name="connsiteX42" fmla="*/ 3181350 w 4114800"/>
              <a:gd name="connsiteY42" fmla="*/ 1057275 h 1175230"/>
              <a:gd name="connsiteX43" fmla="*/ 3257550 w 4114800"/>
              <a:gd name="connsiteY43" fmla="*/ 1038225 h 1175230"/>
              <a:gd name="connsiteX44" fmla="*/ 3295650 w 4114800"/>
              <a:gd name="connsiteY44" fmla="*/ 1028700 h 1175230"/>
              <a:gd name="connsiteX45" fmla="*/ 3381375 w 4114800"/>
              <a:gd name="connsiteY45" fmla="*/ 1009650 h 1175230"/>
              <a:gd name="connsiteX46" fmla="*/ 3409950 w 4114800"/>
              <a:gd name="connsiteY46" fmla="*/ 1000125 h 1175230"/>
              <a:gd name="connsiteX47" fmla="*/ 3448050 w 4114800"/>
              <a:gd name="connsiteY47" fmla="*/ 990600 h 1175230"/>
              <a:gd name="connsiteX48" fmla="*/ 3505200 w 4114800"/>
              <a:gd name="connsiteY48" fmla="*/ 971550 h 1175230"/>
              <a:gd name="connsiteX49" fmla="*/ 3571875 w 4114800"/>
              <a:gd name="connsiteY49" fmla="*/ 923925 h 1175230"/>
              <a:gd name="connsiteX50" fmla="*/ 3629025 w 4114800"/>
              <a:gd name="connsiteY50" fmla="*/ 885825 h 1175230"/>
              <a:gd name="connsiteX51" fmla="*/ 3695700 w 4114800"/>
              <a:gd name="connsiteY51" fmla="*/ 838200 h 1175230"/>
              <a:gd name="connsiteX52" fmla="*/ 3724275 w 4114800"/>
              <a:gd name="connsiteY52" fmla="*/ 809625 h 1175230"/>
              <a:gd name="connsiteX53" fmla="*/ 3752850 w 4114800"/>
              <a:gd name="connsiteY53" fmla="*/ 790575 h 1175230"/>
              <a:gd name="connsiteX54" fmla="*/ 3790950 w 4114800"/>
              <a:gd name="connsiteY54" fmla="*/ 762000 h 1175230"/>
              <a:gd name="connsiteX55" fmla="*/ 3848100 w 4114800"/>
              <a:gd name="connsiteY55" fmla="*/ 714375 h 1175230"/>
              <a:gd name="connsiteX56" fmla="*/ 3876675 w 4114800"/>
              <a:gd name="connsiteY56" fmla="*/ 657225 h 1175230"/>
              <a:gd name="connsiteX57" fmla="*/ 3905250 w 4114800"/>
              <a:gd name="connsiteY57" fmla="*/ 638175 h 1175230"/>
              <a:gd name="connsiteX58" fmla="*/ 3924300 w 4114800"/>
              <a:gd name="connsiteY58" fmla="*/ 609600 h 1175230"/>
              <a:gd name="connsiteX59" fmla="*/ 3933825 w 4114800"/>
              <a:gd name="connsiteY59" fmla="*/ 581025 h 1175230"/>
              <a:gd name="connsiteX60" fmla="*/ 3971925 w 4114800"/>
              <a:gd name="connsiteY60" fmla="*/ 523875 h 1175230"/>
              <a:gd name="connsiteX61" fmla="*/ 3990975 w 4114800"/>
              <a:gd name="connsiteY61" fmla="*/ 466725 h 1175230"/>
              <a:gd name="connsiteX62" fmla="*/ 4000500 w 4114800"/>
              <a:gd name="connsiteY62" fmla="*/ 438150 h 1175230"/>
              <a:gd name="connsiteX63" fmla="*/ 4038600 w 4114800"/>
              <a:gd name="connsiteY63" fmla="*/ 381000 h 1175230"/>
              <a:gd name="connsiteX64" fmla="*/ 4067175 w 4114800"/>
              <a:gd name="connsiteY64" fmla="*/ 295275 h 1175230"/>
              <a:gd name="connsiteX65" fmla="*/ 4076700 w 4114800"/>
              <a:gd name="connsiteY65" fmla="*/ 266700 h 1175230"/>
              <a:gd name="connsiteX66" fmla="*/ 4114800 w 4114800"/>
              <a:gd name="connsiteY66" fmla="*/ 209550 h 1175230"/>
              <a:gd name="connsiteX67" fmla="*/ 4114800 w 4114800"/>
              <a:gd name="connsiteY67" fmla="*/ 171450 h 117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114800" h="1175230">
                <a:moveTo>
                  <a:pt x="0" y="0"/>
                </a:moveTo>
                <a:cubicBezTo>
                  <a:pt x="6350" y="19050"/>
                  <a:pt x="7911" y="40442"/>
                  <a:pt x="19050" y="57150"/>
                </a:cubicBezTo>
                <a:cubicBezTo>
                  <a:pt x="31750" y="76200"/>
                  <a:pt x="49910" y="92580"/>
                  <a:pt x="57150" y="114300"/>
                </a:cubicBezTo>
                <a:cubicBezTo>
                  <a:pt x="60325" y="123825"/>
                  <a:pt x="62520" y="133735"/>
                  <a:pt x="66675" y="142875"/>
                </a:cubicBezTo>
                <a:cubicBezTo>
                  <a:pt x="91014" y="196420"/>
                  <a:pt x="108372" y="230222"/>
                  <a:pt x="142875" y="276225"/>
                </a:cubicBezTo>
                <a:cubicBezTo>
                  <a:pt x="152400" y="288925"/>
                  <a:pt x="160830" y="302525"/>
                  <a:pt x="171450" y="314325"/>
                </a:cubicBezTo>
                <a:cubicBezTo>
                  <a:pt x="189472" y="334350"/>
                  <a:pt x="209550" y="352425"/>
                  <a:pt x="228600" y="371475"/>
                </a:cubicBezTo>
                <a:lnTo>
                  <a:pt x="285750" y="428625"/>
                </a:lnTo>
                <a:cubicBezTo>
                  <a:pt x="295275" y="438150"/>
                  <a:pt x="303549" y="449118"/>
                  <a:pt x="314325" y="457200"/>
                </a:cubicBezTo>
                <a:cubicBezTo>
                  <a:pt x="327025" y="466725"/>
                  <a:pt x="340372" y="475444"/>
                  <a:pt x="352425" y="485775"/>
                </a:cubicBezTo>
                <a:cubicBezTo>
                  <a:pt x="362652" y="494541"/>
                  <a:pt x="370652" y="505726"/>
                  <a:pt x="381000" y="514350"/>
                </a:cubicBezTo>
                <a:cubicBezTo>
                  <a:pt x="389794" y="521679"/>
                  <a:pt x="401480" y="525305"/>
                  <a:pt x="409575" y="533400"/>
                </a:cubicBezTo>
                <a:cubicBezTo>
                  <a:pt x="461474" y="585299"/>
                  <a:pt x="412148" y="562833"/>
                  <a:pt x="466725" y="581025"/>
                </a:cubicBezTo>
                <a:cubicBezTo>
                  <a:pt x="476250" y="590550"/>
                  <a:pt x="484952" y="600976"/>
                  <a:pt x="495300" y="609600"/>
                </a:cubicBezTo>
                <a:cubicBezTo>
                  <a:pt x="504094" y="616929"/>
                  <a:pt x="515780" y="620555"/>
                  <a:pt x="523875" y="628650"/>
                </a:cubicBezTo>
                <a:cubicBezTo>
                  <a:pt x="531970" y="636745"/>
                  <a:pt x="534416" y="649567"/>
                  <a:pt x="542925" y="657225"/>
                </a:cubicBezTo>
                <a:cubicBezTo>
                  <a:pt x="566525" y="678465"/>
                  <a:pt x="596674" y="691924"/>
                  <a:pt x="619125" y="714375"/>
                </a:cubicBezTo>
                <a:cubicBezTo>
                  <a:pt x="704370" y="799620"/>
                  <a:pt x="645360" y="748082"/>
                  <a:pt x="704850" y="790575"/>
                </a:cubicBezTo>
                <a:cubicBezTo>
                  <a:pt x="717768" y="799802"/>
                  <a:pt x="729488" y="810736"/>
                  <a:pt x="742950" y="819150"/>
                </a:cubicBezTo>
                <a:cubicBezTo>
                  <a:pt x="754991" y="826675"/>
                  <a:pt x="768722" y="831155"/>
                  <a:pt x="781050" y="838200"/>
                </a:cubicBezTo>
                <a:cubicBezTo>
                  <a:pt x="832751" y="867743"/>
                  <a:pt x="785809" y="849311"/>
                  <a:pt x="838200" y="866775"/>
                </a:cubicBezTo>
                <a:cubicBezTo>
                  <a:pt x="850900" y="876300"/>
                  <a:pt x="862101" y="888250"/>
                  <a:pt x="876300" y="895350"/>
                </a:cubicBezTo>
                <a:cubicBezTo>
                  <a:pt x="894261" y="904330"/>
                  <a:pt x="915489" y="905420"/>
                  <a:pt x="933450" y="914400"/>
                </a:cubicBezTo>
                <a:cubicBezTo>
                  <a:pt x="946150" y="920750"/>
                  <a:pt x="958367" y="928177"/>
                  <a:pt x="971550" y="933450"/>
                </a:cubicBezTo>
                <a:cubicBezTo>
                  <a:pt x="990194" y="940908"/>
                  <a:pt x="1011992" y="941361"/>
                  <a:pt x="1028700" y="952500"/>
                </a:cubicBezTo>
                <a:cubicBezTo>
                  <a:pt x="1075739" y="983859"/>
                  <a:pt x="1038988" y="964597"/>
                  <a:pt x="1104900" y="981075"/>
                </a:cubicBezTo>
                <a:cubicBezTo>
                  <a:pt x="1114640" y="983510"/>
                  <a:pt x="1124495" y="986110"/>
                  <a:pt x="1133475" y="990600"/>
                </a:cubicBezTo>
                <a:cubicBezTo>
                  <a:pt x="1143714" y="995720"/>
                  <a:pt x="1151006" y="1006638"/>
                  <a:pt x="1162050" y="1009650"/>
                </a:cubicBezTo>
                <a:cubicBezTo>
                  <a:pt x="1186746" y="1016385"/>
                  <a:pt x="1212850" y="1016000"/>
                  <a:pt x="1238250" y="1019175"/>
                </a:cubicBezTo>
                <a:cubicBezTo>
                  <a:pt x="1294302" y="1056543"/>
                  <a:pt x="1246518" y="1031008"/>
                  <a:pt x="1352550" y="1047750"/>
                </a:cubicBezTo>
                <a:cubicBezTo>
                  <a:pt x="1384533" y="1052800"/>
                  <a:pt x="1415582" y="1063578"/>
                  <a:pt x="1447800" y="1066800"/>
                </a:cubicBezTo>
                <a:cubicBezTo>
                  <a:pt x="1597130" y="1081733"/>
                  <a:pt x="1490475" y="1068969"/>
                  <a:pt x="1600200" y="1085850"/>
                </a:cubicBezTo>
                <a:cubicBezTo>
                  <a:pt x="1622390" y="1089264"/>
                  <a:pt x="1644786" y="1091359"/>
                  <a:pt x="1666875" y="1095375"/>
                </a:cubicBezTo>
                <a:cubicBezTo>
                  <a:pt x="1752333" y="1110913"/>
                  <a:pt x="1648151" y="1102075"/>
                  <a:pt x="1771650" y="1114425"/>
                </a:cubicBezTo>
                <a:cubicBezTo>
                  <a:pt x="1844587" y="1121719"/>
                  <a:pt x="1917692" y="1127215"/>
                  <a:pt x="1990725" y="1133475"/>
                </a:cubicBezTo>
                <a:lnTo>
                  <a:pt x="2105025" y="1143000"/>
                </a:lnTo>
                <a:cubicBezTo>
                  <a:pt x="2120900" y="1146175"/>
                  <a:pt x="2136560" y="1150737"/>
                  <a:pt x="2152650" y="1152525"/>
                </a:cubicBezTo>
                <a:cubicBezTo>
                  <a:pt x="2356994" y="1175230"/>
                  <a:pt x="2498237" y="1157430"/>
                  <a:pt x="2733675" y="1152525"/>
                </a:cubicBezTo>
                <a:cubicBezTo>
                  <a:pt x="2784479" y="1149350"/>
                  <a:pt x="2873618" y="1150641"/>
                  <a:pt x="2933700" y="1133475"/>
                </a:cubicBezTo>
                <a:cubicBezTo>
                  <a:pt x="2962662" y="1125200"/>
                  <a:pt x="2990204" y="1112205"/>
                  <a:pt x="3019425" y="1104900"/>
                </a:cubicBezTo>
                <a:cubicBezTo>
                  <a:pt x="3044825" y="1098550"/>
                  <a:pt x="3070787" y="1094129"/>
                  <a:pt x="3095625" y="1085850"/>
                </a:cubicBezTo>
                <a:lnTo>
                  <a:pt x="3152775" y="1066800"/>
                </a:lnTo>
                <a:cubicBezTo>
                  <a:pt x="3162300" y="1063625"/>
                  <a:pt x="3171610" y="1059710"/>
                  <a:pt x="3181350" y="1057275"/>
                </a:cubicBezTo>
                <a:lnTo>
                  <a:pt x="3257550" y="1038225"/>
                </a:lnTo>
                <a:cubicBezTo>
                  <a:pt x="3270250" y="1035050"/>
                  <a:pt x="3282813" y="1031267"/>
                  <a:pt x="3295650" y="1028700"/>
                </a:cubicBezTo>
                <a:cubicBezTo>
                  <a:pt x="3328386" y="1022153"/>
                  <a:pt x="3349988" y="1018618"/>
                  <a:pt x="3381375" y="1009650"/>
                </a:cubicBezTo>
                <a:cubicBezTo>
                  <a:pt x="3391029" y="1006892"/>
                  <a:pt x="3400296" y="1002883"/>
                  <a:pt x="3409950" y="1000125"/>
                </a:cubicBezTo>
                <a:cubicBezTo>
                  <a:pt x="3422537" y="996529"/>
                  <a:pt x="3435511" y="994362"/>
                  <a:pt x="3448050" y="990600"/>
                </a:cubicBezTo>
                <a:cubicBezTo>
                  <a:pt x="3467284" y="984830"/>
                  <a:pt x="3488492" y="982689"/>
                  <a:pt x="3505200" y="971550"/>
                </a:cubicBezTo>
                <a:cubicBezTo>
                  <a:pt x="3598101" y="909616"/>
                  <a:pt x="3453730" y="1006627"/>
                  <a:pt x="3571875" y="923925"/>
                </a:cubicBezTo>
                <a:cubicBezTo>
                  <a:pt x="3590632" y="910795"/>
                  <a:pt x="3609975" y="898525"/>
                  <a:pt x="3629025" y="885825"/>
                </a:cubicBezTo>
                <a:cubicBezTo>
                  <a:pt x="3651640" y="870748"/>
                  <a:pt x="3675025" y="855922"/>
                  <a:pt x="3695700" y="838200"/>
                </a:cubicBezTo>
                <a:cubicBezTo>
                  <a:pt x="3705927" y="829434"/>
                  <a:pt x="3713927" y="818249"/>
                  <a:pt x="3724275" y="809625"/>
                </a:cubicBezTo>
                <a:cubicBezTo>
                  <a:pt x="3733069" y="802296"/>
                  <a:pt x="3743535" y="797229"/>
                  <a:pt x="3752850" y="790575"/>
                </a:cubicBezTo>
                <a:cubicBezTo>
                  <a:pt x="3765768" y="781348"/>
                  <a:pt x="3778897" y="772331"/>
                  <a:pt x="3790950" y="762000"/>
                </a:cubicBezTo>
                <a:cubicBezTo>
                  <a:pt x="3855122" y="706995"/>
                  <a:pt x="3784945" y="756479"/>
                  <a:pt x="3848100" y="714375"/>
                </a:cubicBezTo>
                <a:cubicBezTo>
                  <a:pt x="3855847" y="691134"/>
                  <a:pt x="3858211" y="675689"/>
                  <a:pt x="3876675" y="657225"/>
                </a:cubicBezTo>
                <a:cubicBezTo>
                  <a:pt x="3884770" y="649130"/>
                  <a:pt x="3895725" y="644525"/>
                  <a:pt x="3905250" y="638175"/>
                </a:cubicBezTo>
                <a:cubicBezTo>
                  <a:pt x="3911600" y="628650"/>
                  <a:pt x="3919180" y="619839"/>
                  <a:pt x="3924300" y="609600"/>
                </a:cubicBezTo>
                <a:cubicBezTo>
                  <a:pt x="3928790" y="600620"/>
                  <a:pt x="3928949" y="589802"/>
                  <a:pt x="3933825" y="581025"/>
                </a:cubicBezTo>
                <a:cubicBezTo>
                  <a:pt x="3944944" y="561011"/>
                  <a:pt x="3964685" y="545595"/>
                  <a:pt x="3971925" y="523875"/>
                </a:cubicBezTo>
                <a:lnTo>
                  <a:pt x="3990975" y="466725"/>
                </a:lnTo>
                <a:cubicBezTo>
                  <a:pt x="3994150" y="457200"/>
                  <a:pt x="3994931" y="446504"/>
                  <a:pt x="4000500" y="438150"/>
                </a:cubicBezTo>
                <a:cubicBezTo>
                  <a:pt x="4013200" y="419100"/>
                  <a:pt x="4031360" y="402720"/>
                  <a:pt x="4038600" y="381000"/>
                </a:cubicBezTo>
                <a:lnTo>
                  <a:pt x="4067175" y="295275"/>
                </a:lnTo>
                <a:cubicBezTo>
                  <a:pt x="4070350" y="285750"/>
                  <a:pt x="4071131" y="275054"/>
                  <a:pt x="4076700" y="266700"/>
                </a:cubicBezTo>
                <a:cubicBezTo>
                  <a:pt x="4089400" y="247650"/>
                  <a:pt x="4114800" y="232445"/>
                  <a:pt x="4114800" y="209550"/>
                </a:cubicBezTo>
                <a:lnTo>
                  <a:pt x="4114800" y="171450"/>
                </a:lnTo>
              </a:path>
            </a:pathLst>
          </a:cu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381444" y="4150668"/>
            <a:ext cx="314325" cy="33178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5713753" y="3945966"/>
            <a:ext cx="384299" cy="3863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4083701" y="3682356"/>
            <a:ext cx="130050" cy="68384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6098052" y="3070122"/>
            <a:ext cx="130051" cy="12244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Modelling for the recovery process basing on ABM</a:t>
            </a:r>
            <a:endParaRPr lang="de-CH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7224" y="1592714"/>
            <a:ext cx="2669552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Modelling for the recovery process basing on ABM</a:t>
            </a:r>
            <a:endParaRPr lang="de-CH" dirty="0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684613" y="1592714"/>
          <a:ext cx="60960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Graph" r:id="rId3" imgW="4276954" imgH="3023616" progId="Origin50.Graph">
                  <p:embed/>
                </p:oleObj>
              </mc:Choice>
              <mc:Fallback>
                <p:oleObj name="Graph" r:id="rId3" imgW="4276954" imgH="3023616" progId="Origin50.Graph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613" y="1592714"/>
                        <a:ext cx="609600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Datumsplatzhalter 2"/>
          <p:cNvSpPr txBox="1">
            <a:spLocks/>
          </p:cNvSpPr>
          <p:nvPr/>
        </p:nvSpPr>
        <p:spPr>
          <a:xfrm>
            <a:off x="4033220" y="5840414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Level Versus Failure Probability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Modelling for the recovery process basing on ABM</a:t>
            </a:r>
            <a:endParaRPr lang="de-CH" dirty="0"/>
          </a:p>
        </p:txBody>
      </p:sp>
      <p:sp>
        <p:nvSpPr>
          <p:cNvPr id="7" name="Datumsplatzhalter 2"/>
          <p:cNvSpPr txBox="1">
            <a:spLocks/>
          </p:cNvSpPr>
          <p:nvPr/>
        </p:nvSpPr>
        <p:spPr>
          <a:xfrm>
            <a:off x="662672" y="2451894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overnment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7241833" y="4800600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Grid Company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462211" y="1759794"/>
            <a:ext cx="390525" cy="2052000"/>
          </a:xfrm>
          <a:prstGeom prst="lef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>
            <a:spLocks noChangeAspect="1"/>
          </p:cNvSpPr>
          <p:nvPr/>
        </p:nvSpPr>
        <p:spPr>
          <a:xfrm>
            <a:off x="5972512" y="3811794"/>
            <a:ext cx="362630" cy="2340000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Datumsplatzhalter 2"/>
          <p:cNvSpPr txBox="1">
            <a:spLocks/>
          </p:cNvSpPr>
          <p:nvPr/>
        </p:nvSpPr>
        <p:spPr>
          <a:xfrm>
            <a:off x="3027716" y="3577638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Toughness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atumsplatzhalter 2"/>
          <p:cNvSpPr txBox="1">
            <a:spLocks/>
          </p:cNvSpPr>
          <p:nvPr/>
        </p:nvSpPr>
        <p:spPr>
          <a:xfrm>
            <a:off x="3238500" y="1592714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Coordination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atumsplatzhalter 2"/>
          <p:cNvSpPr txBox="1">
            <a:spLocks/>
          </p:cNvSpPr>
          <p:nvPr/>
        </p:nvSpPr>
        <p:spPr>
          <a:xfrm>
            <a:off x="4572000" y="3577638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Toughness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atumsplatzhalter 2"/>
          <p:cNvSpPr txBox="1">
            <a:spLocks/>
          </p:cNvSpPr>
          <p:nvPr/>
        </p:nvSpPr>
        <p:spPr>
          <a:xfrm>
            <a:off x="4572000" y="4800600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Efficiency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atumsplatzhalter 2"/>
          <p:cNvSpPr txBox="1">
            <a:spLocks/>
          </p:cNvSpPr>
          <p:nvPr/>
        </p:nvSpPr>
        <p:spPr>
          <a:xfrm>
            <a:off x="4686300" y="5840414"/>
            <a:ext cx="9632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Modelling for the recovery process basing on ABM-Only One Agent</a:t>
            </a:r>
            <a:endParaRPr lang="de-CH" dirty="0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846217" y="19245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976846" y="20378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589445"/>
              </p:ext>
            </p:extLst>
          </p:nvPr>
        </p:nvGraphicFramePr>
        <p:xfrm>
          <a:off x="1504156" y="1592714"/>
          <a:ext cx="6135688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r:id="rId3" imgW="4276954" imgH="3023616" progId="Origin50.Graph">
                  <p:embed/>
                </p:oleObj>
              </mc:Choice>
              <mc:Fallback>
                <p:oleObj r:id="rId3" imgW="4276954" imgH="3023616" progId="Origin50.Graph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156" y="1592714"/>
                        <a:ext cx="6135688" cy="431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umsplatzhalter 2"/>
          <p:cNvSpPr txBox="1">
            <a:spLocks/>
          </p:cNvSpPr>
          <p:nvPr/>
        </p:nvSpPr>
        <p:spPr>
          <a:xfrm>
            <a:off x="4033220" y="5840414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evolution of number of people out of power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Modelling for the recovery process basing on ABM-Only One Agent</a:t>
            </a:r>
            <a:endParaRPr lang="de-CH" dirty="0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698172" y="16981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2" y="2199323"/>
            <a:ext cx="399844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9323"/>
            <a:ext cx="399844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atumsplatzhalter 2"/>
          <p:cNvSpPr txBox="1">
            <a:spLocks/>
          </p:cNvSpPr>
          <p:nvPr/>
        </p:nvSpPr>
        <p:spPr>
          <a:xfrm>
            <a:off x="1986643" y="5232000"/>
            <a:ext cx="9632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24 hour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atumsplatzhalter 2"/>
          <p:cNvSpPr txBox="1">
            <a:spLocks/>
          </p:cNvSpPr>
          <p:nvPr/>
        </p:nvSpPr>
        <p:spPr>
          <a:xfrm>
            <a:off x="6270172" y="5225712"/>
            <a:ext cx="9632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30 hour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5246" y="5754790"/>
            <a:ext cx="6833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status on the individual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“critical” moments</a:t>
            </a:r>
            <a:endParaRPr lang="de-DE" altLang="zh-C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87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Modelling for the recovery process basing on ABM-Two Agents</a:t>
            </a:r>
            <a:endParaRPr lang="de-CH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55223" y="24142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429868"/>
              </p:ext>
            </p:extLst>
          </p:nvPr>
        </p:nvGraphicFramePr>
        <p:xfrm>
          <a:off x="1505743" y="1592714"/>
          <a:ext cx="6132513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r:id="rId3" imgW="4276954" imgH="3023616" progId="Origin50.Graph">
                  <p:embed/>
                </p:oleObj>
              </mc:Choice>
              <mc:Fallback>
                <p:oleObj r:id="rId3" imgW="4276954" imgH="3023616" progId="Origin50.Graph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743" y="1592714"/>
                        <a:ext cx="6132513" cy="431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umsplatzhalter 2"/>
          <p:cNvSpPr txBox="1">
            <a:spLocks/>
          </p:cNvSpPr>
          <p:nvPr/>
        </p:nvSpPr>
        <p:spPr>
          <a:xfrm>
            <a:off x="4033220" y="5840414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evolution of number of people out of power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16.12.2014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 Sun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solidFill>
                  <a:srgbClr val="1F407A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de-CH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55223" y="24142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2901959" y="2385612"/>
            <a:ext cx="256402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The Proposed ABM Framework works well for the seismic recovery process simulation 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3714859" y="3631210"/>
            <a:ext cx="1077559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The interaction among different sectors will significantly influence the recovery behavior 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4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 IBK SDEE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9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Mincho" pitchFamily="49" charset="-128"/>
            <a:cs typeface="Times New Roman" pitchFamily="18" charset="0"/>
          </a:defRPr>
        </a:defPPr>
      </a:lst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 IBK SDEE</Template>
  <TotalTime>0</TotalTime>
  <Words>223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Mincho</vt:lpstr>
      <vt:lpstr>宋体</vt:lpstr>
      <vt:lpstr>Arial</vt:lpstr>
      <vt:lpstr>Calibri</vt:lpstr>
      <vt:lpstr>Times New Roman</vt:lpstr>
      <vt:lpstr>Wingdings</vt:lpstr>
      <vt:lpstr>eth_praesentation_4zu3_ETH1 IBK SDEE</vt:lpstr>
      <vt:lpstr>AutoCAD Drawing</vt:lpstr>
      <vt:lpstr>Graph</vt:lpstr>
      <vt:lpstr>Origin50.Graph</vt:lpstr>
      <vt:lpstr>Study on the Model for the Resilience of Electric Power Supply System Subjected to Seismic Hazards</vt:lpstr>
      <vt:lpstr>Modelling for the recovery process basing on ABM</vt:lpstr>
      <vt:lpstr>Modelling for the recovery process basing on ABM</vt:lpstr>
      <vt:lpstr>Modelling for the recovery process basing on ABM</vt:lpstr>
      <vt:lpstr>Modelling for the recovery process basing on ABM</vt:lpstr>
      <vt:lpstr>Modelling for the recovery process basing on ABM-Only One Agent</vt:lpstr>
      <vt:lpstr>Modelling for the recovery process basing on ABM-Only One Agent</vt:lpstr>
      <vt:lpstr>Modelling for the recovery process basing on ABM-Two Agents</vt:lpstr>
      <vt:lpstr>Summary</vt:lpstr>
      <vt:lpstr>Outlook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</dc:title>
  <dc:creator>Sun  Li</dc:creator>
  <cp:lastModifiedBy>Sun  Li</cp:lastModifiedBy>
  <cp:revision>203</cp:revision>
  <cp:lastPrinted>2013-06-08T11:22:51Z</cp:lastPrinted>
  <dcterms:created xsi:type="dcterms:W3CDTF">2014-03-10T18:54:51Z</dcterms:created>
  <dcterms:modified xsi:type="dcterms:W3CDTF">2014-12-12T21:28:57Z</dcterms:modified>
</cp:coreProperties>
</file>