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8" r:id="rId4"/>
    <p:sldId id="292" r:id="rId5"/>
    <p:sldId id="323" r:id="rId6"/>
    <p:sldId id="276" r:id="rId7"/>
    <p:sldId id="279" r:id="rId8"/>
    <p:sldId id="277" r:id="rId9"/>
    <p:sldId id="259" r:id="rId10"/>
    <p:sldId id="280" r:id="rId11"/>
    <p:sldId id="257" r:id="rId12"/>
    <p:sldId id="325" r:id="rId13"/>
    <p:sldId id="283" r:id="rId14"/>
    <p:sldId id="284" r:id="rId15"/>
    <p:sldId id="326" r:id="rId16"/>
    <p:sldId id="290" r:id="rId17"/>
    <p:sldId id="303" r:id="rId18"/>
    <p:sldId id="305" r:id="rId19"/>
    <p:sldId id="307" r:id="rId20"/>
    <p:sldId id="310" r:id="rId21"/>
    <p:sldId id="313" r:id="rId22"/>
    <p:sldId id="262" r:id="rId23"/>
    <p:sldId id="286" r:id="rId24"/>
    <p:sldId id="285" r:id="rId25"/>
    <p:sldId id="308" r:id="rId26"/>
    <p:sldId id="311" r:id="rId27"/>
    <p:sldId id="314" r:id="rId28"/>
    <p:sldId id="322" r:id="rId29"/>
    <p:sldId id="293" r:id="rId30"/>
    <p:sldId id="317" r:id="rId31"/>
    <p:sldId id="320" r:id="rId32"/>
    <p:sldId id="319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6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23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3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8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3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64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81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35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42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3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78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CA1D-47AB-4867-91C3-C8CB04D766BD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7C3E-0082-43FE-86D0-836C43911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0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CAPSTONE PROJECT 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&amp; MS Excel – CHEOW CHONG HUA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shot of a golf ball">
            <a:extLst>
              <a:ext uri="{FF2B5EF4-FFF2-40B4-BE49-F238E27FC236}">
                <a16:creationId xmlns:a16="http://schemas.microsoft.com/office/drawing/2014/main" id="{B3ED90D4-4E61-2DC0-8AB0-2AE60D8A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78" b="2993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PGAdmin</a:t>
            </a:r>
            <a:endParaRPr lang="en-SG" sz="4800" dirty="0">
              <a:solidFill>
                <a:schemeClr val="bg1"/>
              </a:solidFill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EC392-D29B-EBD2-10BF-D995D4A1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 Creation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9DADA8-3424-8B68-9BA0-1BF1BFC7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70" y="3218535"/>
            <a:ext cx="6298377" cy="1223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94A086-BCA5-1B6D-1326-5255DAC3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61" y="4790522"/>
            <a:ext cx="483870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8CA34B-462C-1397-2A26-21301121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61" y="5710702"/>
            <a:ext cx="3105150" cy="647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84111E-EBDF-E497-2E43-B852045DC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651" y="2075814"/>
            <a:ext cx="6690394" cy="5152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F09305-F9B3-FFD2-10F8-2AA6D5C93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947" y="331868"/>
            <a:ext cx="6172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INNER JOIN TABLES to form the ‘base table’</a:t>
            </a:r>
            <a:endParaRPr lang="en-SG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304FF-6E9D-6C3C-363A-4C13B953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79" y="2193939"/>
            <a:ext cx="5737366" cy="21137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9046A6-1568-CF15-77BA-D546F3A0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4" y="2385811"/>
            <a:ext cx="4036898" cy="38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1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72" name="Rectangle 6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10535" y="2306171"/>
            <a:ext cx="45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‘Is there a ‘faster’ and ‘cleaner way to do this repetitive query ?’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Solution &gt; CREATE VIEW !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4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 creation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BC576-448F-6F4A-59A2-DD33FF17E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715" y="2427541"/>
            <a:ext cx="1038347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VIEW</a:t>
            </a:r>
            <a:endParaRPr lang="en-SG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perform cleaner and quicker query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8FEA0-1EA0-5C43-7BA9-C17A8DA2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99" y="263922"/>
            <a:ext cx="5841941" cy="59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4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1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72" name="Rectangle 6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11388" y="1196789"/>
            <a:ext cx="45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‘Is there a way to further query deeper into each age group category that has the top 5 offence population ?’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Solution &gt; Common Table Expression !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9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129133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en-SG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Table Expression to find the top 5 most committed offence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8BF94-2FF8-5FD3-2C0A-9C2C9388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45" y="437198"/>
            <a:ext cx="8705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129133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en-SG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Table Expression to find the top 5 most committed offence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B8A07-EFAA-43C6-0B88-5ACFD64A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2430"/>
            <a:ext cx="8686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129133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en-SG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Table Expression to find the top 5 most committed offence</a:t>
            </a:r>
          </a:p>
        </p:txBody>
      </p:sp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58D682CD-9B0D-BDCE-6D03-5FC17175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9199"/>
            <a:ext cx="8686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129133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en-SG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Table Expression to find the top 5 most committed offence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7F95-9E55-D575-A8E9-77E559E9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422448"/>
            <a:ext cx="8763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07" y="2462288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Viewing</a:t>
            </a:r>
            <a:endParaRPr lang="en-SG" sz="4800" dirty="0">
              <a:solidFill>
                <a:schemeClr val="bg1"/>
              </a:solidFill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7D64AB-F820-C090-415F-F98CEE95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07" y="0"/>
            <a:ext cx="6553545" cy="263780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8FD6CF-A9DD-01D6-6164-063DF094F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104" y="5738222"/>
            <a:ext cx="1533525" cy="4381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9A164B-0867-FF91-50FC-C5520494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55" y="3547655"/>
            <a:ext cx="3781425" cy="1552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03AE8F-6523-7ADC-6E09-4968C1A68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495" y="2462287"/>
            <a:ext cx="5779135" cy="418389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810539" y="1669774"/>
            <a:ext cx="32097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5214495" y="3733912"/>
            <a:ext cx="241459" cy="38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ight Arrow 5"/>
          <p:cNvSpPr/>
          <p:nvPr/>
        </p:nvSpPr>
        <p:spPr>
          <a:xfrm>
            <a:off x="5131511" y="4554233"/>
            <a:ext cx="203713" cy="29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eft Arrow 7"/>
          <p:cNvSpPr/>
          <p:nvPr/>
        </p:nvSpPr>
        <p:spPr>
          <a:xfrm>
            <a:off x="9780104" y="4949687"/>
            <a:ext cx="178905" cy="27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00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129133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en-SG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Table Expression to find the top 5 most committed offence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49C7B-F34E-8F78-F36B-E88F03A4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88" y="183407"/>
            <a:ext cx="8743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129133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en-SG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314D7-B281-BC63-4B79-10CB53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Table Expression to find the top 5 most committed offence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65595-140F-7ADF-B540-EA56929B7DB8}"/>
              </a:ext>
            </a:extLst>
          </p:cNvPr>
          <p:cNvSpPr txBox="1"/>
          <p:nvPr/>
        </p:nvSpPr>
        <p:spPr>
          <a:xfrm>
            <a:off x="2929071" y="48142"/>
            <a:ext cx="6097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 WITH </a:t>
            </a:r>
            <a:r>
              <a:rPr lang="en-SG" dirty="0" err="1"/>
              <a:t>TW6000</a:t>
            </a:r>
            <a:r>
              <a:rPr lang="en-SG" dirty="0"/>
              <a:t> AS (</a:t>
            </a:r>
          </a:p>
          <a:p>
            <a:r>
              <a:rPr lang="en-SG" dirty="0"/>
              <a:t>	 SELECT </a:t>
            </a:r>
            <a:r>
              <a:rPr lang="en-SG" dirty="0" err="1"/>
              <a:t>agp.year_id</a:t>
            </a:r>
            <a:r>
              <a:rPr lang="en-SG" dirty="0"/>
              <a:t>,</a:t>
            </a:r>
          </a:p>
          <a:p>
            <a:r>
              <a:rPr lang="en-SG" dirty="0"/>
              <a:t>    </a:t>
            </a:r>
            <a:r>
              <a:rPr lang="en-SG" dirty="0" err="1"/>
              <a:t>oc.name_offence</a:t>
            </a:r>
            <a:r>
              <a:rPr lang="en-SG" dirty="0"/>
              <a:t>,</a:t>
            </a:r>
          </a:p>
          <a:p>
            <a:r>
              <a:rPr lang="en-SG" dirty="0"/>
              <a:t>    max(</a:t>
            </a:r>
            <a:r>
              <a:rPr lang="en-SG" dirty="0" err="1"/>
              <a:t>agp.pop_number</a:t>
            </a:r>
            <a:r>
              <a:rPr lang="en-SG" dirty="0"/>
              <a:t>) AS "pop"</a:t>
            </a:r>
          </a:p>
          <a:p>
            <a:r>
              <a:rPr lang="en-SG" dirty="0"/>
              <a:t>   FROM </a:t>
            </a:r>
            <a:r>
              <a:rPr lang="en-SG" dirty="0" err="1"/>
              <a:t>agofd_pop_info</a:t>
            </a:r>
            <a:r>
              <a:rPr lang="en-SG" dirty="0"/>
              <a:t> </a:t>
            </a:r>
            <a:r>
              <a:rPr lang="en-SG" dirty="0" err="1"/>
              <a:t>agp</a:t>
            </a:r>
            <a:endParaRPr lang="en-SG" dirty="0"/>
          </a:p>
          <a:p>
            <a:r>
              <a:rPr lang="en-SG" dirty="0"/>
              <a:t>     JOIN </a:t>
            </a:r>
            <a:r>
              <a:rPr lang="en-SG" dirty="0" err="1"/>
              <a:t>offence_category</a:t>
            </a:r>
            <a:r>
              <a:rPr lang="en-SG" dirty="0"/>
              <a:t> </a:t>
            </a:r>
            <a:r>
              <a:rPr lang="en-SG" dirty="0" err="1"/>
              <a:t>oc</a:t>
            </a:r>
            <a:r>
              <a:rPr lang="en-SG" dirty="0"/>
              <a:t> ON </a:t>
            </a:r>
            <a:r>
              <a:rPr lang="en-SG" dirty="0" err="1"/>
              <a:t>agp.offence_category_id</a:t>
            </a:r>
            <a:r>
              <a:rPr lang="en-SG" dirty="0"/>
              <a:t> = </a:t>
            </a:r>
            <a:r>
              <a:rPr lang="en-SG" dirty="0" err="1"/>
              <a:t>oc.offence_category_id</a:t>
            </a:r>
            <a:r>
              <a:rPr lang="en-SG" dirty="0"/>
              <a:t>::numeric</a:t>
            </a:r>
          </a:p>
          <a:p>
            <a:r>
              <a:rPr lang="en-SG" dirty="0"/>
              <a:t>     JOIN </a:t>
            </a:r>
            <a:r>
              <a:rPr lang="en-SG" dirty="0" err="1"/>
              <a:t>age_group</a:t>
            </a:r>
            <a:r>
              <a:rPr lang="en-SG" dirty="0"/>
              <a:t> ag ON </a:t>
            </a:r>
            <a:r>
              <a:rPr lang="en-SG" dirty="0" err="1"/>
              <a:t>agp.age_group_id</a:t>
            </a:r>
            <a:r>
              <a:rPr lang="en-SG" dirty="0"/>
              <a:t> = </a:t>
            </a:r>
            <a:r>
              <a:rPr lang="en-SG" dirty="0" err="1"/>
              <a:t>ag.age_group_id</a:t>
            </a:r>
            <a:r>
              <a:rPr lang="en-SG" dirty="0"/>
              <a:t>::numeric</a:t>
            </a:r>
          </a:p>
          <a:p>
            <a:r>
              <a:rPr lang="en-SG" dirty="0"/>
              <a:t>  WHERE </a:t>
            </a:r>
            <a:r>
              <a:rPr lang="en-SG" dirty="0" err="1"/>
              <a:t>ag.name_age_group</a:t>
            </a:r>
            <a:r>
              <a:rPr lang="en-SG" dirty="0"/>
              <a:t> = '60 and above'::text</a:t>
            </a:r>
          </a:p>
          <a:p>
            <a:r>
              <a:rPr lang="en-SG" dirty="0"/>
              <a:t>  GROUP BY </a:t>
            </a:r>
            <a:r>
              <a:rPr lang="en-SG" dirty="0" err="1"/>
              <a:t>agp.year_id</a:t>
            </a:r>
            <a:r>
              <a:rPr lang="en-SG" dirty="0"/>
              <a:t>, </a:t>
            </a:r>
            <a:r>
              <a:rPr lang="en-SG" dirty="0" err="1"/>
              <a:t>oc.name_offence</a:t>
            </a:r>
            <a:endParaRPr lang="en-SG" dirty="0"/>
          </a:p>
          <a:p>
            <a:r>
              <a:rPr lang="en-SG" dirty="0"/>
              <a:t>  ORDER BY (max(</a:t>
            </a:r>
            <a:r>
              <a:rPr lang="en-SG" dirty="0" err="1"/>
              <a:t>agp.pop_number</a:t>
            </a:r>
            <a:r>
              <a:rPr lang="en-SG" dirty="0"/>
              <a:t>)) DESC)</a:t>
            </a:r>
          </a:p>
          <a:p>
            <a:r>
              <a:rPr lang="en-SG" dirty="0"/>
              <a:t>  select  </a:t>
            </a:r>
            <a:r>
              <a:rPr lang="en-SG" dirty="0" err="1"/>
              <a:t>name_offence</a:t>
            </a:r>
            <a:r>
              <a:rPr lang="en-SG" dirty="0"/>
              <a:t> ,SUM(pop) FROM </a:t>
            </a:r>
            <a:r>
              <a:rPr lang="en-SG" dirty="0" err="1"/>
              <a:t>TW6000</a:t>
            </a:r>
            <a:endParaRPr lang="en-SG" dirty="0"/>
          </a:p>
          <a:p>
            <a:r>
              <a:rPr lang="en-SG" dirty="0"/>
              <a:t>  group by </a:t>
            </a:r>
            <a:r>
              <a:rPr lang="en-SG" dirty="0" err="1"/>
              <a:t>name_offence</a:t>
            </a:r>
            <a:endParaRPr lang="en-SG" dirty="0"/>
          </a:p>
          <a:p>
            <a:r>
              <a:rPr lang="en-SG" dirty="0"/>
              <a:t>  ORDER BY 2 DESC</a:t>
            </a:r>
          </a:p>
          <a:p>
            <a:r>
              <a:rPr lang="en-SG" dirty="0"/>
              <a:t>  LIMIT 5</a:t>
            </a:r>
          </a:p>
        </p:txBody>
      </p:sp>
    </p:spTree>
    <p:extLst>
      <p:ext uri="{BB962C8B-B14F-4D97-AF65-F5344CB8AC3E}">
        <p14:creationId xmlns:p14="http://schemas.microsoft.com/office/powerpoint/2010/main" val="56345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C4B3-3F48-8AF1-5E86-2929C33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TOP 5 offence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21 below 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368C543-A89F-EAFE-08B2-3467D5D8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331" y="2000922"/>
            <a:ext cx="5842984" cy="39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C4B3-3F48-8AF1-5E86-2929C33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TOP 5 offence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21 - 30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6A958A5-28A8-661E-22E8-8AB7E9AC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225" y="2224925"/>
            <a:ext cx="4743843" cy="2924775"/>
          </a:xfrm>
        </p:spPr>
      </p:pic>
    </p:spTree>
    <p:extLst>
      <p:ext uri="{BB962C8B-B14F-4D97-AF65-F5344CB8AC3E}">
        <p14:creationId xmlns:p14="http://schemas.microsoft.com/office/powerpoint/2010/main" val="191200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C4B3-3F48-8AF1-5E86-2929C33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TOP 5 offence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30 - 40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689560B-D8FE-BC78-77D6-28C69E810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534" y="1580888"/>
            <a:ext cx="5704872" cy="3658086"/>
          </a:xfrm>
        </p:spPr>
      </p:pic>
    </p:spTree>
    <p:extLst>
      <p:ext uri="{BB962C8B-B14F-4D97-AF65-F5344CB8AC3E}">
        <p14:creationId xmlns:p14="http://schemas.microsoft.com/office/powerpoint/2010/main" val="231446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C4B3-3F48-8AF1-5E86-2929C33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TOP 5 offence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40 - 50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07E0DD-E9A9-F0B9-E364-419292FA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400" y="2302673"/>
            <a:ext cx="4833896" cy="3039495"/>
          </a:xfrm>
        </p:spPr>
      </p:pic>
    </p:spTree>
    <p:extLst>
      <p:ext uri="{BB962C8B-B14F-4D97-AF65-F5344CB8AC3E}">
        <p14:creationId xmlns:p14="http://schemas.microsoft.com/office/powerpoint/2010/main" val="627744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C4B3-3F48-8AF1-5E86-2929C33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TOP 5 offence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50 - 60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BFC64A-E5B6-93F0-6E37-5D7038EB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677" y="2268048"/>
            <a:ext cx="4952477" cy="3089045"/>
          </a:xfrm>
        </p:spPr>
      </p:pic>
    </p:spTree>
    <p:extLst>
      <p:ext uri="{BB962C8B-B14F-4D97-AF65-F5344CB8AC3E}">
        <p14:creationId xmlns:p14="http://schemas.microsoft.com/office/powerpoint/2010/main" val="369119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C4B3-3F48-8AF1-5E86-2929C33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TOP 5 offence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60 and above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0ED503-966E-149E-C6E3-79C020969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594" y="2004726"/>
            <a:ext cx="5052479" cy="3320200"/>
          </a:xfrm>
        </p:spPr>
      </p:pic>
    </p:spTree>
    <p:extLst>
      <p:ext uri="{BB962C8B-B14F-4D97-AF65-F5344CB8AC3E}">
        <p14:creationId xmlns:p14="http://schemas.microsoft.com/office/powerpoint/2010/main" val="204941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1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72" name="Rectangle 6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2A7958C3-F58F-7F22-72BF-F03AB2EB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26" y="4687734"/>
            <a:ext cx="4990095" cy="2170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0CB1F-CB6D-99E4-56E6-901B7A146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80" y="4660138"/>
            <a:ext cx="4626845" cy="2215113"/>
          </a:xfrm>
          <a:prstGeom prst="rect">
            <a:avLst/>
          </a:prstGeom>
        </p:spPr>
      </p:pic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F98F4E82-FE13-B03D-1CBF-009218303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914" y="2352038"/>
            <a:ext cx="4942907" cy="2299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DDA7B-2A0D-6649-BD10-3B6AF56AC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030" y="2324442"/>
            <a:ext cx="4701591" cy="2327071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D2039718-797F-27C9-D9AD-0ACE87893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3476" y="44846"/>
            <a:ext cx="4986346" cy="2270971"/>
          </a:xfrm>
          <a:prstGeom prst="rect">
            <a:avLst/>
          </a:prstGeom>
        </p:spPr>
      </p:pic>
      <p:pic>
        <p:nvPicPr>
          <p:cNvPr id="14" name="Content Placeholder 39">
            <a:extLst>
              <a:ext uri="{FF2B5EF4-FFF2-40B4-BE49-F238E27FC236}">
                <a16:creationId xmlns:a16="http://schemas.microsoft.com/office/drawing/2014/main" id="{1001A526-9BDA-DA3C-3D00-BF6F72D38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374" y="44846"/>
            <a:ext cx="4956247" cy="2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95E38E-02F6-15C4-1B6F-504E2486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6D178-CE5B-E736-F6FE-3704C1D4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94" y="437658"/>
            <a:ext cx="11326400" cy="62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9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 the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 of datasets available for use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1E6F497-04FE-E770-8678-6212B6E58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0CC33A-76D5-C6E0-E9E4-6C266E44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Plan for normalization into tables</a:t>
            </a:r>
          </a:p>
          <a:p>
            <a:r>
              <a:rPr lang="en-US" sz="4400" dirty="0"/>
              <a:t>Bind relationship with keys</a:t>
            </a:r>
          </a:p>
        </p:txBody>
      </p:sp>
    </p:spTree>
    <p:extLst>
      <p:ext uri="{BB962C8B-B14F-4D97-AF65-F5344CB8AC3E}">
        <p14:creationId xmlns:p14="http://schemas.microsoft.com/office/powerpoint/2010/main" val="275143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shot of a golf ball">
            <a:extLst>
              <a:ext uri="{FF2B5EF4-FFF2-40B4-BE49-F238E27FC236}">
                <a16:creationId xmlns:a16="http://schemas.microsoft.com/office/drawing/2014/main" id="{B3ED90D4-4E61-2DC0-8AB0-2AE60D8A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33" b="12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Insights- DRUGS OFFENCE 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Rewards that are so enormous.</a:t>
            </a:r>
          </a:p>
          <a:p>
            <a:r>
              <a:rPr lang="en-US" dirty="0">
                <a:solidFill>
                  <a:srgbClr val="FFFFFF"/>
                </a:solidFill>
              </a:rPr>
              <a:t>Despite the death penalty if possess 3 tea-spoon of drugs. 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7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shot of a golf ball">
            <a:extLst>
              <a:ext uri="{FF2B5EF4-FFF2-40B4-BE49-F238E27FC236}">
                <a16:creationId xmlns:a16="http://schemas.microsoft.com/office/drawing/2014/main" id="{B3ED90D4-4E61-2DC0-8AB0-2AE60D8A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33" b="12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DRUGS offence tops the list which reflect how compelling for people in all age group to ‘gamble’ to gain rewards that are so enormous.</a:t>
            </a:r>
          </a:p>
          <a:p>
            <a:r>
              <a:rPr lang="en-US" dirty="0">
                <a:solidFill>
                  <a:srgbClr val="FFFFFF"/>
                </a:solidFill>
              </a:rPr>
              <a:t>Also it also raise the question whether it is a ‘social health’ issue because those addicted will commit the offence over and over again.</a:t>
            </a:r>
          </a:p>
          <a:p>
            <a:r>
              <a:rPr lang="en-US" dirty="0">
                <a:solidFill>
                  <a:srgbClr val="FFFFFF"/>
                </a:solidFill>
              </a:rPr>
              <a:t>DEATH Penalty indeed is a deterrent as the figures shows the numbers declines since 2012 to 2020 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shot of a golf ball">
            <a:extLst>
              <a:ext uri="{FF2B5EF4-FFF2-40B4-BE49-F238E27FC236}">
                <a16:creationId xmlns:a16="http://schemas.microsoft.com/office/drawing/2014/main" id="{B3ED90D4-4E61-2DC0-8AB0-2AE60D8A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33" b="12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Property offence tops the age group 20 &amp; below as a revenue for quick and easy money</a:t>
            </a:r>
          </a:p>
        </p:txBody>
      </p:sp>
    </p:spTree>
    <p:extLst>
      <p:ext uri="{BB962C8B-B14F-4D97-AF65-F5344CB8AC3E}">
        <p14:creationId xmlns:p14="http://schemas.microsoft.com/office/powerpoint/2010/main" val="238998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shot of a golf ball">
            <a:extLst>
              <a:ext uri="{FF2B5EF4-FFF2-40B4-BE49-F238E27FC236}">
                <a16:creationId xmlns:a16="http://schemas.microsoft.com/office/drawing/2014/main" id="{B3ED90D4-4E61-2DC0-8AB0-2AE60D8A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3" b="12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SQL &amp; MS Excel Capstone project 2 – CHEOW CHONG HUA</a:t>
            </a:r>
            <a:endParaRPr lang="en-SG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THANK-YOU</a:t>
            </a:r>
            <a:endParaRPr lang="en-SG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1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72" name="Rectangle 6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4" y="124924"/>
            <a:ext cx="89439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4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1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72" name="Rectangle 6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046A6-1568-CF15-77BA-D546F3A0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70" y="1507159"/>
            <a:ext cx="4036898" cy="38436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3363" y="2323210"/>
            <a:ext cx="1649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Conceptualized </a:t>
            </a:r>
          </a:p>
          <a:p>
            <a:r>
              <a:rPr lang="en-US" dirty="0">
                <a:solidFill>
                  <a:srgbClr val="FFFFFF"/>
                </a:solidFill>
              </a:rPr>
              <a:t>Inner join</a:t>
            </a:r>
          </a:p>
          <a:p>
            <a:r>
              <a:rPr lang="en-US" dirty="0">
                <a:solidFill>
                  <a:srgbClr val="FFFFFF"/>
                </a:solidFill>
              </a:rPr>
              <a:t>Offence category &amp; Age group with offence population 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780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DESIGNING SCHEMA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EC392-D29B-EBD2-10BF-D995D4A1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4B9BFE"/>
                </a:solidFill>
                <a:latin typeface="+mn-lt"/>
                <a:ea typeface="+mn-ea"/>
                <a:cs typeface="+mn-cs"/>
              </a:rPr>
              <a:t>DECIDE THE DATA TYPE TO USE AND RELATION TO BIND THE TABLES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27D6BE-B091-87DE-38DA-6706ADE4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Preparation &amp; Cleaning</a:t>
            </a:r>
            <a:endParaRPr lang="en-SG" sz="4800" dirty="0">
              <a:solidFill>
                <a:schemeClr val="bg1"/>
              </a:solidFill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EC392-D29B-EBD2-10BF-D995D4A1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766930"/>
            <a:ext cx="3582073" cy="2409442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IMPORT CSV DATASET INTO MICROSOFT EXCEL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1BFC409-FF47-01F7-EF46-37E6E516D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4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0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Transform data</a:t>
            </a:r>
            <a:endParaRPr lang="en-SG" sz="4800" dirty="0">
              <a:solidFill>
                <a:schemeClr val="bg1"/>
              </a:solidFill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EC392-D29B-EBD2-10BF-D995D4A1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Split into 3 tables which are: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1. Age group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 Offence category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3. Population of offence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AFD7A-3A71-F644-7B2F-0BE0BC2F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23" y="451820"/>
            <a:ext cx="5420433" cy="58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6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TABLES</a:t>
            </a:r>
            <a:endParaRPr lang="en-SG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Saved as csv file</a:t>
            </a:r>
          </a:p>
          <a:p>
            <a:pPr marL="0" indent="0">
              <a:buNone/>
            </a:pPr>
            <a:endParaRPr lang="en-SG" sz="20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84" y="321732"/>
            <a:ext cx="2013076" cy="27171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0" y="400855"/>
            <a:ext cx="2752815" cy="2744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54006-91DC-3191-6C05-76EF7623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829" y="3080458"/>
            <a:ext cx="4676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2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2189</TotalTime>
  <Words>579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Tw Cen MT</vt:lpstr>
      <vt:lpstr>Office Theme</vt:lpstr>
      <vt:lpstr>CAPSTONE PROJECT 2</vt:lpstr>
      <vt:lpstr>Viewing</vt:lpstr>
      <vt:lpstr>Analyze the content of datasets available for use</vt:lpstr>
      <vt:lpstr>PowerPoint Presentation</vt:lpstr>
      <vt:lpstr>PowerPoint Presentation</vt:lpstr>
      <vt:lpstr>DESIGNING SCHEMA DIAGRAM</vt:lpstr>
      <vt:lpstr>Data Preparation &amp; Cleaning</vt:lpstr>
      <vt:lpstr>Transform data</vt:lpstr>
      <vt:lpstr>TABLES</vt:lpstr>
      <vt:lpstr>PGAdmin</vt:lpstr>
      <vt:lpstr>INNER JOIN TABLES to form the ‘base table’</vt:lpstr>
      <vt:lpstr>PowerPoint Presentation</vt:lpstr>
      <vt:lpstr>View creation</vt:lpstr>
      <vt:lpstr>VIEW</vt:lpstr>
      <vt:lpstr>PowerPoint Presentation</vt:lpstr>
      <vt:lpstr>VIEW</vt:lpstr>
      <vt:lpstr>VIEW</vt:lpstr>
      <vt:lpstr>VIEW</vt:lpstr>
      <vt:lpstr>VIEW</vt:lpstr>
      <vt:lpstr>VIEW</vt:lpstr>
      <vt:lpstr>VIEW</vt:lpstr>
      <vt:lpstr>What are the TOP 5 offence 21 below </vt:lpstr>
      <vt:lpstr>What are the TOP 5 offence 21 - 30</vt:lpstr>
      <vt:lpstr>What are the TOP 5 offence 30 - 40</vt:lpstr>
      <vt:lpstr>What are the TOP 5 offence 40 - 50</vt:lpstr>
      <vt:lpstr>What are the TOP 5 offence 50 - 60</vt:lpstr>
      <vt:lpstr>What are the TOP 5 offence 60 and above</vt:lpstr>
      <vt:lpstr>PowerPoint Presentation</vt:lpstr>
      <vt:lpstr>PowerPoint Presentation</vt:lpstr>
      <vt:lpstr>Insights- DRUGS OFFENCE </vt:lpstr>
      <vt:lpstr>Insights</vt:lpstr>
      <vt:lpstr>Insights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</dc:title>
  <dc:creator>Microsoft account</dc:creator>
  <cp:lastModifiedBy>ChongHua CheowCH</cp:lastModifiedBy>
  <cp:revision>121</cp:revision>
  <dcterms:created xsi:type="dcterms:W3CDTF">2023-02-26T23:55:00Z</dcterms:created>
  <dcterms:modified xsi:type="dcterms:W3CDTF">2023-03-09T13:04:34Z</dcterms:modified>
</cp:coreProperties>
</file>