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62" r:id="rId4"/>
    <p:sldId id="265" r:id="rId5"/>
    <p:sldId id="266" r:id="rId6"/>
    <p:sldId id="267" r:id="rId7"/>
    <p:sldId id="259" r:id="rId8"/>
    <p:sldId id="268"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51">
          <p15:clr>
            <a:srgbClr val="A4A3A4"/>
          </p15:clr>
        </p15:guide>
        <p15:guide id="2" orient="horz" pos="1602">
          <p15:clr>
            <a:srgbClr val="A4A3A4"/>
          </p15:clr>
        </p15:guide>
        <p15:guide id="3" orient="horz" pos="645">
          <p15:clr>
            <a:srgbClr val="A4A3A4"/>
          </p15:clr>
        </p15:guide>
        <p15:guide id="4" pos="2879">
          <p15:clr>
            <a:srgbClr val="A4A3A4"/>
          </p15:clr>
        </p15:guide>
        <p15:guide id="5" pos="301">
          <p15:clr>
            <a:srgbClr val="A4A3A4"/>
          </p15:clr>
        </p15:guide>
        <p15:guide id="6" pos="546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0"/>
    <a:srgbClr val="000000"/>
    <a:srgbClr val="FFFFFF"/>
    <a:srgbClr val="C9C0B5"/>
    <a:srgbClr val="D2C0B5"/>
    <a:srgbClr val="BBB0A3"/>
    <a:srgbClr val="FD5151"/>
    <a:srgbClr val="887E6F"/>
    <a:srgbClr val="FD5158"/>
    <a:srgbClr val="F04E6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0" autoAdjust="0"/>
    <p:restoredTop sz="62000" autoAdjust="0"/>
  </p:normalViewPr>
  <p:slideViewPr>
    <p:cSldViewPr snapToGrid="0" snapToObjects="1" showGuides="1">
      <p:cViewPr varScale="1">
        <p:scale>
          <a:sx n="109" d="100"/>
          <a:sy n="109" d="100"/>
        </p:scale>
        <p:origin x="-1674" y="-90"/>
      </p:cViewPr>
      <p:guideLst>
        <p:guide orient="horz" pos="3151"/>
        <p:guide orient="horz" pos="1602"/>
        <p:guide orient="horz" pos="645"/>
        <p:guide pos="2879"/>
        <p:guide pos="301"/>
        <p:guide pos="5461"/>
      </p:guideLst>
    </p:cSldViewPr>
  </p:slideViewPr>
  <p:notesTextViewPr>
    <p:cViewPr>
      <p:scale>
        <a:sx n="100" d="100"/>
        <a:sy n="100" d="100"/>
      </p:scale>
      <p:origin x="0" y="0"/>
    </p:cViewPr>
  </p:notesTextViewPr>
  <p:sorterViewPr>
    <p:cViewPr>
      <p:scale>
        <a:sx n="128" d="100"/>
        <a:sy n="128" d="100"/>
      </p:scale>
      <p:origin x="0" y="0"/>
    </p:cViewPr>
  </p:sorterViewPr>
  <p:notesViewPr>
    <p:cSldViewPr snapToGrid="0" snapToObjects="1" showGuides="1">
      <p:cViewPr varScale="1">
        <p:scale>
          <a:sx n="90" d="100"/>
          <a:sy n="90" d="100"/>
        </p:scale>
        <p:origin x="-423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747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xmlns="" val="1996866432"/>
      </p:ext>
    </p:extLst>
  </p:cSld>
  <p:clrMap bg1="lt1" tx1="dk1" bg2="lt2" tx2="dk2" accent1="accent1" accent2="accent2" accent3="accent3" accent4="accent4" accent5="accent5" accent6="accent6" hlink="hlink" folHlink="folHlink"/>
  <p:notesStyle>
    <a:lvl1pPr marL="0" algn="l" defTabSz="457200" rtl="0" eaLnBrk="1" latinLnBrk="0" hangingPunct="1">
      <a:lnSpc>
        <a:spcPts val="1900"/>
      </a:lnSpc>
      <a:spcAft>
        <a:spcPts val="300"/>
      </a:spcAft>
      <a:defRPr sz="1400" kern="1200">
        <a:solidFill>
          <a:schemeClr val="tx1"/>
        </a:solidFill>
        <a:latin typeface="Georgia"/>
        <a:ea typeface="+mn-ea"/>
        <a:cs typeface="Georgia"/>
      </a:defRPr>
    </a:lvl1pPr>
    <a:lvl2pPr marL="457200" algn="l" defTabSz="457200" rtl="0" eaLnBrk="1" latinLnBrk="0" hangingPunct="1">
      <a:lnSpc>
        <a:spcPts val="1900"/>
      </a:lnSpc>
      <a:spcAft>
        <a:spcPts val="300"/>
      </a:spcAft>
      <a:defRPr sz="1400" kern="1200">
        <a:solidFill>
          <a:schemeClr val="tx1"/>
        </a:solidFill>
        <a:latin typeface="Georgia"/>
        <a:ea typeface="+mn-ea"/>
        <a:cs typeface="Georgia"/>
      </a:defRPr>
    </a:lvl2pPr>
    <a:lvl3pPr marL="914400" algn="l" defTabSz="457200" rtl="0" eaLnBrk="1" latinLnBrk="0" hangingPunct="1">
      <a:lnSpc>
        <a:spcPts val="1900"/>
      </a:lnSpc>
      <a:spcAft>
        <a:spcPts val="300"/>
      </a:spcAft>
      <a:defRPr sz="1400" kern="1200">
        <a:solidFill>
          <a:schemeClr val="tx1"/>
        </a:solidFill>
        <a:latin typeface="Georgia"/>
        <a:ea typeface="+mn-ea"/>
        <a:cs typeface="Georgia"/>
      </a:defRPr>
    </a:lvl3pPr>
    <a:lvl4pPr marL="1371600" algn="l" defTabSz="457200" rtl="0" eaLnBrk="1" latinLnBrk="0" hangingPunct="1">
      <a:lnSpc>
        <a:spcPts val="1900"/>
      </a:lnSpc>
      <a:spcAft>
        <a:spcPts val="300"/>
      </a:spcAft>
      <a:defRPr sz="1400" kern="1200">
        <a:solidFill>
          <a:schemeClr val="tx1"/>
        </a:solidFill>
        <a:latin typeface="Georgia"/>
        <a:ea typeface="+mn-ea"/>
        <a:cs typeface="Georgia"/>
      </a:defRPr>
    </a:lvl4pPr>
    <a:lvl5pPr marL="1828800" algn="l" defTabSz="457200" rtl="0" eaLnBrk="1" latinLnBrk="0" hangingPunct="1">
      <a:lnSpc>
        <a:spcPts val="1900"/>
      </a:lnSpc>
      <a:spcAft>
        <a:spcPts val="300"/>
      </a:spcAft>
      <a:defRPr sz="14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Gå gjennom alle typer </a:t>
            </a:r>
            <a:r>
              <a:rPr lang="nb-NO" dirty="0" err="1" smtClean="0"/>
              <a:t>storage</a:t>
            </a:r>
            <a:r>
              <a:rPr lang="nb-NO" dirty="0" smtClean="0"/>
              <a:t> på overordnet nivå</a:t>
            </a:r>
            <a:endParaRPr lang="nb-NO" dirty="0"/>
          </a:p>
        </p:txBody>
      </p:sp>
    </p:spTree>
    <p:extLst>
      <p:ext uri="{BB962C8B-B14F-4D97-AF65-F5344CB8AC3E}">
        <p14:creationId xmlns:p14="http://schemas.microsoft.com/office/powerpoint/2010/main" xmlns="" val="157850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smtClean="0">
                <a:solidFill>
                  <a:schemeClr val="tx1"/>
                </a:solidFill>
                <a:effectLst/>
                <a:latin typeface="Georgia"/>
                <a:ea typeface="+mn-ea"/>
                <a:cs typeface="Georgia"/>
              </a:rPr>
              <a:t>All of the storage offerings except local storage and Azure Drive are accessible from both inside and outside the Windows Azure Platform. Local storage and Azure Drive are only accessible from applications running on Windows Azure.</a:t>
            </a:r>
            <a:endParaRPr lang="nb-NO" dirty="0"/>
          </a:p>
        </p:txBody>
      </p:sp>
    </p:spTree>
    <p:extLst>
      <p:ext uri="{BB962C8B-B14F-4D97-AF65-F5344CB8AC3E}">
        <p14:creationId xmlns:p14="http://schemas.microsoft.com/office/powerpoint/2010/main" xmlns="" val="81499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457200" rtl="0" eaLnBrk="1" fontAlgn="auto" latinLnBrk="0" hangingPunct="1">
              <a:lnSpc>
                <a:spcPts val="1900"/>
              </a:lnSpc>
              <a:spcBef>
                <a:spcPts val="0"/>
              </a:spcBef>
              <a:spcAft>
                <a:spcPts val="300"/>
              </a:spcAft>
              <a:buClrTx/>
              <a:buSzTx/>
              <a:buFontTx/>
              <a:buNone/>
              <a:tabLst/>
              <a:defRPr/>
            </a:pPr>
            <a:r>
              <a:rPr lang="nb-NO" dirty="0" smtClean="0"/>
              <a:t>Local storage (</a:t>
            </a:r>
            <a:r>
              <a:rPr lang="nb-NO" sz="1400" b="0" i="0" kern="1200" dirty="0" smtClean="0">
                <a:solidFill>
                  <a:schemeClr val="tx1"/>
                </a:solidFill>
                <a:effectLst/>
                <a:latin typeface="Georgia"/>
                <a:ea typeface="+mn-ea"/>
                <a:cs typeface="Georgia"/>
              </a:rPr>
              <a:t>http://msdn.microsoft.com/en-us/library/ee758708.aspx</a:t>
            </a:r>
            <a:r>
              <a:rPr lang="nb-NO" dirty="0" smtClean="0"/>
              <a:t>):</a:t>
            </a:r>
          </a:p>
          <a:p>
            <a:r>
              <a:rPr lang="nb-NO" dirty="0" smtClean="0"/>
              <a:t>- Store temporary data on a per instance basis</a:t>
            </a:r>
          </a:p>
          <a:p>
            <a:r>
              <a:rPr lang="nb-NO" dirty="0" smtClean="0"/>
              <a:t>- Fast access to physical storage on hardware instance your application is running</a:t>
            </a:r>
          </a:p>
          <a:p>
            <a:r>
              <a:rPr lang="nb-NO" dirty="0" smtClean="0"/>
              <a:t>- Not durable because</a:t>
            </a:r>
            <a:r>
              <a:rPr lang="nb-NO" baseline="0" dirty="0" smtClean="0"/>
              <a:t> if an application is stopped and started on a different node, the local storage will not follow the application</a:t>
            </a:r>
          </a:p>
          <a:p>
            <a:r>
              <a:rPr lang="nb-NO" baseline="0" dirty="0" smtClean="0"/>
              <a:t>Create application and use local storage to store something</a:t>
            </a:r>
          </a:p>
          <a:p>
            <a:r>
              <a:rPr lang="nb-NO" baseline="0" dirty="0" smtClean="0"/>
              <a:t>Stop the application and start it again to verify that local storage is not necessary there</a:t>
            </a:r>
          </a:p>
          <a:p>
            <a:pPr marL="285750" indent="-285750">
              <a:buFontTx/>
              <a:buChar char="-"/>
            </a:pPr>
            <a:r>
              <a:rPr lang="nb-NO" baseline="0" dirty="0" smtClean="0"/>
              <a:t>Represents a directory on the physical file system</a:t>
            </a:r>
          </a:p>
          <a:p>
            <a:pPr marL="285750" indent="-285750">
              <a:buFontTx/>
              <a:buChar char="-"/>
            </a:pPr>
            <a:r>
              <a:rPr lang="nb-NO" baseline="0" dirty="0" smtClean="0"/>
              <a:t>Use standard .NET file IO with it since it is on the local file system</a:t>
            </a:r>
          </a:p>
          <a:p>
            <a:pPr marL="285750" indent="-285750">
              <a:buFontTx/>
              <a:buChar char="-"/>
            </a:pPr>
            <a:r>
              <a:rPr lang="nb-NO" baseline="0" dirty="0" smtClean="0"/>
              <a:t>Can be configured to persists on simple recycle on web or worker role ( not restart on different hardware)</a:t>
            </a:r>
          </a:p>
          <a:p>
            <a:endParaRPr lang="nb-NO" dirty="0" smtClean="0"/>
          </a:p>
          <a:p>
            <a:r>
              <a:rPr lang="nb-NO" dirty="0" smtClean="0"/>
              <a:t>Blob storage</a:t>
            </a:r>
          </a:p>
          <a:p>
            <a:r>
              <a:rPr lang="nb-NO" dirty="0" smtClean="0"/>
              <a:t>-</a:t>
            </a:r>
            <a:r>
              <a:rPr lang="nb-NO" baseline="0" dirty="0" smtClean="0"/>
              <a:t> Play a video stored on azure</a:t>
            </a:r>
            <a:endParaRPr lang="nb-NO" dirty="0" smtClean="0"/>
          </a:p>
          <a:p>
            <a:endParaRPr lang="nb-NO" dirty="0" smtClean="0"/>
          </a:p>
          <a:p>
            <a:r>
              <a:rPr lang="nb-NO" dirty="0" smtClean="0"/>
              <a:t>Queue storage</a:t>
            </a:r>
          </a:p>
          <a:p>
            <a:r>
              <a:rPr lang="nb-NO" dirty="0" smtClean="0"/>
              <a:t>- Similar to Microsoft message queue (MSMQ)</a:t>
            </a:r>
          </a:p>
          <a:p>
            <a:r>
              <a:rPr lang="nb-NO" dirty="0" smtClean="0"/>
              <a:t>- Durable storage for passing messages between processes</a:t>
            </a:r>
          </a:p>
          <a:p>
            <a:endParaRPr lang="nb-NO" dirty="0" smtClean="0"/>
          </a:p>
          <a:p>
            <a:r>
              <a:rPr lang="nb-NO" dirty="0" smtClean="0"/>
              <a:t>SQL database</a:t>
            </a:r>
          </a:p>
          <a:p>
            <a:r>
              <a:rPr lang="nb-NO" dirty="0" smtClean="0"/>
              <a:t>- Essentially SQL server on azure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http://www.windowsazure.com/en-us/develop/net/how-to-guides/table-services/?fb=nb-no</a:t>
            </a:r>
          </a:p>
          <a:p>
            <a:endParaRPr lang="nb-NO" dirty="0" smtClean="0"/>
          </a:p>
          <a:p>
            <a:r>
              <a:rPr lang="nb-NO" dirty="0" smtClean="0"/>
              <a:t>Table storage components:</a:t>
            </a:r>
          </a:p>
          <a:p>
            <a:pPr marL="342900" indent="-342900">
              <a:buAutoNum type="arabicPeriod"/>
            </a:pPr>
            <a:r>
              <a:rPr lang="nb-NO" dirty="0" smtClean="0"/>
              <a:t>Storage</a:t>
            </a:r>
            <a:r>
              <a:rPr lang="nb-NO" baseline="0" dirty="0" smtClean="0"/>
              <a:t> account &lt; 100TB</a:t>
            </a:r>
          </a:p>
          <a:p>
            <a:pPr marL="342900" indent="-342900">
              <a:buAutoNum type="arabicPeriod"/>
            </a:pPr>
            <a:r>
              <a:rPr lang="nb-NO" baseline="0" dirty="0" smtClean="0"/>
              <a:t>Table, a single table can contain elements with different set of properties</a:t>
            </a:r>
          </a:p>
          <a:p>
            <a:pPr marL="342900" indent="-342900">
              <a:buAutoNum type="arabicPeriod"/>
            </a:pPr>
            <a:r>
              <a:rPr lang="nb-NO" baseline="0" dirty="0" smtClean="0"/>
              <a:t>Entity, set of properties similar to a database row</a:t>
            </a:r>
          </a:p>
          <a:p>
            <a:pPr marL="342900" indent="-342900">
              <a:buAutoNum type="arabicPeriod"/>
            </a:pPr>
            <a:r>
              <a:rPr lang="nb-NO" baseline="0" dirty="0" smtClean="0"/>
              <a:t>Property (name/value pair) each entity &lt; 252 properties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For OData</a:t>
            </a:r>
            <a:r>
              <a:rPr lang="nb-NO" baseline="0" dirty="0" smtClean="0"/>
              <a:t> problems</a:t>
            </a:r>
          </a:p>
          <a:p>
            <a:r>
              <a:rPr lang="nb-NO" baseline="0" dirty="0" smtClean="0"/>
              <a:t>Install-package Microsoft.Data.Odata –Version 5.0.2</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Tree>
    <p:extLst>
      <p:ext uri="{BB962C8B-B14F-4D97-AF65-F5344CB8AC3E}">
        <p14:creationId xmlns:p14="http://schemas.microsoft.com/office/powerpoint/2010/main" xmlns="" val="16086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xmlns="" val="4400372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322286757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281135192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ldeoppsett A m/tekst-hvit">
    <p:bg>
      <p:bgRef idx="1001">
        <a:schemeClr val="bg1"/>
      </p:bgRef>
    </p:bg>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cxnSp>
        <p:nvCxnSpPr>
          <p:cNvPr id="8" name="Straight Connector 7"/>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311168499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ldeoppsett B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304371679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ldeoppsett C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102862335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ersoner m/bilde-hvit">
    <p:bg>
      <p:bgRef idx="1001">
        <a:schemeClr val="bg1"/>
      </p:bgRef>
    </p:bg>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cxnSp>
        <p:nvCxnSpPr>
          <p:cNvPr id="22" name="Straight Connector 2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4"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323128942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262020359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127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solidFill>
                  <a:srgbClr val="6C6559"/>
                </a:solidFill>
              </a:defRPr>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xmlns="" val="223350814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7393867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xmlns="" val="381569293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146287979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Tree>
    <p:extLst>
      <p:ext uri="{BB962C8B-B14F-4D97-AF65-F5344CB8AC3E}">
        <p14:creationId xmlns:p14="http://schemas.microsoft.com/office/powerpoint/2010/main" xmlns="" val="1631701370"/>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xmlns="" val="4017336358"/>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En k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xmlns="" val="23425835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xmlns="" val="393804499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 kolonner m/overskrift">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397000"/>
            <a:ext cx="3995996" cy="3593151"/>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397000"/>
            <a:ext cx="3996000" cy="3593151"/>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Tree>
    <p:extLst>
      <p:ext uri="{BB962C8B-B14F-4D97-AF65-F5344CB8AC3E}">
        <p14:creationId xmlns:p14="http://schemas.microsoft.com/office/powerpoint/2010/main" xmlns="" val="115856765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e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xmlns="" val="2181809243"/>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e kolonner m/oversk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cxnSp>
        <p:nvCxnSpPr>
          <p:cNvPr id="16" name="Straight Connector 15"/>
          <p:cNvCxnSpPr/>
          <p:nvPr userDrawn="1"/>
        </p:nvCxnSpPr>
        <p:spPr>
          <a:xfrm>
            <a:off x="456094"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xmlns="" val="216163801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Tree>
    <p:extLst>
      <p:ext uri="{BB962C8B-B14F-4D97-AF65-F5344CB8AC3E}">
        <p14:creationId xmlns:p14="http://schemas.microsoft.com/office/powerpoint/2010/main" xmlns="" val="59390123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ksjonsside m/bil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92566291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ldeoppsett A">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262769457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 kolonne-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88172562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ldeoppsett B">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2472564093"/>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eoppsett A m/teks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sp>
        <p:nvSpPr>
          <p:cNvPr id="9"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844442129"/>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eoppsett B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1607786633"/>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eoppsett C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xmlns="" val="340031944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rsoner m/bilde">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6" name="Title 1"/>
          <p:cNvSpPr>
            <a:spLocks noGrp="1"/>
          </p:cNvSpPr>
          <p:nvPr>
            <p:ph type="title" hasCustomPrompt="1"/>
          </p:nvPr>
        </p:nvSpPr>
        <p:spPr>
          <a:xfrm>
            <a:off x="376445" y="294773"/>
            <a:ext cx="2787343"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127368295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lde">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xmlns="" val="3654216826"/>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lde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2540" cmpd="sng">
            <a:solidFill>
              <a:srgbClr val="887E6F"/>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xmlns="" val="2837040887"/>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83581558"/>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vslutt-sort">
    <p:spTree>
      <p:nvGrpSpPr>
        <p:cNvPr id="1" name=""/>
        <p:cNvGrpSpPr/>
        <p:nvPr/>
      </p:nvGrpSpPr>
      <p:grpSpPr>
        <a:xfrm>
          <a:off x="0" y="0"/>
          <a:ext cx="0" cy="0"/>
          <a:chOff x="0" y="0"/>
          <a:chExt cx="0" cy="0"/>
        </a:xfrm>
      </p:grpSpPr>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
        <p:nvSpPr>
          <p:cNvPr id="13"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sp>
        <p:nvSpPr>
          <p:cNvPr id="14"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5"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6"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Tree>
    <p:extLst>
      <p:ext uri="{BB962C8B-B14F-4D97-AF65-F5344CB8AC3E}">
        <p14:creationId xmlns:p14="http://schemas.microsoft.com/office/powerpoint/2010/main" xmlns="" val="1898900767"/>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 kolonner-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885241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o kolonner m/overskrift">
    <p:bg>
      <p:bgRef idx="1001">
        <a:schemeClr val="bg1"/>
      </p:bgRef>
    </p:bg>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70" y="1447800"/>
            <a:ext cx="3995996" cy="3542352"/>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447800"/>
            <a:ext cx="3996000" cy="3542352"/>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9" name="Straight Connector 8"/>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251616738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re kolonner">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54537501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e kolonner m/overskrift-hvit">
    <p:bg>
      <p:bgRef idx="1001">
        <a:schemeClr val="bg1"/>
      </p:bgRef>
    </p:bg>
    <p:spTree>
      <p:nvGrpSpPr>
        <p:cNvPr id="1" name=""/>
        <p:cNvGrpSpPr/>
        <p:nvPr/>
      </p:nvGrpSpPr>
      <p:grpSpPr>
        <a:xfrm>
          <a:off x="0" y="0"/>
          <a:ext cx="0" cy="0"/>
          <a:chOff x="0" y="0"/>
          <a:chExt cx="0" cy="0"/>
        </a:xfrm>
      </p:grpSpPr>
      <p:cxnSp>
        <p:nvCxnSpPr>
          <p:cNvPr id="16" name="Straight Connector 15"/>
          <p:cNvCxnSpPr/>
          <p:nvPr userDrawn="1"/>
        </p:nvCxnSpPr>
        <p:spPr>
          <a:xfrm>
            <a:off x="456094"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12" name="Straight Connector 1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216049395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e kolonner m/bilde og overskrift-hvit">
    <p:bg>
      <p:bgRef idx="1001">
        <a:schemeClr val="bg1"/>
      </p:bgRef>
    </p:bg>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7" name="Straight Connector 16"/>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262743164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ksjonsside m/bilde-hvi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134892924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68" y="1040586"/>
            <a:ext cx="8229600" cy="3956863"/>
          </a:xfrm>
          <a:prstGeom prst="rect">
            <a:avLst/>
          </a:prstGeom>
        </p:spPr>
        <p:txBody>
          <a:bodyPr vert="horz" lIns="91440" tIns="45720" rIns="91440" bIns="45720" rtlCol="0">
            <a:noAutofit/>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7" name="Straight Connector 6"/>
          <p:cNvCxnSpPr/>
          <p:nvPr/>
        </p:nvCxnSpPr>
        <p:spPr>
          <a:xfrm>
            <a:off x="481184" y="444984"/>
            <a:ext cx="8194504" cy="0"/>
          </a:xfrm>
          <a:prstGeom prst="line">
            <a:avLst/>
          </a:prstGeom>
          <a:ln w="254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xmlns="" val="2463004899"/>
      </p:ext>
    </p:extLst>
  </p:cSld>
  <p:clrMap bg1="dk1" tx1="lt1" bg2="dk2" tx2="lt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02" r:id="rId18"/>
    <p:sldLayoutId id="2147483723" r:id="rId19"/>
    <p:sldLayoutId id="2147483649" r:id="rId20"/>
    <p:sldLayoutId id="2147483703" r:id="rId21"/>
    <p:sldLayoutId id="2147483650" r:id="rId22"/>
    <p:sldLayoutId id="2147483664" r:id="rId23"/>
    <p:sldLayoutId id="2147483692" r:id="rId24"/>
    <p:sldLayoutId id="2147483689" r:id="rId25"/>
    <p:sldLayoutId id="2147483693" r:id="rId26"/>
    <p:sldLayoutId id="2147483688" r:id="rId27"/>
    <p:sldLayoutId id="2147483684" r:id="rId28"/>
    <p:sldLayoutId id="2147483685" r:id="rId29"/>
    <p:sldLayoutId id="2147483686" r:id="rId30"/>
    <p:sldLayoutId id="2147483696" r:id="rId31"/>
    <p:sldLayoutId id="2147483695" r:id="rId32"/>
    <p:sldLayoutId id="2147483697" r:id="rId33"/>
    <p:sldLayoutId id="2147483691" r:id="rId34"/>
    <p:sldLayoutId id="2147483687" r:id="rId35"/>
    <p:sldLayoutId id="2147483694" r:id="rId36"/>
    <p:sldLayoutId id="2147483665" r:id="rId37"/>
    <p:sldLayoutId id="2147483724" r:id="rId38"/>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1700" b="0" i="1" kern="1200" cap="all" spc="20" baseline="0">
          <a:solidFill>
            <a:srgbClr val="FD5158"/>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4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spenekvang/AzureStorage.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windowsazure.com/en-us/develop/net/how-to-guides/table-services/?fb=nb-n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net/how-to-guides/sql-database/?fb=nb-no" TargetMode="External"/><Relationship Id="rId2" Type="http://schemas.openxmlformats.org/officeDocument/2006/relationships/hyperlink" Target="https://github.com/espenekvang/AzureStorage.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Subtitle 2"/>
          <p:cNvSpPr>
            <a:spLocks noGrp="1"/>
          </p:cNvSpPr>
          <p:nvPr>
            <p:ph type="subTitle" idx="1"/>
          </p:nvPr>
        </p:nvSpPr>
        <p:spPr/>
        <p:txBody>
          <a:bodyPr/>
          <a:lstStyle/>
          <a:p>
            <a:r>
              <a:rPr lang="en-US" dirty="0" err="1" smtClean="0"/>
              <a:t>Faggruppemøte</a:t>
            </a:r>
            <a:r>
              <a:rPr lang="en-US" dirty="0" smtClean="0"/>
              <a:t> .NET Core</a:t>
            </a:r>
            <a:endParaRPr lang="en-US" dirty="0"/>
          </a:p>
        </p:txBody>
      </p:sp>
      <p:sp>
        <p:nvSpPr>
          <p:cNvPr id="4" name="Text Placeholder 3"/>
          <p:cNvSpPr>
            <a:spLocks noGrp="1"/>
          </p:cNvSpPr>
          <p:nvPr>
            <p:ph type="body" sz="quarter" idx="10"/>
          </p:nvPr>
        </p:nvSpPr>
        <p:spPr/>
        <p:txBody>
          <a:bodyPr/>
          <a:lstStyle/>
          <a:p>
            <a:r>
              <a:rPr lang="en-US" dirty="0" smtClean="0"/>
              <a:t>Oslo</a:t>
            </a:r>
            <a:endParaRPr lang="en-US" dirty="0"/>
          </a:p>
        </p:txBody>
      </p:sp>
      <p:sp>
        <p:nvSpPr>
          <p:cNvPr id="5" name="Text Placeholder 4"/>
          <p:cNvSpPr>
            <a:spLocks noGrp="1"/>
          </p:cNvSpPr>
          <p:nvPr>
            <p:ph type="body" sz="quarter" idx="11"/>
          </p:nvPr>
        </p:nvSpPr>
        <p:spPr/>
        <p:txBody>
          <a:bodyPr/>
          <a:lstStyle/>
          <a:p>
            <a:r>
              <a:rPr lang="en-US" dirty="0" smtClean="0"/>
              <a:t>Espen Ekvang</a:t>
            </a:r>
            <a:endParaRPr lang="en-US" dirty="0"/>
          </a:p>
        </p:txBody>
      </p:sp>
      <p:sp>
        <p:nvSpPr>
          <p:cNvPr id="6" name="Text Placeholder 5"/>
          <p:cNvSpPr>
            <a:spLocks noGrp="1"/>
          </p:cNvSpPr>
          <p:nvPr>
            <p:ph type="body" sz="quarter" idx="12"/>
          </p:nvPr>
        </p:nvSpPr>
        <p:spPr/>
        <p:txBody>
          <a:bodyPr/>
          <a:lstStyle/>
          <a:p>
            <a:r>
              <a:rPr lang="en-US" dirty="0" smtClean="0"/>
              <a:t>02/04/13</a:t>
            </a:r>
            <a:endParaRPr lang="en-US" dirty="0"/>
          </a:p>
        </p:txBody>
      </p:sp>
    </p:spTree>
    <p:extLst>
      <p:ext uri="{BB962C8B-B14F-4D97-AF65-F5344CB8AC3E}">
        <p14:creationId xmlns:p14="http://schemas.microsoft.com/office/powerpoint/2010/main" xmlns="" val="68089865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518" y="1040586"/>
            <a:ext cx="8354007" cy="3956863"/>
          </a:xfrm>
        </p:spPr>
        <p:txBody>
          <a:bodyPr/>
          <a:lstStyle/>
          <a:p>
            <a:r>
              <a:rPr lang="nb-NO" dirty="0" smtClean="0"/>
              <a:t>Data </a:t>
            </a:r>
            <a:r>
              <a:rPr lang="nb-NO" dirty="0" err="1" smtClean="0"/>
              <a:t>storage</a:t>
            </a:r>
            <a:r>
              <a:rPr lang="nb-NO" dirty="0" smtClean="0"/>
              <a:t> </a:t>
            </a:r>
            <a:r>
              <a:rPr lang="nb-NO" dirty="0" err="1" smtClean="0"/>
              <a:t>on</a:t>
            </a:r>
            <a:r>
              <a:rPr lang="nb-NO" dirty="0" smtClean="0"/>
              <a:t> </a:t>
            </a:r>
            <a:r>
              <a:rPr lang="nb-NO" dirty="0" err="1" smtClean="0"/>
              <a:t>azure</a:t>
            </a:r>
            <a:endParaRPr lang="nb-NO" dirty="0" smtClean="0"/>
          </a:p>
          <a:p>
            <a:r>
              <a:rPr lang="nb-NO" dirty="0" smtClean="0"/>
              <a:t>Storage types</a:t>
            </a:r>
          </a:p>
          <a:p>
            <a:r>
              <a:rPr lang="nb-NO" dirty="0" smtClean="0"/>
              <a:t>Table storage</a:t>
            </a:r>
          </a:p>
          <a:p>
            <a:r>
              <a:rPr lang="nb-NO" dirty="0" smtClean="0"/>
              <a:t>Queue storage</a:t>
            </a:r>
          </a:p>
        </p:txBody>
      </p:sp>
      <p:sp>
        <p:nvSpPr>
          <p:cNvPr id="3" name="Title 2"/>
          <p:cNvSpPr>
            <a:spLocks noGrp="1"/>
          </p:cNvSpPr>
          <p:nvPr>
            <p:ph type="title"/>
          </p:nvPr>
        </p:nvSpPr>
        <p:spPr>
          <a:xfrm>
            <a:off x="376445" y="294936"/>
            <a:ext cx="1123384" cy="261610"/>
          </a:xfrm>
        </p:spPr>
        <p:txBody>
          <a:bodyPr/>
          <a:lstStyle/>
          <a:p>
            <a:r>
              <a:rPr lang="nb-NO" dirty="0" smtClean="0"/>
              <a:t>AGENDA</a:t>
            </a:r>
            <a:endParaRPr lang="nb-NO" dirty="0"/>
          </a:p>
        </p:txBody>
      </p:sp>
    </p:spTree>
    <p:extLst>
      <p:ext uri="{BB962C8B-B14F-4D97-AF65-F5344CB8AC3E}">
        <p14:creationId xmlns:p14="http://schemas.microsoft.com/office/powerpoint/2010/main" xmlns="" val="268448171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smtClean="0"/>
              <a:t>Access </a:t>
            </a:r>
            <a:r>
              <a:rPr lang="nb-NO" dirty="0" err="1" smtClean="0"/>
              <a:t>methods</a:t>
            </a:r>
            <a:endParaRPr lang="nb-NO" dirty="0" smtClean="0"/>
          </a:p>
          <a:p>
            <a:r>
              <a:rPr lang="nb-NO" dirty="0" smtClean="0"/>
              <a:t>handle </a:t>
            </a:r>
            <a:r>
              <a:rPr lang="nb-NO" dirty="0" err="1" smtClean="0"/>
              <a:t>failures</a:t>
            </a:r>
            <a:r>
              <a:rPr lang="nb-NO" dirty="0" smtClean="0"/>
              <a:t> </a:t>
            </a:r>
          </a:p>
          <a:p>
            <a:r>
              <a:rPr lang="nb-NO" dirty="0" err="1" smtClean="0"/>
              <a:t>share</a:t>
            </a:r>
            <a:r>
              <a:rPr lang="nb-NO" dirty="0" smtClean="0"/>
              <a:t> hardware</a:t>
            </a:r>
          </a:p>
          <a:p>
            <a:r>
              <a:rPr lang="nb-NO" dirty="0" err="1" smtClean="0"/>
              <a:t>pricing</a:t>
            </a:r>
            <a:endParaRPr lang="nb-NO" dirty="0"/>
          </a:p>
        </p:txBody>
      </p:sp>
      <p:sp>
        <p:nvSpPr>
          <p:cNvPr id="3" name="Title 2"/>
          <p:cNvSpPr>
            <a:spLocks noGrp="1"/>
          </p:cNvSpPr>
          <p:nvPr>
            <p:ph type="title"/>
          </p:nvPr>
        </p:nvSpPr>
        <p:spPr>
          <a:xfrm>
            <a:off x="376445" y="294936"/>
            <a:ext cx="3064622" cy="261610"/>
          </a:xfrm>
        </p:spPr>
        <p:txBody>
          <a:bodyPr/>
          <a:lstStyle/>
          <a:p>
            <a:r>
              <a:rPr lang="nb-NO" dirty="0" smtClean="0"/>
              <a:t>Data </a:t>
            </a:r>
            <a:r>
              <a:rPr lang="nb-NO" dirty="0" err="1" smtClean="0"/>
              <a:t>storage</a:t>
            </a:r>
            <a:r>
              <a:rPr lang="nb-NO" dirty="0" smtClean="0"/>
              <a:t> </a:t>
            </a:r>
            <a:r>
              <a:rPr lang="nb-NO" dirty="0" err="1" smtClean="0"/>
              <a:t>on</a:t>
            </a:r>
            <a:r>
              <a:rPr lang="nb-NO" dirty="0" smtClean="0"/>
              <a:t> </a:t>
            </a:r>
            <a:r>
              <a:rPr lang="nb-NO" dirty="0" err="1" smtClean="0"/>
              <a:t>azure</a:t>
            </a:r>
            <a:endParaRPr lang="nb-NO" dirty="0"/>
          </a:p>
        </p:txBody>
      </p:sp>
    </p:spTree>
    <p:extLst>
      <p:ext uri="{BB962C8B-B14F-4D97-AF65-F5344CB8AC3E}">
        <p14:creationId xmlns:p14="http://schemas.microsoft.com/office/powerpoint/2010/main" xmlns="" val="203969262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7350" y="1039813"/>
          <a:ext cx="8353425" cy="2225040"/>
        </p:xfrm>
        <a:graphic>
          <a:graphicData uri="http://schemas.openxmlformats.org/drawingml/2006/table">
            <a:tbl>
              <a:tblPr firstRow="1" bandRow="1">
                <a:tableStyleId>{5C22544A-7EE6-4342-B048-85BDC9FD1C3A}</a:tableStyleId>
              </a:tblPr>
              <a:tblGrid>
                <a:gridCol w="1530972"/>
                <a:gridCol w="4808593"/>
                <a:gridCol w="2013860"/>
              </a:tblGrid>
              <a:tr h="370840">
                <a:tc>
                  <a:txBody>
                    <a:bodyPr/>
                    <a:lstStyle/>
                    <a:p>
                      <a:r>
                        <a:rPr lang="nb-NO" sz="1600" dirty="0" smtClean="0"/>
                        <a:t>Name</a:t>
                      </a:r>
                      <a:endParaRPr lang="en-US" sz="1600" dirty="0"/>
                    </a:p>
                  </a:txBody>
                  <a:tcPr/>
                </a:tc>
                <a:tc>
                  <a:txBody>
                    <a:bodyPr/>
                    <a:lstStyle/>
                    <a:p>
                      <a:r>
                        <a:rPr lang="nb-NO" sz="1600" dirty="0" smtClean="0"/>
                        <a:t>Purpose</a:t>
                      </a:r>
                      <a:endParaRPr lang="en-US" sz="1600" dirty="0"/>
                    </a:p>
                  </a:txBody>
                  <a:tcPr/>
                </a:tc>
                <a:tc>
                  <a:txBody>
                    <a:bodyPr/>
                    <a:lstStyle/>
                    <a:p>
                      <a:r>
                        <a:rPr lang="nb-NO" sz="1600" dirty="0" smtClean="0"/>
                        <a:t>Maximum size</a:t>
                      </a:r>
                      <a:endParaRPr lang="en-US" sz="1600" dirty="0"/>
                    </a:p>
                  </a:txBody>
                  <a:tcPr/>
                </a:tc>
              </a:tr>
              <a:tr h="370840">
                <a:tc>
                  <a:txBody>
                    <a:bodyPr/>
                    <a:lstStyle/>
                    <a:p>
                      <a:r>
                        <a:rPr lang="nb-NO" sz="1600" dirty="0" smtClean="0"/>
                        <a:t>Local storage</a:t>
                      </a:r>
                      <a:endParaRPr lang="en-US" sz="1600" dirty="0"/>
                    </a:p>
                  </a:txBody>
                  <a:tcPr/>
                </a:tc>
                <a:tc>
                  <a:txBody>
                    <a:bodyPr/>
                    <a:lstStyle/>
                    <a:p>
                      <a:r>
                        <a:rPr lang="nb-NO" sz="1600" dirty="0" smtClean="0"/>
                        <a:t>Per-instance temporary storage</a:t>
                      </a:r>
                      <a:endParaRPr lang="en-US" sz="1600" dirty="0"/>
                    </a:p>
                  </a:txBody>
                  <a:tcPr/>
                </a:tc>
                <a:tc>
                  <a:txBody>
                    <a:bodyPr/>
                    <a:lstStyle/>
                    <a:p>
                      <a:r>
                        <a:rPr lang="nb-NO" sz="1600" dirty="0" smtClean="0"/>
                        <a:t>250 GB to 2TB</a:t>
                      </a:r>
                      <a:endParaRPr lang="en-US" sz="1600" dirty="0"/>
                    </a:p>
                  </a:txBody>
                  <a:tcPr/>
                </a:tc>
              </a:tr>
              <a:tr h="370840">
                <a:tc>
                  <a:txBody>
                    <a:bodyPr/>
                    <a:lstStyle/>
                    <a:p>
                      <a:r>
                        <a:rPr lang="nb-NO" sz="1600" dirty="0" smtClean="0"/>
                        <a:t>Blob storage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600" dirty="0" smtClean="0"/>
                        <a:t>Large</a:t>
                      </a:r>
                      <a:r>
                        <a:rPr lang="nb-NO" sz="1600" baseline="0" dirty="0" smtClean="0"/>
                        <a:t> binary objects (video/audio)</a:t>
                      </a:r>
                      <a:endParaRPr lang="nb-NO" sz="1600" dirty="0" smtClean="0"/>
                    </a:p>
                  </a:txBody>
                  <a:tcPr/>
                </a:tc>
                <a:tc>
                  <a:txBody>
                    <a:bodyPr/>
                    <a:lstStyle/>
                    <a:p>
                      <a:r>
                        <a:rPr lang="nb-NO" sz="1600" dirty="0" smtClean="0"/>
                        <a:t>200GB to 2TB</a:t>
                      </a:r>
                      <a:endParaRPr lang="en-US" sz="1600" dirty="0"/>
                    </a:p>
                  </a:txBody>
                  <a:tcPr/>
                </a:tc>
              </a:tr>
              <a:tr h="370840">
                <a:tc>
                  <a:txBody>
                    <a:bodyPr/>
                    <a:lstStyle/>
                    <a:p>
                      <a:r>
                        <a:rPr lang="nb-NO" sz="1600" dirty="0" smtClean="0"/>
                        <a:t>Table storage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600" dirty="0" smtClean="0"/>
                        <a:t>Structured</a:t>
                      </a:r>
                      <a:r>
                        <a:rPr lang="nb-NO" sz="1600" baseline="0" dirty="0" smtClean="0"/>
                        <a:t> data</a:t>
                      </a:r>
                      <a:endParaRPr lang="nb-NO" sz="1600" dirty="0" smtClean="0"/>
                    </a:p>
                  </a:txBody>
                  <a:tcPr/>
                </a:tc>
                <a:tc>
                  <a:txBody>
                    <a:bodyPr/>
                    <a:lstStyle/>
                    <a:p>
                      <a:r>
                        <a:rPr lang="nb-NO" sz="1600" dirty="0" smtClean="0"/>
                        <a:t>100TB</a:t>
                      </a:r>
                      <a:endParaRPr lang="en-US" sz="1600" dirty="0"/>
                    </a:p>
                  </a:txBody>
                  <a:tcPr/>
                </a:tc>
              </a:tr>
              <a:tr h="370840">
                <a:tc>
                  <a:txBody>
                    <a:bodyPr/>
                    <a:lstStyle/>
                    <a:p>
                      <a:r>
                        <a:rPr lang="nb-NO" sz="1600" dirty="0" smtClean="0"/>
                        <a:t>Queue storage</a:t>
                      </a:r>
                      <a:r>
                        <a:rPr lang="nb-NO" sz="1600" baseline="0" dirty="0" smtClean="0"/>
                        <a:t> </a:t>
                      </a:r>
                      <a:endParaRPr lang="en-US" sz="1600" dirty="0"/>
                    </a:p>
                  </a:txBody>
                  <a:tcPr/>
                </a:tc>
                <a:tc>
                  <a:txBody>
                    <a:bodyPr/>
                    <a:lstStyle/>
                    <a:p>
                      <a:r>
                        <a:rPr lang="nb-NO" sz="1600" dirty="0" smtClean="0"/>
                        <a:t>Inter-process messages</a:t>
                      </a:r>
                      <a:endParaRPr lang="en-US" sz="1600" dirty="0"/>
                    </a:p>
                  </a:txBody>
                  <a:tcPr/>
                </a:tc>
                <a:tc>
                  <a:txBody>
                    <a:bodyPr/>
                    <a:lstStyle/>
                    <a:p>
                      <a:r>
                        <a:rPr lang="nb-NO" sz="1600" dirty="0" smtClean="0"/>
                        <a:t>100TB</a:t>
                      </a:r>
                      <a:endParaRPr lang="en-US" sz="1600" dirty="0"/>
                    </a:p>
                  </a:txBody>
                  <a:tcPr/>
                </a:tc>
              </a:tr>
              <a:tr h="370840">
                <a:tc>
                  <a:txBody>
                    <a:bodyPr/>
                    <a:lstStyle/>
                    <a:p>
                      <a:r>
                        <a:rPr lang="nb-NO" sz="1600" dirty="0" smtClean="0"/>
                        <a:t>SQL database</a:t>
                      </a:r>
                      <a:r>
                        <a:rPr lang="nb-NO" sz="1600" baseline="0" dirty="0" smtClean="0"/>
                        <a:t> </a:t>
                      </a:r>
                      <a:endParaRPr lang="en-US" sz="1600" dirty="0"/>
                    </a:p>
                  </a:txBody>
                  <a:tcPr/>
                </a:tc>
                <a:tc>
                  <a:txBody>
                    <a:bodyPr/>
                    <a:lstStyle/>
                    <a:p>
                      <a:r>
                        <a:rPr lang="nb-NO" sz="1600" dirty="0" smtClean="0"/>
                        <a:t>Relational database</a:t>
                      </a:r>
                      <a:endParaRPr lang="en-US" sz="1600" dirty="0"/>
                    </a:p>
                  </a:txBody>
                  <a:tcPr/>
                </a:tc>
                <a:tc>
                  <a:txBody>
                    <a:bodyPr/>
                    <a:lstStyle/>
                    <a:p>
                      <a:r>
                        <a:rPr lang="nb-NO" sz="1600" dirty="0" smtClean="0"/>
                        <a:t>150 GB</a:t>
                      </a:r>
                      <a:endParaRPr lang="en-US" sz="1600" dirty="0"/>
                    </a:p>
                  </a:txBody>
                  <a:tcPr/>
                </a:tc>
              </a:tr>
            </a:tbl>
          </a:graphicData>
        </a:graphic>
      </p:graphicFrame>
      <p:sp>
        <p:nvSpPr>
          <p:cNvPr id="3" name="Title 2"/>
          <p:cNvSpPr>
            <a:spLocks noGrp="1"/>
          </p:cNvSpPr>
          <p:nvPr>
            <p:ph type="title"/>
          </p:nvPr>
        </p:nvSpPr>
        <p:spPr>
          <a:xfrm>
            <a:off x="376445" y="294936"/>
            <a:ext cx="1952458" cy="261610"/>
          </a:xfrm>
        </p:spPr>
        <p:txBody>
          <a:bodyPr/>
          <a:lstStyle/>
          <a:p>
            <a:r>
              <a:rPr lang="nb-NO" dirty="0" smtClean="0"/>
              <a:t>Storage types</a:t>
            </a: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445" y="294936"/>
            <a:ext cx="1982915" cy="261610"/>
          </a:xfrm>
        </p:spPr>
        <p:txBody>
          <a:bodyPr/>
          <a:lstStyle/>
          <a:p>
            <a:r>
              <a:rPr lang="nb-NO" dirty="0" smtClean="0"/>
              <a:t>Table storage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981844749"/>
              </p:ext>
            </p:extLst>
          </p:nvPr>
        </p:nvGraphicFramePr>
        <p:xfrm>
          <a:off x="5843451" y="502982"/>
          <a:ext cx="2832008" cy="537604"/>
        </p:xfrm>
        <a:graphic>
          <a:graphicData uri="http://schemas.openxmlformats.org/drawingml/2006/table">
            <a:tbl>
              <a:tblPr firstRow="1" bandRow="1">
                <a:tableStyleId>{5C22544A-7EE6-4342-B048-85BDC9FD1C3A}</a:tableStyleId>
              </a:tblPr>
              <a:tblGrid>
                <a:gridCol w="1537676"/>
                <a:gridCol w="1294332"/>
              </a:tblGrid>
              <a:tr h="256991">
                <a:tc>
                  <a:txBody>
                    <a:bodyPr/>
                    <a:lstStyle/>
                    <a:p>
                      <a:r>
                        <a:rPr lang="nb-NO" sz="1100" dirty="0" smtClean="0"/>
                        <a:t>Purpose</a:t>
                      </a:r>
                      <a:endParaRPr lang="nb-NO" sz="1100" dirty="0"/>
                    </a:p>
                  </a:txBody>
                  <a:tcPr/>
                </a:tc>
                <a:tc>
                  <a:txBody>
                    <a:bodyPr/>
                    <a:lstStyle/>
                    <a:p>
                      <a:r>
                        <a:rPr lang="nb-NO" sz="1100" dirty="0" smtClean="0"/>
                        <a:t>Maximum </a:t>
                      </a:r>
                      <a:r>
                        <a:rPr lang="nb-NO" sz="1100" dirty="0" err="1" smtClean="0"/>
                        <a:t>size</a:t>
                      </a:r>
                      <a:endParaRPr lang="nb-NO" sz="1100" dirty="0"/>
                    </a:p>
                  </a:txBody>
                  <a:tcPr/>
                </a:tc>
              </a:tr>
              <a:tr h="278524">
                <a:tc>
                  <a:txBody>
                    <a:bodyPr/>
                    <a:lstStyle/>
                    <a:p>
                      <a:r>
                        <a:rPr lang="nb-NO" sz="1100" dirty="0" smtClean="0"/>
                        <a:t>Structured data</a:t>
                      </a:r>
                      <a:endParaRPr lang="nb-NO" sz="1100" dirty="0"/>
                    </a:p>
                  </a:txBody>
                  <a:tcPr/>
                </a:tc>
                <a:tc>
                  <a:txBody>
                    <a:bodyPr/>
                    <a:lstStyle/>
                    <a:p>
                      <a:r>
                        <a:rPr lang="nb-NO" sz="1100" baseline="0" dirty="0" smtClean="0"/>
                        <a:t>100TB</a:t>
                      </a:r>
                      <a:endParaRPr lang="nb-NO" sz="1100" dirty="0"/>
                    </a:p>
                  </a:txBody>
                  <a:tcPr/>
                </a:tc>
              </a:tr>
            </a:tbl>
          </a:graphicData>
        </a:graphic>
      </p:graphicFrame>
      <p:pic>
        <p:nvPicPr>
          <p:cNvPr id="4098" name="Picture 2" descr="Table1"/>
          <p:cNvPicPr>
            <a:picLocks noGrp="1" noChangeAspect="1" noChangeArrowheads="1"/>
          </p:cNvPicPr>
          <p:nvPr>
            <p:ph idx="1"/>
          </p:nvPr>
        </p:nvPicPr>
        <p:blipFill>
          <a:blip r:embed="rId3"/>
          <a:srcRect/>
          <a:stretch>
            <a:fillRect/>
          </a:stretch>
        </p:blipFill>
        <p:spPr bwMode="auto">
          <a:xfrm>
            <a:off x="5582195" y="3191541"/>
            <a:ext cx="3407628" cy="1798470"/>
          </a:xfrm>
          <a:prstGeom prst="rect">
            <a:avLst/>
          </a:prstGeom>
          <a:noFill/>
        </p:spPr>
      </p:pic>
      <p:sp>
        <p:nvSpPr>
          <p:cNvPr id="6" name="Content Placeholder 1"/>
          <p:cNvSpPr txBox="1">
            <a:spLocks/>
          </p:cNvSpPr>
          <p:nvPr/>
        </p:nvSpPr>
        <p:spPr>
          <a:xfrm>
            <a:off x="386767" y="1040586"/>
            <a:ext cx="8354007" cy="3956863"/>
          </a:xfrm>
          <a:prstGeom prst="rect">
            <a:avLst/>
          </a:prstGeom>
        </p:spPr>
        <p:txBody>
          <a:bodyPr vert="horz" lIns="91440" tIns="45720" rIns="91440" bIns="327600" rtlCol="0" anchor="b" anchorCtr="0">
            <a:noAutofit/>
          </a:bodyPr>
          <a:lstStyle/>
          <a:p>
            <a:pPr marL="0" marR="0" lvl="0" indent="0" algn="l" defTabSz="457200" rtl="0" eaLnBrk="1" fontAlgn="auto" latinLnBrk="0" hangingPunct="1">
              <a:lnSpc>
                <a:spcPts val="1700"/>
              </a:lnSpc>
              <a:spcBef>
                <a:spcPts val="1200"/>
              </a:spcBef>
              <a:spcAft>
                <a:spcPts val="400"/>
              </a:spcAft>
              <a:buClrTx/>
              <a:buSzTx/>
              <a:buFont typeface="Arial"/>
              <a:buNone/>
              <a:tabLst/>
              <a:defRPr/>
            </a:pPr>
            <a:r>
              <a:rPr kumimoji="0" lang="nb-NO" sz="1400" b="0" i="0" u="none" strike="noStrike" kern="1200" cap="all" spc="0" normalizeH="0" baseline="0" noProof="0" dirty="0" smtClean="0">
                <a:ln>
                  <a:noFill/>
                </a:ln>
                <a:solidFill>
                  <a:schemeClr val="tx1"/>
                </a:solidFill>
                <a:effectLst/>
                <a:uLnTx/>
                <a:uFillTx/>
                <a:latin typeface="Georgia"/>
                <a:ea typeface="+mn-ea"/>
                <a:cs typeface="Georgia"/>
              </a:rPr>
              <a:t>Store large amout of</a:t>
            </a:r>
            <a:r>
              <a:rPr kumimoji="0" lang="nb-NO" sz="1400" b="0" i="0" u="none" strike="noStrike" kern="1200" cap="all" spc="0" normalizeH="0" noProof="0" dirty="0" smtClean="0">
                <a:ln>
                  <a:noFill/>
                </a:ln>
                <a:solidFill>
                  <a:schemeClr val="tx1"/>
                </a:solidFill>
                <a:effectLst/>
                <a:uLnTx/>
                <a:uFillTx/>
                <a:latin typeface="Georgia"/>
                <a:ea typeface="+mn-ea"/>
                <a:cs typeface="Georgia"/>
              </a:rPr>
              <a:t> structured data</a:t>
            </a:r>
          </a:p>
          <a:p>
            <a:pPr marL="0" marR="0" lvl="0" indent="0" algn="l" defTabSz="457200" rtl="0" eaLnBrk="1" fontAlgn="auto" latinLnBrk="0" hangingPunct="1">
              <a:lnSpc>
                <a:spcPts val="1700"/>
              </a:lnSpc>
              <a:spcBef>
                <a:spcPts val="1200"/>
              </a:spcBef>
              <a:spcAft>
                <a:spcPts val="400"/>
              </a:spcAft>
              <a:buClrTx/>
              <a:buSzTx/>
              <a:buFont typeface="Arial"/>
              <a:buNone/>
              <a:tabLst/>
              <a:defRPr/>
            </a:pPr>
            <a:r>
              <a:rPr lang="nb-NO" sz="1400" cap="all" baseline="0" dirty="0" smtClean="0">
                <a:latin typeface="Georgia"/>
                <a:cs typeface="Georgia"/>
              </a:rPr>
              <a:t>NOSQL</a:t>
            </a:r>
            <a:r>
              <a:rPr lang="nb-NO" sz="1400" cap="all" dirty="0" smtClean="0">
                <a:latin typeface="Georgia"/>
                <a:cs typeface="Georgia"/>
              </a:rPr>
              <a:t> datastore</a:t>
            </a:r>
          </a:p>
          <a:p>
            <a:pPr marL="0" marR="0" lvl="0" indent="0" algn="l" defTabSz="457200" rtl="0" eaLnBrk="1" fontAlgn="auto" latinLnBrk="0" hangingPunct="1">
              <a:lnSpc>
                <a:spcPts val="1700"/>
              </a:lnSpc>
              <a:spcBef>
                <a:spcPts val="1200"/>
              </a:spcBef>
              <a:spcAft>
                <a:spcPts val="400"/>
              </a:spcAft>
              <a:buClrTx/>
              <a:buSzTx/>
              <a:buFont typeface="Arial"/>
              <a:buNone/>
              <a:tabLst/>
              <a:defRPr/>
            </a:pPr>
            <a:r>
              <a:rPr kumimoji="0" lang="nb-NO" sz="1400" b="0" i="0" u="none" strike="noStrike" kern="1200" cap="all" spc="0" normalizeH="0" baseline="0" noProof="0" dirty="0" smtClean="0">
                <a:ln>
                  <a:noFill/>
                </a:ln>
                <a:solidFill>
                  <a:schemeClr val="tx1"/>
                </a:solidFill>
                <a:effectLst/>
                <a:uLnTx/>
                <a:uFillTx/>
                <a:latin typeface="Georgia"/>
                <a:ea typeface="+mn-ea"/>
                <a:cs typeface="Georgia"/>
              </a:rPr>
              <a:t>Accessible</a:t>
            </a:r>
            <a:r>
              <a:rPr kumimoji="0" lang="nb-NO" sz="1400" b="0" i="0" u="none" strike="noStrike" kern="1200" cap="all" spc="0" normalizeH="0" noProof="0" dirty="0" smtClean="0">
                <a:ln>
                  <a:noFill/>
                </a:ln>
                <a:solidFill>
                  <a:schemeClr val="tx1"/>
                </a:solidFill>
                <a:effectLst/>
                <a:uLnTx/>
                <a:uFillTx/>
                <a:latin typeface="Georgia"/>
                <a:ea typeface="+mn-ea"/>
                <a:cs typeface="Georgia"/>
              </a:rPr>
              <a:t> from inside/outside windows azure</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AutoNum type="arabicPeriod"/>
            </a:pPr>
            <a:r>
              <a:rPr lang="nb-NO" cap="none" dirty="0" smtClean="0"/>
              <a:t>Clone repository </a:t>
            </a:r>
            <a:r>
              <a:rPr lang="nb-NO" cap="none" dirty="0" smtClean="0">
                <a:hlinkClick r:id="rId3"/>
              </a:rPr>
              <a:t>https</a:t>
            </a:r>
            <a:r>
              <a:rPr lang="nb-NO" cap="none" dirty="0" smtClean="0">
                <a:sym typeface="Wingdings" pitchFamily="2" charset="2"/>
                <a:hlinkClick r:id="rId3"/>
              </a:rPr>
              <a:t>://github.com/espenekvang/AzureStorage.git</a:t>
            </a:r>
            <a:endParaRPr lang="nb-NO" cap="none" dirty="0" smtClean="0">
              <a:sym typeface="Wingdings" pitchFamily="2" charset="2"/>
            </a:endParaRPr>
          </a:p>
          <a:p>
            <a:pPr marL="342900" indent="-342900">
              <a:buAutoNum type="arabicPeriod"/>
            </a:pPr>
            <a:r>
              <a:rPr lang="nb-NO" cap="none" dirty="0" smtClean="0">
                <a:sym typeface="Wingdings" pitchFamily="2" charset="2"/>
              </a:rPr>
              <a:t>Open </a:t>
            </a:r>
            <a:r>
              <a:rPr lang="nb-NO" cap="none" dirty="0" smtClean="0">
                <a:sym typeface="Wingdings" pitchFamily="2" charset="2"/>
              </a:rPr>
              <a:t>PersonTableStorage, </a:t>
            </a:r>
            <a:r>
              <a:rPr lang="nb-NO" cap="none" dirty="0" smtClean="0">
                <a:sym typeface="Wingdings" pitchFamily="2" charset="2"/>
              </a:rPr>
              <a:t>very simple app that lists a number of persons</a:t>
            </a:r>
          </a:p>
          <a:p>
            <a:pPr marL="342900" indent="-342900">
              <a:buAutoNum type="arabicPeriod"/>
            </a:pPr>
            <a:r>
              <a:rPr lang="nb-NO" cap="none" dirty="0" smtClean="0">
                <a:sym typeface="Wingdings" pitchFamily="2" charset="2"/>
              </a:rPr>
              <a:t>Store all persons in Azure Table Storage instead of in code as it is now</a:t>
            </a:r>
          </a:p>
          <a:p>
            <a:pPr marL="342900" indent="-342900">
              <a:buAutoNum type="arabicPeriod"/>
            </a:pPr>
            <a:r>
              <a:rPr lang="nb-NO" cap="none" dirty="0" smtClean="0">
                <a:sym typeface="Wingdings" pitchFamily="2" charset="2"/>
              </a:rPr>
              <a:t>Hint  </a:t>
            </a:r>
            <a:r>
              <a:rPr lang="en-US" cap="none" dirty="0" smtClean="0">
                <a:hlinkClick r:id="rId4"/>
              </a:rPr>
              <a:t>http://www.windowsazure.com/en-us/develop/net/how-to-guides/table-services/?</a:t>
            </a:r>
            <a:r>
              <a:rPr lang="en-US" cap="none" dirty="0" smtClean="0">
                <a:hlinkClick r:id="rId4"/>
              </a:rPr>
              <a:t>fb=nb-no</a:t>
            </a:r>
            <a:endParaRPr lang="en-US" cap="none" dirty="0" smtClean="0"/>
          </a:p>
          <a:p>
            <a:pPr marL="342900" indent="-342900">
              <a:buAutoNum type="arabicPeriod"/>
            </a:pPr>
            <a:r>
              <a:rPr lang="nb-NO" cap="none" dirty="0" smtClean="0"/>
              <a:t>Add functionality to store a new person</a:t>
            </a:r>
          </a:p>
          <a:p>
            <a:pPr marL="342900" indent="-342900">
              <a:buAutoNum type="arabicPeriod"/>
            </a:pPr>
            <a:r>
              <a:rPr lang="nb-NO" cap="none" dirty="0" smtClean="0"/>
              <a:t>Add functionality to detele a person</a:t>
            </a:r>
            <a:endParaRPr lang="en-US" cap="none" dirty="0" smtClean="0"/>
          </a:p>
          <a:p>
            <a:pPr marL="342900" indent="-342900">
              <a:buAutoNum type="arabicPeriod"/>
            </a:pPr>
            <a:endParaRPr lang="en-US" cap="none" dirty="0"/>
          </a:p>
        </p:txBody>
      </p:sp>
      <p:sp>
        <p:nvSpPr>
          <p:cNvPr id="3" name="Title 2"/>
          <p:cNvSpPr>
            <a:spLocks noGrp="1"/>
          </p:cNvSpPr>
          <p:nvPr>
            <p:ph type="title"/>
          </p:nvPr>
        </p:nvSpPr>
        <p:spPr>
          <a:xfrm>
            <a:off x="376445" y="294936"/>
            <a:ext cx="3280706" cy="261610"/>
          </a:xfrm>
        </p:spPr>
        <p:txBody>
          <a:bodyPr/>
          <a:lstStyle/>
          <a:p>
            <a:r>
              <a:rPr lang="nb-NO" dirty="0" smtClean="0"/>
              <a:t>Table storage - exercise</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smtClean="0"/>
              <a:t>Relational Database management</a:t>
            </a:r>
          </a:p>
          <a:p>
            <a:r>
              <a:rPr lang="nb-NO" dirty="0" smtClean="0"/>
              <a:t>Based on sQL server technology</a:t>
            </a:r>
            <a:endParaRPr lang="nb-NO" dirty="0"/>
          </a:p>
        </p:txBody>
      </p:sp>
      <p:sp>
        <p:nvSpPr>
          <p:cNvPr id="3" name="Title 2"/>
          <p:cNvSpPr>
            <a:spLocks noGrp="1"/>
          </p:cNvSpPr>
          <p:nvPr>
            <p:ph type="title"/>
          </p:nvPr>
        </p:nvSpPr>
        <p:spPr>
          <a:xfrm>
            <a:off x="376445" y="294936"/>
            <a:ext cx="1823256" cy="261610"/>
          </a:xfrm>
        </p:spPr>
        <p:txBody>
          <a:bodyPr/>
          <a:lstStyle/>
          <a:p>
            <a:r>
              <a:rPr lang="nb-NO" dirty="0" smtClean="0"/>
              <a:t>SQL Database</a:t>
            </a:r>
            <a:endParaRPr lang="nb-NO" dirty="0"/>
          </a:p>
        </p:txBody>
      </p:sp>
      <p:graphicFrame>
        <p:nvGraphicFramePr>
          <p:cNvPr id="5" name="Table 4"/>
          <p:cNvGraphicFramePr>
            <a:graphicFrameLocks noGrp="1"/>
          </p:cNvGraphicFramePr>
          <p:nvPr>
            <p:extLst>
              <p:ext uri="{D42A27DB-BD31-4B8C-83A1-F6EECF244321}">
                <p14:modId xmlns:p14="http://schemas.microsoft.com/office/powerpoint/2010/main" xmlns="" val="3981844749"/>
              </p:ext>
            </p:extLst>
          </p:nvPr>
        </p:nvGraphicFramePr>
        <p:xfrm>
          <a:off x="5704114" y="502982"/>
          <a:ext cx="2971345" cy="537604"/>
        </p:xfrm>
        <a:graphic>
          <a:graphicData uri="http://schemas.openxmlformats.org/drawingml/2006/table">
            <a:tbl>
              <a:tblPr firstRow="1" bandRow="1">
                <a:tableStyleId>{5C22544A-7EE6-4342-B048-85BDC9FD1C3A}</a:tableStyleId>
              </a:tblPr>
              <a:tblGrid>
                <a:gridCol w="1680755"/>
                <a:gridCol w="1290590"/>
              </a:tblGrid>
              <a:tr h="256991">
                <a:tc>
                  <a:txBody>
                    <a:bodyPr/>
                    <a:lstStyle/>
                    <a:p>
                      <a:r>
                        <a:rPr lang="nb-NO" sz="1100" dirty="0" smtClean="0"/>
                        <a:t>Purpose</a:t>
                      </a:r>
                      <a:endParaRPr lang="nb-NO" sz="1100" dirty="0"/>
                    </a:p>
                  </a:txBody>
                  <a:tcPr/>
                </a:tc>
                <a:tc>
                  <a:txBody>
                    <a:bodyPr/>
                    <a:lstStyle/>
                    <a:p>
                      <a:r>
                        <a:rPr lang="nb-NO" sz="1100" dirty="0" smtClean="0"/>
                        <a:t>Maximum </a:t>
                      </a:r>
                      <a:r>
                        <a:rPr lang="nb-NO" sz="1100" dirty="0" err="1" smtClean="0"/>
                        <a:t>size</a:t>
                      </a:r>
                      <a:endParaRPr lang="nb-NO" sz="1100" dirty="0"/>
                    </a:p>
                  </a:txBody>
                  <a:tcPr/>
                </a:tc>
              </a:tr>
              <a:tr h="278524">
                <a:tc>
                  <a:txBody>
                    <a:bodyPr/>
                    <a:lstStyle/>
                    <a:p>
                      <a:r>
                        <a:rPr lang="nb-NO" sz="1100" dirty="0" smtClean="0"/>
                        <a:t>Relational database</a:t>
                      </a:r>
                      <a:endParaRPr lang="nb-NO" sz="1100" dirty="0"/>
                    </a:p>
                  </a:txBody>
                  <a:tcPr/>
                </a:tc>
                <a:tc>
                  <a:txBody>
                    <a:bodyPr/>
                    <a:lstStyle/>
                    <a:p>
                      <a:r>
                        <a:rPr lang="nb-NO" sz="1100" baseline="0" dirty="0" smtClean="0"/>
                        <a:t>150GB</a:t>
                      </a:r>
                      <a:endParaRPr lang="nb-NO" sz="1100" dirty="0"/>
                    </a:p>
                  </a:txBody>
                  <a:tcPr/>
                </a:tc>
              </a:tr>
            </a:tbl>
          </a:graphicData>
        </a:graphic>
      </p:graphicFrame>
    </p:spTree>
    <p:extLst>
      <p:ext uri="{BB962C8B-B14F-4D97-AF65-F5344CB8AC3E}">
        <p14:creationId xmlns:p14="http://schemas.microsoft.com/office/powerpoint/2010/main" xmlns="" val="296580125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445" y="294936"/>
            <a:ext cx="3121047" cy="261610"/>
          </a:xfrm>
        </p:spPr>
        <p:txBody>
          <a:bodyPr/>
          <a:lstStyle/>
          <a:p>
            <a:r>
              <a:rPr lang="nb-NO" dirty="0" smtClean="0"/>
              <a:t>SQL Database - </a:t>
            </a:r>
            <a:r>
              <a:rPr lang="nb-NO" dirty="0" smtClean="0"/>
              <a:t>Exercise</a:t>
            </a:r>
            <a:endParaRPr lang="en-US" dirty="0"/>
          </a:p>
        </p:txBody>
      </p:sp>
      <p:sp>
        <p:nvSpPr>
          <p:cNvPr id="5" name="Content Placeholder 1"/>
          <p:cNvSpPr txBox="1">
            <a:spLocks/>
          </p:cNvSpPr>
          <p:nvPr/>
        </p:nvSpPr>
        <p:spPr>
          <a:xfrm>
            <a:off x="376445" y="949146"/>
            <a:ext cx="8354007" cy="3956863"/>
          </a:xfrm>
          <a:prstGeom prst="rect">
            <a:avLst/>
          </a:prstGeom>
        </p:spPr>
        <p:txBody>
          <a:bodyPr vert="horz" lIns="91440" tIns="45720" rIns="91440" bIns="327600" rtlCol="0" anchor="b" anchorCtr="0">
            <a:noAutofit/>
          </a:bodyPr>
          <a:lstStyle/>
          <a:p>
            <a:pPr marL="342900" marR="0" lvl="0" indent="-342900" algn="l" defTabSz="457200" rtl="0" eaLnBrk="1" fontAlgn="auto" latinLnBrk="0" hangingPunct="1">
              <a:lnSpc>
                <a:spcPts val="1700"/>
              </a:lnSpc>
              <a:spcBef>
                <a:spcPts val="1200"/>
              </a:spcBef>
              <a:spcAft>
                <a:spcPts val="400"/>
              </a:spcAft>
              <a:buClrTx/>
              <a:buSzTx/>
              <a:buFont typeface="Arial"/>
              <a:buAutoNum type="arabicPeriod"/>
              <a:tabLst/>
              <a:defRPr/>
            </a:pPr>
            <a:r>
              <a:rPr kumimoji="0" lang="nb-NO" sz="1400" b="0" i="0" u="none" strike="noStrike" kern="1200" cap="none" spc="0" normalizeH="0" baseline="0" noProof="0" dirty="0" smtClean="0">
                <a:ln>
                  <a:noFill/>
                </a:ln>
                <a:solidFill>
                  <a:schemeClr val="tx1"/>
                </a:solidFill>
                <a:effectLst/>
                <a:uLnTx/>
                <a:uFillTx/>
                <a:latin typeface="Georgia"/>
                <a:ea typeface="+mn-ea"/>
                <a:cs typeface="Georgia"/>
              </a:rPr>
              <a:t>Clone repository </a:t>
            </a:r>
            <a:r>
              <a:rPr kumimoji="0" lang="nb-NO" sz="1400" b="0" i="0" u="none" strike="noStrike" kern="1200" cap="none" spc="0" normalizeH="0" baseline="0" noProof="0" dirty="0" smtClean="0">
                <a:ln>
                  <a:noFill/>
                </a:ln>
                <a:solidFill>
                  <a:schemeClr val="tx1"/>
                </a:solidFill>
                <a:effectLst/>
                <a:uLnTx/>
                <a:uFillTx/>
                <a:latin typeface="Georgia"/>
                <a:ea typeface="+mn-ea"/>
                <a:cs typeface="Georgia"/>
                <a:hlinkClick r:id="rId2"/>
              </a:rPr>
              <a:t>https</a:t>
            </a:r>
            <a:r>
              <a:rPr kumimoji="0" lang="nb-NO" sz="1400" b="0" i="0" u="none" strike="noStrike" kern="1200" cap="none" spc="0" normalizeH="0" baseline="0" noProof="0" dirty="0" smtClean="0">
                <a:ln>
                  <a:noFill/>
                </a:ln>
                <a:solidFill>
                  <a:schemeClr val="tx1"/>
                </a:solidFill>
                <a:effectLst/>
                <a:uLnTx/>
                <a:uFillTx/>
                <a:latin typeface="Georgia"/>
                <a:ea typeface="+mn-ea"/>
                <a:cs typeface="Georgia"/>
                <a:sym typeface="Wingdings" pitchFamily="2" charset="2"/>
                <a:hlinkClick r:id="rId2"/>
              </a:rPr>
              <a:t>://github.com/espenekvang/AzureStorage.git</a:t>
            </a:r>
            <a:endParaRPr kumimoji="0" lang="nb-NO" sz="1400" b="0" i="0" u="none" strike="noStrike" kern="1200" cap="none" spc="0" normalizeH="0" baseline="0" noProof="0" dirty="0" smtClean="0">
              <a:ln>
                <a:noFill/>
              </a:ln>
              <a:solidFill>
                <a:schemeClr val="tx1"/>
              </a:solidFill>
              <a:effectLst/>
              <a:uLnTx/>
              <a:uFillTx/>
              <a:latin typeface="Georgia"/>
              <a:ea typeface="+mn-ea"/>
              <a:cs typeface="Georgia"/>
              <a:sym typeface="Wingdings" pitchFamily="2" charset="2"/>
            </a:endParaRPr>
          </a:p>
          <a:p>
            <a:pPr marL="342900" marR="0" lvl="0" indent="-342900" algn="l" defTabSz="457200" rtl="0" eaLnBrk="1" fontAlgn="auto" latinLnBrk="0" hangingPunct="1">
              <a:lnSpc>
                <a:spcPts val="1700"/>
              </a:lnSpc>
              <a:spcBef>
                <a:spcPts val="1200"/>
              </a:spcBef>
              <a:spcAft>
                <a:spcPts val="400"/>
              </a:spcAft>
              <a:buClrTx/>
              <a:buSzTx/>
              <a:buFont typeface="Arial"/>
              <a:buAutoNum type="arabicPeriod"/>
              <a:tabLst/>
              <a:defRPr/>
            </a:pPr>
            <a:r>
              <a:rPr kumimoji="0" lang="nb-NO" sz="1400" b="0" i="0" u="none" strike="noStrike" kern="1200" cap="none" spc="0" normalizeH="0" baseline="0" noProof="0" dirty="0" smtClean="0">
                <a:ln>
                  <a:noFill/>
                </a:ln>
                <a:solidFill>
                  <a:schemeClr val="tx1"/>
                </a:solidFill>
                <a:effectLst/>
                <a:uLnTx/>
                <a:uFillTx/>
                <a:latin typeface="Georgia"/>
                <a:ea typeface="+mn-ea"/>
                <a:cs typeface="Georgia"/>
                <a:sym typeface="Wingdings" pitchFamily="2" charset="2"/>
              </a:rPr>
              <a:t>Open PersonTableStorage, very simple app that lists a number of persons</a:t>
            </a:r>
          </a:p>
          <a:p>
            <a:pPr marL="342900" marR="0" lvl="0" indent="-342900" algn="l" defTabSz="457200" rtl="0" eaLnBrk="1" fontAlgn="auto" latinLnBrk="0" hangingPunct="1">
              <a:lnSpc>
                <a:spcPts val="1700"/>
              </a:lnSpc>
              <a:spcBef>
                <a:spcPts val="1200"/>
              </a:spcBef>
              <a:spcAft>
                <a:spcPts val="400"/>
              </a:spcAft>
              <a:buClrTx/>
              <a:buSzTx/>
              <a:buFont typeface="Arial"/>
              <a:buAutoNum type="arabicPeriod"/>
              <a:tabLst/>
              <a:defRPr/>
            </a:pPr>
            <a:r>
              <a:rPr kumimoji="0" lang="nb-NO" sz="1400" b="0" i="0" u="none" strike="noStrike" kern="1200" cap="none" spc="0" normalizeH="0" baseline="0" noProof="0" dirty="0" smtClean="0">
                <a:ln>
                  <a:noFill/>
                </a:ln>
                <a:solidFill>
                  <a:schemeClr val="tx1"/>
                </a:solidFill>
                <a:effectLst/>
                <a:uLnTx/>
                <a:uFillTx/>
                <a:latin typeface="Georgia"/>
                <a:ea typeface="+mn-ea"/>
                <a:cs typeface="Georgia"/>
                <a:sym typeface="Wingdings" pitchFamily="2" charset="2"/>
              </a:rPr>
              <a:t>Store all persons in Azure SQL Database instead of in code as it is now</a:t>
            </a:r>
          </a:p>
          <a:p>
            <a:pPr marL="342900" lvl="0" indent="-342900">
              <a:lnSpc>
                <a:spcPts val="1700"/>
              </a:lnSpc>
              <a:spcBef>
                <a:spcPts val="1200"/>
              </a:spcBef>
              <a:spcAft>
                <a:spcPts val="400"/>
              </a:spcAft>
              <a:buFont typeface="Arial"/>
              <a:buAutoNum type="arabicPeriod"/>
            </a:pPr>
            <a:r>
              <a:rPr lang="nb-NO" sz="1400" dirty="0" smtClean="0">
                <a:cs typeface="Georgia"/>
                <a:sym typeface="Wingdings" pitchFamily="2" charset="2"/>
              </a:rPr>
              <a:t>Hint </a:t>
            </a:r>
            <a:r>
              <a:rPr lang="nb-NO" sz="1400" dirty="0" smtClean="0">
                <a:cs typeface="Georgia"/>
                <a:sym typeface="Wingdings" pitchFamily="2" charset="2"/>
                <a:hlinkClick r:id="rId3"/>
              </a:rPr>
              <a:t>http://www.windowsazure.com/en-us/develop/net/how-to-guides/sql-database/?</a:t>
            </a:r>
            <a:r>
              <a:rPr lang="nb-NO" sz="1400" dirty="0" smtClean="0">
                <a:cs typeface="Georgia"/>
                <a:sym typeface="Wingdings" pitchFamily="2" charset="2"/>
                <a:hlinkClick r:id="rId3"/>
              </a:rPr>
              <a:t>fb=nb-no</a:t>
            </a:r>
            <a:r>
              <a:rPr lang="nb-NO" sz="1400" dirty="0" smtClean="0">
                <a:cs typeface="Georgia"/>
                <a:sym typeface="Wingdings" pitchFamily="2" charset="2"/>
              </a:rPr>
              <a:t> </a:t>
            </a:r>
          </a:p>
          <a:p>
            <a:pPr marL="342900" lvl="0" indent="-342900">
              <a:lnSpc>
                <a:spcPts val="1700"/>
              </a:lnSpc>
              <a:spcBef>
                <a:spcPts val="1200"/>
              </a:spcBef>
              <a:spcAft>
                <a:spcPts val="400"/>
              </a:spcAft>
              <a:buFont typeface="Arial"/>
              <a:buAutoNum type="arabicPeriod"/>
            </a:pPr>
            <a:r>
              <a:rPr lang="nb-NO" sz="1400" dirty="0" smtClean="0">
                <a:cs typeface="Georgia"/>
                <a:sym typeface="Wingdings" pitchFamily="2" charset="2"/>
              </a:rPr>
              <a:t> </a:t>
            </a:r>
            <a:r>
              <a:rPr kumimoji="0" lang="nb-NO" sz="1400" b="0" i="0" u="none" strike="noStrike" kern="1200" cap="none" spc="0" normalizeH="0" baseline="0" noProof="0" dirty="0" smtClean="0">
                <a:ln>
                  <a:noFill/>
                </a:ln>
                <a:solidFill>
                  <a:schemeClr val="tx1"/>
                </a:solidFill>
                <a:effectLst/>
                <a:uLnTx/>
                <a:uFillTx/>
                <a:latin typeface="Georgia"/>
                <a:ea typeface="+mn-ea"/>
                <a:cs typeface="Georgia"/>
              </a:rPr>
              <a:t>Add functionality to store a new person</a:t>
            </a:r>
          </a:p>
          <a:p>
            <a:pPr marL="342900" marR="0" lvl="0" indent="-342900" algn="l" defTabSz="457200" rtl="0" eaLnBrk="1" fontAlgn="auto" latinLnBrk="0" hangingPunct="1">
              <a:lnSpc>
                <a:spcPts val="1700"/>
              </a:lnSpc>
              <a:spcBef>
                <a:spcPts val="1200"/>
              </a:spcBef>
              <a:spcAft>
                <a:spcPts val="400"/>
              </a:spcAft>
              <a:buClrTx/>
              <a:buSzTx/>
              <a:buFont typeface="Arial"/>
              <a:buAutoNum type="arabicPeriod"/>
              <a:tabLst/>
              <a:defRPr/>
            </a:pPr>
            <a:r>
              <a:rPr kumimoji="0" lang="nb-NO" sz="1400" b="0" i="0" u="none" strike="noStrike" kern="1200" cap="none" spc="0" normalizeH="0" baseline="0" noProof="0" dirty="0" smtClean="0">
                <a:ln>
                  <a:noFill/>
                </a:ln>
                <a:solidFill>
                  <a:schemeClr val="tx1"/>
                </a:solidFill>
                <a:effectLst/>
                <a:uLnTx/>
                <a:uFillTx/>
                <a:latin typeface="Georgia"/>
                <a:ea typeface="+mn-ea"/>
                <a:cs typeface="Georgia"/>
              </a:rPr>
              <a:t>Add functionality to detele a person</a:t>
            </a:r>
            <a:endParaRPr kumimoji="0" lang="en-US" sz="1400" b="0" i="0" u="none" strike="noStrike" kern="1200" cap="none" spc="0" normalizeH="0" baseline="0" noProof="0" dirty="0" smtClean="0">
              <a:ln>
                <a:noFill/>
              </a:ln>
              <a:solidFill>
                <a:schemeClr val="tx1"/>
              </a:solidFill>
              <a:effectLst/>
              <a:uLnTx/>
              <a:uFillTx/>
              <a:latin typeface="Georgia"/>
              <a:ea typeface="+mn-ea"/>
              <a:cs typeface="Georgia"/>
            </a:endParaRPr>
          </a:p>
          <a:p>
            <a:pPr marL="342900" marR="0" lvl="0" indent="-342900" algn="l" defTabSz="457200" rtl="0" eaLnBrk="1" fontAlgn="auto" latinLnBrk="0" hangingPunct="1">
              <a:lnSpc>
                <a:spcPts val="1700"/>
              </a:lnSpc>
              <a:spcBef>
                <a:spcPts val="1200"/>
              </a:spcBef>
              <a:spcAft>
                <a:spcPts val="400"/>
              </a:spcAft>
              <a:buClrTx/>
              <a:buSzTx/>
              <a:buFont typeface="Arial"/>
              <a:buAutoNum type="arabicPeriod"/>
              <a:tabLst/>
              <a:defRPr/>
            </a:pPr>
            <a:endParaRPr kumimoji="0" lang="en-US" sz="1400" b="0" i="0" u="none" strike="noStrike" kern="1200" cap="none" spc="0" normalizeH="0" baseline="0" noProof="0" dirty="0">
              <a:ln>
                <a:noFill/>
              </a:ln>
              <a:solidFill>
                <a:schemeClr val="tx1"/>
              </a:solidFill>
              <a:effectLst/>
              <a:uLnTx/>
              <a:uFillTx/>
              <a:latin typeface="Georgia"/>
              <a:ea typeface="+mn-ea"/>
              <a:cs typeface="Georgi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75090" y="2405327"/>
            <a:ext cx="4396995" cy="307777"/>
          </a:xfrm>
        </p:spPr>
        <p:txBody>
          <a:bodyPr/>
          <a:lstStyle/>
          <a:p>
            <a:r>
              <a:rPr lang="nb-NO" dirty="0" err="1" smtClean="0"/>
              <a:t>Thanks</a:t>
            </a:r>
            <a:endParaRPr lang="nb-NO" dirty="0"/>
          </a:p>
        </p:txBody>
      </p:sp>
      <p:sp>
        <p:nvSpPr>
          <p:cNvPr id="5" name="Text Placeholder 4"/>
          <p:cNvSpPr>
            <a:spLocks noGrp="1"/>
          </p:cNvSpPr>
          <p:nvPr>
            <p:ph type="body" sz="quarter" idx="10"/>
          </p:nvPr>
        </p:nvSpPr>
        <p:spPr/>
        <p:txBody>
          <a:bodyPr/>
          <a:lstStyle/>
          <a:p>
            <a:r>
              <a:rPr lang="nb-NO" dirty="0" smtClean="0"/>
              <a:t>Espen Ekvang</a:t>
            </a:r>
            <a:endParaRPr lang="nb-NO" dirty="0"/>
          </a:p>
        </p:txBody>
      </p:sp>
      <p:sp>
        <p:nvSpPr>
          <p:cNvPr id="6" name="Text Placeholder 5"/>
          <p:cNvSpPr>
            <a:spLocks noGrp="1"/>
          </p:cNvSpPr>
          <p:nvPr>
            <p:ph type="body" sz="quarter" idx="11"/>
          </p:nvPr>
        </p:nvSpPr>
        <p:spPr/>
        <p:txBody>
          <a:bodyPr/>
          <a:lstStyle/>
          <a:p>
            <a:r>
              <a:rPr lang="nb-NO" dirty="0" smtClean="0"/>
              <a:t>espen.ekvang@bekk.no</a:t>
            </a:r>
            <a:endParaRPr lang="nb-NO" dirty="0"/>
          </a:p>
        </p:txBody>
      </p:sp>
      <p:sp>
        <p:nvSpPr>
          <p:cNvPr id="7" name="Text Placeholder 6"/>
          <p:cNvSpPr>
            <a:spLocks noGrp="1"/>
          </p:cNvSpPr>
          <p:nvPr>
            <p:ph type="body" sz="quarter" idx="12"/>
          </p:nvPr>
        </p:nvSpPr>
        <p:spPr/>
        <p:txBody>
          <a:bodyPr/>
          <a:lstStyle/>
          <a:p>
            <a:endParaRPr lang="nb-NO"/>
          </a:p>
        </p:txBody>
      </p:sp>
    </p:spTree>
    <p:extLst>
      <p:ext uri="{BB962C8B-B14F-4D97-AF65-F5344CB8AC3E}">
        <p14:creationId xmlns:p14="http://schemas.microsoft.com/office/powerpoint/2010/main" xmlns="" val="390016408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a:dk1>
        <a:srgbClr val="000000"/>
      </a:dk1>
      <a:lt1>
        <a:srgbClr val="FFFFFF"/>
      </a:lt1>
      <a:dk2>
        <a:srgbClr val="000000"/>
      </a:dk2>
      <a:lt2>
        <a:srgbClr val="F8F8F8"/>
      </a:lt2>
      <a:accent1>
        <a:srgbClr val="6C6559"/>
      </a:accent1>
      <a:accent2>
        <a:srgbClr val="887E6F"/>
      </a:accent2>
      <a:accent3>
        <a:srgbClr val="C9C0B5"/>
      </a:accent3>
      <a:accent4>
        <a:srgbClr val="FD5158"/>
      </a:accent4>
      <a:accent5>
        <a:srgbClr val="FFF9AE"/>
      </a:accent5>
      <a:accent6>
        <a:srgbClr val="36BDB2"/>
      </a:accent6>
      <a:hlink>
        <a:srgbClr val="FD5158"/>
      </a:hlink>
      <a:folHlink>
        <a:srgbClr val="FD5158"/>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C6559"/>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52406</TotalTime>
  <Words>484</Words>
  <Application>Microsoft Office PowerPoint</Application>
  <PresentationFormat>On-screen Show (16:9)</PresentationFormat>
  <Paragraphs>96</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BEKK Rekruttering 16-9</vt:lpstr>
      <vt:lpstr>Azure storage</vt:lpstr>
      <vt:lpstr>AGENDA</vt:lpstr>
      <vt:lpstr>Data storage on azure</vt:lpstr>
      <vt:lpstr>Storage types</vt:lpstr>
      <vt:lpstr>Table storage</vt:lpstr>
      <vt:lpstr>Table storage - exercise</vt:lpstr>
      <vt:lpstr>SQL Database</vt:lpstr>
      <vt:lpstr>SQL Database - Exercise</vt:lpstr>
      <vt:lpstr>Thanks</vt:lpstr>
    </vt:vector>
  </TitlesOfParts>
  <Company>Bekk Consulting 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1045</cp:revision>
  <dcterms:created xsi:type="dcterms:W3CDTF">2011-08-04T16:58:46Z</dcterms:created>
  <dcterms:modified xsi:type="dcterms:W3CDTF">2013-03-25T11:28:16Z</dcterms:modified>
</cp:coreProperties>
</file>