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5" r:id="rId10"/>
    <p:sldId id="276" r:id="rId11"/>
    <p:sldId id="277" r:id="rId12"/>
    <p:sldId id="274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2647DFD-281F-4CB9-A690-4773E0F725AB}">
          <p14:sldIdLst>
            <p14:sldId id="256"/>
            <p14:sldId id="267"/>
            <p14:sldId id="268"/>
            <p14:sldId id="269"/>
            <p14:sldId id="270"/>
            <p14:sldId id="271"/>
            <p14:sldId id="272"/>
            <p14:sldId id="273"/>
            <p14:sldId id="275"/>
            <p14:sldId id="276"/>
            <p14:sldId id="277"/>
            <p14:sldId id="274"/>
            <p14:sldId id="266"/>
          </p14:sldIdLst>
        </p14:section>
        <p14:section name="Untitled Section" id="{E177930D-2067-4FF3-A3D8-8B1EFEB5A50B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4196">
          <p15:clr>
            <a:srgbClr val="A4A3A4"/>
          </p15:clr>
        </p15:guide>
        <p15:guide id="2" orient="horz" pos="2153">
          <p15:clr>
            <a:srgbClr val="A4A3A4"/>
          </p15:clr>
        </p15:guide>
        <p15:guide id="3" orient="horz" pos="795">
          <p15:clr>
            <a:srgbClr val="A4A3A4"/>
          </p15:clr>
        </p15:guide>
        <p15:guide id="4" pos="254">
          <p15:clr>
            <a:srgbClr val="A4A3A4"/>
          </p15:clr>
        </p15:guide>
        <p15:guide id="5" pos="5507">
          <p15:clr>
            <a:srgbClr val="A4A3A4"/>
          </p15:clr>
        </p15:guide>
        <p15:guide id="6" pos="288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8F6"/>
    <a:srgbClr val="000000"/>
    <a:srgbClr val="C9C0B5"/>
    <a:srgbClr val="D2C0B5"/>
    <a:srgbClr val="BBB0A3"/>
    <a:srgbClr val="FD5151"/>
    <a:srgbClr val="887E6F"/>
    <a:srgbClr val="FD5158"/>
    <a:srgbClr val="F04E6E"/>
    <a:srgbClr val="6C65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35" autoAdjust="0"/>
    <p:restoredTop sz="77646" autoAdjust="0"/>
  </p:normalViewPr>
  <p:slideViewPr>
    <p:cSldViewPr snapToGrid="0" snapToObjects="1" showGuides="1">
      <p:cViewPr varScale="1">
        <p:scale>
          <a:sx n="80" d="100"/>
          <a:sy n="80" d="100"/>
        </p:scale>
        <p:origin x="1541" y="62"/>
      </p:cViewPr>
      <p:guideLst>
        <p:guide orient="horz" pos="4196"/>
        <p:guide orient="horz" pos="2153"/>
        <p:guide orient="horz" pos="795"/>
        <p:guide pos="254"/>
        <p:guide pos="5507"/>
        <p:guide pos="2882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55" d="100"/>
        <a:sy n="55" d="100"/>
      </p:scale>
      <p:origin x="0" y="0"/>
    </p:cViewPr>
  </p:sorterViewPr>
  <p:notesViewPr>
    <p:cSldViewPr snapToGrid="0" snapToObjects="1" showGuides="1">
      <p:cViewPr varScale="1">
        <p:scale>
          <a:sx n="109" d="100"/>
          <a:sy n="109" d="100"/>
        </p:scale>
        <p:origin x="-383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04434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27216" y="591721"/>
            <a:ext cx="5225663" cy="391924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827216" y="4646352"/>
            <a:ext cx="5225663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 dirty="0" err="1" smtClean="0"/>
              <a:t>Click</a:t>
            </a:r>
            <a:r>
              <a:rPr lang="nb-NO" dirty="0" smtClean="0"/>
              <a:t> to </a:t>
            </a:r>
            <a:r>
              <a:rPr lang="nb-NO" dirty="0" err="1" smtClean="0"/>
              <a:t>edit</a:t>
            </a:r>
            <a:r>
              <a:rPr lang="nb-NO" dirty="0" smtClean="0"/>
              <a:t> Master </a:t>
            </a:r>
            <a:r>
              <a:rPr lang="nb-NO" dirty="0" err="1" smtClean="0"/>
              <a:t>text</a:t>
            </a:r>
            <a:r>
              <a:rPr lang="nb-NO" dirty="0" smtClean="0"/>
              <a:t> styles</a:t>
            </a:r>
          </a:p>
          <a:p>
            <a:pPr lvl="1"/>
            <a:r>
              <a:rPr lang="nb-NO" dirty="0" smtClean="0"/>
              <a:t>Second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2"/>
            <a:r>
              <a:rPr lang="nb-NO" dirty="0" smtClean="0"/>
              <a:t>Third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3"/>
            <a:r>
              <a:rPr lang="nb-NO" dirty="0" err="1" smtClean="0"/>
              <a:t>Fourth</a:t>
            </a:r>
            <a:r>
              <a:rPr lang="nb-NO" dirty="0" smtClean="0"/>
              <a:t>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4"/>
            <a:r>
              <a:rPr lang="nb-NO" dirty="0" smtClean="0"/>
              <a:t>Fifth </a:t>
            </a:r>
            <a:r>
              <a:rPr lang="nb-NO" dirty="0" err="1" smtClean="0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8664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500" kern="1200">
        <a:solidFill>
          <a:schemeClr val="tx1"/>
        </a:solidFill>
        <a:latin typeface="Georgia"/>
        <a:ea typeface="+mn-ea"/>
        <a:cs typeface="Georgia"/>
      </a:defRPr>
    </a:lvl1pPr>
    <a:lvl2pPr marL="457200" algn="l" defTabSz="457200" rtl="0" eaLnBrk="1" latinLnBrk="0" hangingPunct="1">
      <a:defRPr sz="1500" kern="1200">
        <a:solidFill>
          <a:schemeClr val="tx1"/>
        </a:solidFill>
        <a:latin typeface="Georgia"/>
        <a:ea typeface="+mn-ea"/>
        <a:cs typeface="Georgia"/>
      </a:defRPr>
    </a:lvl2pPr>
    <a:lvl3pPr marL="914400" algn="l" defTabSz="457200" rtl="0" eaLnBrk="1" latinLnBrk="0" hangingPunct="1">
      <a:defRPr sz="1500" kern="1200">
        <a:solidFill>
          <a:schemeClr val="tx1"/>
        </a:solidFill>
        <a:latin typeface="Georgia"/>
        <a:ea typeface="+mn-ea"/>
        <a:cs typeface="Georgia"/>
      </a:defRPr>
    </a:lvl3pPr>
    <a:lvl4pPr marL="1371600" algn="l" defTabSz="457200" rtl="0" eaLnBrk="1" latinLnBrk="0" hangingPunct="1">
      <a:defRPr sz="1500" kern="1200">
        <a:solidFill>
          <a:schemeClr val="tx1"/>
        </a:solidFill>
        <a:latin typeface="Georgia"/>
        <a:ea typeface="+mn-ea"/>
        <a:cs typeface="Georgia"/>
      </a:defRPr>
    </a:lvl4pPr>
    <a:lvl5pPr marL="1828800" algn="l" defTabSz="457200" rtl="0" eaLnBrk="1" latinLnBrk="0" hangingPunct="1">
      <a:defRPr sz="1500" kern="1200">
        <a:solidFill>
          <a:schemeClr val="tx1"/>
        </a:solidFill>
        <a:latin typeface="Georgia"/>
        <a:ea typeface="+mn-ea"/>
        <a:cs typeface="Georgia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Hva er NoSQL og hvorfor er</a:t>
            </a:r>
            <a:r>
              <a:rPr lang="nb-NO" baseline="0" dirty="0" smtClean="0"/>
              <a:t> det i vinden?</a:t>
            </a:r>
          </a:p>
          <a:p>
            <a:r>
              <a:rPr lang="nb-NO" baseline="0" dirty="0" smtClean="0"/>
              <a:t>Hvem benytter det og hvorfor benyttes det i stedet for vanlig relasjonsdatabase?</a:t>
            </a:r>
          </a:p>
          <a:p>
            <a:r>
              <a:rPr lang="nb-NO" baseline="0" dirty="0" smtClean="0"/>
              <a:t>Er det slik at vi alltid velger relasjonsdatabase fordi det er det vi er vandt til?</a:t>
            </a:r>
          </a:p>
        </p:txBody>
      </p:sp>
    </p:spTree>
    <p:extLst>
      <p:ext uri="{BB962C8B-B14F-4D97-AF65-F5344CB8AC3E}">
        <p14:creationId xmlns:p14="http://schemas.microsoft.com/office/powerpoint/2010/main" val="4228961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Transaksjonell</a:t>
            </a:r>
            <a:r>
              <a:rPr lang="nb-NO" baseline="0" dirty="0" smtClean="0"/>
              <a:t> og open-kildekode dokumentdatabase skrevet i .NET</a:t>
            </a:r>
          </a:p>
          <a:p>
            <a:r>
              <a:rPr lang="nb-NO" baseline="0" dirty="0" smtClean="0"/>
              <a:t>Bygd for skalering – replikering og sharding (horisontal replikering</a:t>
            </a:r>
            <a:r>
              <a:rPr lang="nb-NO" baseline="0" smtClean="0"/>
              <a:t>) ut-av-boksen </a:t>
            </a:r>
            <a:endParaRPr lang="nb-NO" baseline="0" dirty="0" smtClean="0"/>
          </a:p>
        </p:txBody>
      </p:sp>
    </p:spTree>
    <p:extLst>
      <p:ext uri="{BB962C8B-B14F-4D97-AF65-F5344CB8AC3E}">
        <p14:creationId xmlns:p14="http://schemas.microsoft.com/office/powerpoint/2010/main" val="30965325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Klient-server</a:t>
            </a:r>
            <a:r>
              <a:rPr lang="nb-NO" baseline="0" dirty="0" smtClean="0"/>
              <a:t> arkitektur</a:t>
            </a:r>
          </a:p>
          <a:p>
            <a:r>
              <a:rPr lang="nb-NO" baseline="0" dirty="0" smtClean="0"/>
              <a:t>Serveren er ansvarlig for lagringen og utførelsen av spørringene</a:t>
            </a:r>
          </a:p>
          <a:p>
            <a:r>
              <a:rPr lang="nb-NO" baseline="0" dirty="0" smtClean="0"/>
              <a:t>Klienten er det som konsumenten bruker for å kunne kommunisere med serveren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675382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Raven server can run in 4 modes:</a:t>
            </a:r>
          </a:p>
          <a:p>
            <a:pPr marL="285750" indent="-285750">
              <a:buFontTx/>
              <a:buChar char="-"/>
            </a:pPr>
            <a:r>
              <a:rPr lang="nb-NO" dirty="0" smtClean="0"/>
              <a:t>Standalone windows service</a:t>
            </a:r>
          </a:p>
          <a:p>
            <a:pPr marL="285750" indent="-285750">
              <a:buFontTx/>
              <a:buChar char="-"/>
            </a:pPr>
            <a:r>
              <a:rPr lang="nb-NO" dirty="0" smtClean="0"/>
              <a:t>In</a:t>
            </a:r>
            <a:r>
              <a:rPr lang="nb-NO" baseline="0" dirty="0" smtClean="0"/>
              <a:t> IIS</a:t>
            </a:r>
          </a:p>
          <a:p>
            <a:pPr marL="285750" indent="-285750">
              <a:buFontTx/>
              <a:buChar char="-"/>
            </a:pPr>
            <a:r>
              <a:rPr lang="nb-NO" baseline="0" dirty="0" smtClean="0"/>
              <a:t>Embedded</a:t>
            </a:r>
          </a:p>
          <a:p>
            <a:pPr marL="285750" indent="-285750">
              <a:buFontTx/>
              <a:buChar char="-"/>
            </a:pPr>
            <a:r>
              <a:rPr lang="nb-NO" baseline="0" dirty="0" smtClean="0"/>
              <a:t>From command line (usefull for development) can also run in RAM </a:t>
            </a:r>
          </a:p>
          <a:p>
            <a:pPr marL="285750" indent="-285750">
              <a:buFontTx/>
              <a:buChar char="-"/>
            </a:pPr>
            <a:endParaRPr lang="nb-NO" dirty="0" smtClean="0"/>
          </a:p>
          <a:p>
            <a:pPr marL="285750" indent="-285750">
              <a:buFontTx/>
              <a:buChar char="-"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8383416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Tip #1: create</a:t>
            </a:r>
            <a:r>
              <a:rPr lang="nb-NO" baseline="0" dirty="0" smtClean="0"/>
              <a:t> store in global asax</a:t>
            </a:r>
          </a:p>
          <a:p>
            <a:r>
              <a:rPr lang="nb-NO" dirty="0" smtClean="0"/>
              <a:t>Tip #2:</a:t>
            </a:r>
            <a:r>
              <a:rPr lang="nb-NO" baseline="0" dirty="0" smtClean="0"/>
              <a:t> Create an abstract controller with ability to handle session creations and teardown.</a:t>
            </a:r>
          </a:p>
          <a:p>
            <a:r>
              <a:rPr lang="nb-NO" baseline="0" smtClean="0"/>
              <a:t>Tip #3: Objects should have an Id property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3466849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286610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75091" y="3299436"/>
            <a:ext cx="4396995" cy="318036"/>
          </a:xfrm>
        </p:spPr>
        <p:txBody>
          <a:bodyPr wrap="square" anchor="b">
            <a:spAutoFit/>
          </a:bodyPr>
          <a:lstStyle>
            <a:lvl1pPr algn="ctr">
              <a:lnSpc>
                <a:spcPts val="2400"/>
              </a:lnSpc>
              <a:defRPr sz="2200" i="1" baseline="0">
                <a:solidFill>
                  <a:srgbClr val="000000"/>
                </a:solidFill>
              </a:defRPr>
            </a:lvl1pPr>
          </a:lstStyle>
          <a:p>
            <a:r>
              <a:rPr lang="nb-NO" dirty="0" smtClean="0"/>
              <a:t>&lt;tittel&gt;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75091" y="4145581"/>
            <a:ext cx="4396995" cy="1367999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500" b="0" i="1" cap="none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dirty="0" smtClean="0"/>
              <a:t>&lt;Undertittel/beskrivelse&gt;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839865" y="3897833"/>
            <a:ext cx="1496337" cy="0"/>
          </a:xfrm>
          <a:prstGeom prst="line">
            <a:avLst/>
          </a:prstGeom>
          <a:ln w="254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75091" y="5831304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&lt;Sted/anledning&gt;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375091" y="6071820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2375091" y="6312555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 baseline="0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&lt;Dato (format: 01/09/11)&gt;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25580" y="201679"/>
            <a:ext cx="504000" cy="12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701370"/>
      </p:ext>
    </p:extLst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oppsett A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3631968" y="392323"/>
            <a:ext cx="5108807" cy="6270944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4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411903" y="392321"/>
            <a:ext cx="3024000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412722" y="2542832"/>
            <a:ext cx="3024000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12722" y="4693343"/>
            <a:ext cx="3024000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694574"/>
      </p:ext>
    </p:extLst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oppsett B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09850" y="392323"/>
            <a:ext cx="5043721" cy="6270944"/>
          </a:xfrm>
        </p:spPr>
        <p:txBody>
          <a:bodyPr anchor="ctr" anchorCtr="0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4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5650868" y="392321"/>
            <a:ext cx="3089087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5651687" y="2545663"/>
            <a:ext cx="3089087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5651687" y="4699004"/>
            <a:ext cx="3089087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564093"/>
      </p:ext>
    </p:extLst>
  </p:cSld>
  <p:clrMapOvr>
    <a:masterClrMapping/>
  </p:clrMapOvr>
  <p:transition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oppsett A m/teks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402406" y="1262063"/>
            <a:ext cx="3035300" cy="1708625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403225" y="3108352"/>
            <a:ext cx="3035300" cy="1708625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03225" y="4954642"/>
            <a:ext cx="3035300" cy="1708625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 hasCustomPrompt="1"/>
          </p:nvPr>
        </p:nvSpPr>
        <p:spPr>
          <a:xfrm>
            <a:off x="3621088" y="1262063"/>
            <a:ext cx="5192712" cy="5401204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442129"/>
      </p:ext>
    </p:extLst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oppsett B m/teks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14985" y="1262064"/>
            <a:ext cx="5044428" cy="5401202"/>
          </a:xfrm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5641975" y="1262063"/>
            <a:ext cx="3171824" cy="5401205"/>
          </a:xfrm>
        </p:spPr>
        <p:txBody>
          <a:bodyPr tIns="46800"/>
          <a:lstStyle>
            <a:lvl1pPr>
              <a:spcBef>
                <a:spcPts val="500"/>
              </a:spcBef>
              <a:spcAft>
                <a:spcPts val="400"/>
              </a:spcAft>
              <a:defRPr/>
            </a:lvl1pPr>
            <a:lvl2pPr>
              <a:spcBef>
                <a:spcPts val="200"/>
              </a:spcBef>
              <a:spcAft>
                <a:spcPts val="600"/>
              </a:spcAft>
              <a:defRPr/>
            </a:lvl2pPr>
            <a:lvl3pPr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786633"/>
      </p:ext>
    </p:extLst>
  </p:cSld>
  <p:clrMapOvr>
    <a:masterClrMapping/>
  </p:clrMapOvr>
  <p:transition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oppsett C m/teks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3621088" y="1262063"/>
            <a:ext cx="5192712" cy="5401202"/>
          </a:xfrm>
        </p:spPr>
        <p:txBody>
          <a:bodyPr anchor="ctr" anchorCtr="0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420447" y="1262063"/>
            <a:ext cx="3018078" cy="5401202"/>
          </a:xfrm>
        </p:spPr>
        <p:txBody>
          <a:bodyPr/>
          <a:lstStyle>
            <a:lvl1pPr>
              <a:spcBef>
                <a:spcPts val="500"/>
              </a:spcBef>
              <a:defRPr/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2pPr>
            <a:lvl3pPr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319444"/>
      </p:ext>
    </p:extLst>
  </p:cSld>
  <p:clrMapOvr>
    <a:masterClrMapping/>
  </p:clrMapOvr>
  <p:transition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er m/bilde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 Placeholder 20"/>
          <p:cNvSpPr>
            <a:spLocks noGrp="1"/>
          </p:cNvSpPr>
          <p:nvPr>
            <p:ph type="body" sz="quarter" idx="24" hasCustomPrompt="1"/>
          </p:nvPr>
        </p:nvSpPr>
        <p:spPr>
          <a:xfrm>
            <a:off x="6102054" y="3754543"/>
            <a:ext cx="2720004" cy="836083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25" hasCustomPrompt="1"/>
          </p:nvPr>
        </p:nvSpPr>
        <p:spPr>
          <a:xfrm>
            <a:off x="6102052" y="3460603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48" name="Picture Placeholder 7"/>
          <p:cNvSpPr>
            <a:spLocks noGrp="1" noChangeAspect="1"/>
          </p:cNvSpPr>
          <p:nvPr>
            <p:ph type="pic" sz="quarter" idx="26" hasCustomPrompt="1"/>
          </p:nvPr>
        </p:nvSpPr>
        <p:spPr>
          <a:xfrm>
            <a:off x="4666614" y="3221418"/>
            <a:ext cx="1367998" cy="1367997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6102053" y="1825483"/>
            <a:ext cx="2720693" cy="864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5pPr>
          </a:lstStyle>
          <a:p>
            <a:pPr lvl="0"/>
            <a:r>
              <a:rPr lang="nb-NO" dirty="0" smtClean="0"/>
              <a:t>&lt;Rolle, utdanning etc.&gt;</a:t>
            </a:r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6102052" y="1535068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51" name="Picture Placeholder 4"/>
          <p:cNvSpPr>
            <a:spLocks noGrp="1" noChangeAspect="1"/>
          </p:cNvSpPr>
          <p:nvPr>
            <p:ph type="pic" sz="quarter" idx="29" hasCustomPrompt="1"/>
          </p:nvPr>
        </p:nvSpPr>
        <p:spPr>
          <a:xfrm>
            <a:off x="4666614" y="1322898"/>
            <a:ext cx="1367998" cy="1367997"/>
          </a:xfrm>
        </p:spPr>
        <p:txBody>
          <a:bodyPr lIns="36000" rIns="36000" anchor="ctr" anchorCtr="1">
            <a:normAutofit/>
          </a:bodyPr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2" name="Text Placeholder 20"/>
          <p:cNvSpPr>
            <a:spLocks noGrp="1"/>
          </p:cNvSpPr>
          <p:nvPr>
            <p:ph type="body" sz="quarter" idx="30" hasCustomPrompt="1"/>
          </p:nvPr>
        </p:nvSpPr>
        <p:spPr>
          <a:xfrm>
            <a:off x="6102054" y="5642599"/>
            <a:ext cx="2720004" cy="836083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53" name="Text Placeholder 22"/>
          <p:cNvSpPr>
            <a:spLocks noGrp="1"/>
          </p:cNvSpPr>
          <p:nvPr>
            <p:ph type="body" sz="quarter" idx="31" hasCustomPrompt="1"/>
          </p:nvPr>
        </p:nvSpPr>
        <p:spPr>
          <a:xfrm>
            <a:off x="6102052" y="5338499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54" name="Picture Placeholder 7"/>
          <p:cNvSpPr>
            <a:spLocks noGrp="1" noChangeAspect="1"/>
          </p:cNvSpPr>
          <p:nvPr>
            <p:ph type="pic" sz="quarter" idx="32" hasCustomPrompt="1"/>
          </p:nvPr>
        </p:nvSpPr>
        <p:spPr>
          <a:xfrm>
            <a:off x="4666614" y="5109474"/>
            <a:ext cx="1367998" cy="1367997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  <p:sp>
        <p:nvSpPr>
          <p:cNvPr id="36" name="Title 1"/>
          <p:cNvSpPr>
            <a:spLocks noGrp="1"/>
          </p:cNvSpPr>
          <p:nvPr>
            <p:ph type="title" hasCustomPrompt="1"/>
          </p:nvPr>
        </p:nvSpPr>
        <p:spPr>
          <a:xfrm>
            <a:off x="376445" y="418688"/>
            <a:ext cx="3258608" cy="307777"/>
          </a:xfrm>
        </p:spPr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. 18&gt;</a:t>
            </a:r>
            <a:endParaRPr lang="en-US" dirty="0"/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20788" y="387068"/>
            <a:ext cx="410519" cy="365125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7BF5B-7344-D747-A0C2-CBD7B2ACBC85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33" hasCustomPrompt="1"/>
          </p:nvPr>
        </p:nvSpPr>
        <p:spPr>
          <a:xfrm>
            <a:off x="1851296" y="3754543"/>
            <a:ext cx="2720004" cy="836083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4" hasCustomPrompt="1"/>
          </p:nvPr>
        </p:nvSpPr>
        <p:spPr>
          <a:xfrm>
            <a:off x="1851294" y="3460603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26" name="Picture Placeholder 7"/>
          <p:cNvSpPr>
            <a:spLocks noGrp="1" noChangeAspect="1"/>
          </p:cNvSpPr>
          <p:nvPr>
            <p:ph type="pic" sz="quarter" idx="35" hasCustomPrompt="1"/>
          </p:nvPr>
        </p:nvSpPr>
        <p:spPr>
          <a:xfrm>
            <a:off x="415856" y="3221418"/>
            <a:ext cx="1367998" cy="1367997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6" hasCustomPrompt="1"/>
          </p:nvPr>
        </p:nvSpPr>
        <p:spPr>
          <a:xfrm>
            <a:off x="1851295" y="1825483"/>
            <a:ext cx="2720693" cy="864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5pPr>
          </a:lstStyle>
          <a:p>
            <a:pPr lvl="0"/>
            <a:r>
              <a:rPr lang="nb-NO" dirty="0" smtClean="0"/>
              <a:t>&lt;Rolle, utdanning etc.&gt;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1851294" y="1535068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29" name="Picture Placeholder 4"/>
          <p:cNvSpPr>
            <a:spLocks noGrp="1" noChangeAspect="1"/>
          </p:cNvSpPr>
          <p:nvPr>
            <p:ph type="pic" sz="quarter" idx="38" hasCustomPrompt="1"/>
          </p:nvPr>
        </p:nvSpPr>
        <p:spPr>
          <a:xfrm>
            <a:off x="415856" y="1322898"/>
            <a:ext cx="1367998" cy="1367997"/>
          </a:xfrm>
        </p:spPr>
        <p:txBody>
          <a:bodyPr lIns="36000" rIns="36000" anchor="ctr" anchorCtr="1">
            <a:normAutofit/>
          </a:bodyPr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30" name="Text Placeholder 20"/>
          <p:cNvSpPr>
            <a:spLocks noGrp="1"/>
          </p:cNvSpPr>
          <p:nvPr>
            <p:ph type="body" sz="quarter" idx="39" hasCustomPrompt="1"/>
          </p:nvPr>
        </p:nvSpPr>
        <p:spPr>
          <a:xfrm>
            <a:off x="1851296" y="5642599"/>
            <a:ext cx="2720004" cy="836083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31" name="Text Placeholder 22"/>
          <p:cNvSpPr>
            <a:spLocks noGrp="1"/>
          </p:cNvSpPr>
          <p:nvPr>
            <p:ph type="body" sz="quarter" idx="40" hasCustomPrompt="1"/>
          </p:nvPr>
        </p:nvSpPr>
        <p:spPr>
          <a:xfrm>
            <a:off x="1851294" y="5338499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32" name="Picture Placeholder 7"/>
          <p:cNvSpPr>
            <a:spLocks noGrp="1" noChangeAspect="1"/>
          </p:cNvSpPr>
          <p:nvPr>
            <p:ph type="pic" sz="quarter" idx="41" hasCustomPrompt="1"/>
          </p:nvPr>
        </p:nvSpPr>
        <p:spPr>
          <a:xfrm>
            <a:off x="415856" y="5109474"/>
            <a:ext cx="1367998" cy="1367997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73682958"/>
      </p:ext>
    </p:extLst>
  </p:cSld>
  <p:clrMapOvr>
    <a:masterClrMapping/>
  </p:clrMapOvr>
  <p:transition>
    <p:fade thruBlk="1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03226" y="392323"/>
            <a:ext cx="8337550" cy="6270944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216826"/>
      </p:ext>
    </p:extLst>
  </p:cSld>
  <p:clrMapOvr>
    <a:masterClrMapping/>
  </p:clrMapOvr>
  <p:transition>
    <p:fade thruBlk="1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 m/teks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13385" y="392323"/>
            <a:ext cx="8328978" cy="4735972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69" y="5734886"/>
            <a:ext cx="8288919" cy="928381"/>
          </a:xfrm>
        </p:spPr>
        <p:txBody>
          <a:bodyPr anchor="t"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500"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81184" y="5520887"/>
            <a:ext cx="8194504" cy="0"/>
          </a:xfrm>
          <a:prstGeom prst="line">
            <a:avLst/>
          </a:prstGeom>
          <a:ln w="127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76446" y="5333434"/>
            <a:ext cx="3056985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>
            <a:lvl1pPr>
              <a:defRPr baseline="0"/>
            </a:lvl1pPr>
          </a:lstStyle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040887"/>
      </p:ext>
    </p:extLst>
  </p:cSld>
  <p:clrMapOvr>
    <a:masterClrMapping/>
  </p:clrMapOvr>
  <p:transition>
    <p:fade thruBlk="1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3581558"/>
      </p:ext>
    </p:extLst>
  </p:cSld>
  <p:clrMapOvr>
    <a:masterClrMapping/>
  </p:clrMapOvr>
  <p:transition>
    <p:fade thruBlk="1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vslut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75091" y="2996789"/>
            <a:ext cx="4396995" cy="620683"/>
          </a:xfrm>
        </p:spPr>
        <p:txBody>
          <a:bodyPr wrap="square" anchor="b">
            <a:spAutoFit/>
          </a:bodyPr>
          <a:lstStyle>
            <a:lvl1pPr algn="ctr">
              <a:lnSpc>
                <a:spcPts val="2400"/>
              </a:lnSpc>
              <a:defRPr sz="2200" i="1" baseline="0">
                <a:solidFill>
                  <a:srgbClr val="000000"/>
                </a:solidFill>
              </a:defRPr>
            </a:lvl1pPr>
          </a:lstStyle>
          <a:p>
            <a:r>
              <a:rPr lang="nb-NO" dirty="0" smtClean="0"/>
              <a:t>&lt;takk for oppmerksomheten&gt;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839865" y="3897833"/>
            <a:ext cx="1496337" cy="0"/>
          </a:xfrm>
          <a:prstGeom prst="line">
            <a:avLst/>
          </a:prstGeom>
          <a:ln w="254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75091" y="4145045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375091" y="4385561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2375091" y="4626296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 baseline="0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25580" y="201679"/>
            <a:ext cx="504000" cy="12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533342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0675" y="1260792"/>
            <a:ext cx="8493125" cy="5400358"/>
          </a:xfrm>
        </p:spPr>
        <p:txBody>
          <a:bodyPr bIns="327600" anchor="b" anchorCtr="0"/>
          <a:lstStyle>
            <a:lvl1pPr>
              <a:spcBef>
                <a:spcPts val="1200"/>
              </a:spcBef>
              <a:defRPr cap="all">
                <a:solidFill>
                  <a:schemeClr val="tx1"/>
                </a:solidFill>
              </a:defRPr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</p:txBody>
      </p:sp>
    </p:spTree>
    <p:extLst>
      <p:ext uri="{BB962C8B-B14F-4D97-AF65-F5344CB8AC3E}">
        <p14:creationId xmlns:p14="http://schemas.microsoft.com/office/powerpoint/2010/main" val="894352273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kolonne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29" y="1262063"/>
            <a:ext cx="8487218" cy="5399087"/>
          </a:xfrm>
        </p:spPr>
        <p:txBody>
          <a:bodyPr lIns="108000"/>
          <a:lstStyle>
            <a:lvl1pPr>
              <a:defRPr sz="17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</p:spTree>
    <p:extLst>
      <p:ext uri="{BB962C8B-B14F-4D97-AF65-F5344CB8AC3E}">
        <p14:creationId xmlns:p14="http://schemas.microsoft.com/office/powerpoint/2010/main" val="351067674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kolonner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30" y="1271198"/>
            <a:ext cx="4173044" cy="5389952"/>
          </a:xfrm>
        </p:spPr>
        <p:txBody>
          <a:bodyPr lIns="108000"/>
          <a:lstStyle>
            <a:lvl1pPr>
              <a:defRPr sz="1700"/>
            </a:lvl1pPr>
            <a:lvl2pPr>
              <a:defRPr sz="1500"/>
            </a:lvl2pPr>
            <a:lvl3pPr>
              <a:defRPr sz="1500"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632714" y="1262063"/>
            <a:ext cx="4173044" cy="5389952"/>
          </a:xfrm>
        </p:spPr>
        <p:txBody>
          <a:bodyPr lIns="108000"/>
          <a:lstStyle>
            <a:lvl1pPr>
              <a:defRPr sz="17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044995"/>
      </p:ext>
    </p:extLst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kolonner m/overskrif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30" y="1617664"/>
            <a:ext cx="4173044" cy="5043486"/>
          </a:xfrm>
        </p:spPr>
        <p:txBody>
          <a:bodyPr lIns="108000"/>
          <a:lstStyle>
            <a:lvl1pPr>
              <a:defRPr sz="1700"/>
            </a:lvl1pPr>
            <a:lvl2pPr>
              <a:defRPr sz="1500"/>
            </a:lvl2pPr>
            <a:lvl3pPr>
              <a:defRPr sz="1500"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632714" y="1608529"/>
            <a:ext cx="4173044" cy="5043486"/>
          </a:xfrm>
        </p:spPr>
        <p:txBody>
          <a:bodyPr lIns="108000"/>
          <a:lstStyle>
            <a:lvl1pPr>
              <a:defRPr sz="17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6087" y="1435996"/>
            <a:ext cx="3887992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4813098" y="1435996"/>
            <a:ext cx="38664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331394" y="1272002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4632714" y="1272002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118728"/>
      </p:ext>
    </p:extLst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kolonner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30" y="1262064"/>
            <a:ext cx="2628000" cy="5399086"/>
          </a:xfrm>
        </p:spPr>
        <p:txBody>
          <a:bodyPr lIns="108000"/>
          <a:lstStyle>
            <a:lvl1pPr>
              <a:defRPr sz="1600"/>
            </a:lvl1pPr>
            <a:lvl2pPr>
              <a:defRPr sz="1500"/>
            </a:lvl2pPr>
            <a:lvl3pPr>
              <a:defRPr sz="1500"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260883" y="1262065"/>
            <a:ext cx="2628000" cy="5399085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191636" y="1262065"/>
            <a:ext cx="2628000" cy="5399085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</p:spTree>
    <p:extLst>
      <p:ext uri="{BB962C8B-B14F-4D97-AF65-F5344CB8AC3E}">
        <p14:creationId xmlns:p14="http://schemas.microsoft.com/office/powerpoint/2010/main" val="2190527855"/>
      </p:ext>
    </p:extLst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kolonner m/overskrif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 userDrawn="1"/>
        </p:nvCxnSpPr>
        <p:spPr>
          <a:xfrm>
            <a:off x="6291055" y="1435996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30" y="1617663"/>
            <a:ext cx="2628000" cy="5043487"/>
          </a:xfrm>
        </p:spPr>
        <p:txBody>
          <a:bodyPr lIns="108000"/>
          <a:lstStyle>
            <a:lvl1pPr>
              <a:defRPr sz="1600"/>
            </a:lvl1pPr>
            <a:lvl2pPr>
              <a:defRPr sz="1500"/>
            </a:lvl2pPr>
            <a:lvl3pPr>
              <a:defRPr sz="1500"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260883" y="1617663"/>
            <a:ext cx="2628000" cy="5043487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6087" y="1435996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3369429" y="1435996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331394" y="1272002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3260883" y="1272002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191636" y="1617663"/>
            <a:ext cx="2628000" cy="5043487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191636" y="1272002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86873"/>
      </p:ext>
    </p:extLst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kolonner m/bilde og overskrif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417537" y="1312865"/>
            <a:ext cx="1944042" cy="1943209"/>
          </a:xfrm>
        </p:spPr>
        <p:txBody>
          <a:bodyPr anchor="ctr" anchorCtr="1">
            <a:normAutofit/>
          </a:bodyPr>
          <a:lstStyle>
            <a:lvl1pPr algn="ctr">
              <a:defRPr sz="14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</a:t>
            </a:r>
            <a:r>
              <a:rPr lang="en-US" dirty="0" err="1" smtClean="0"/>
              <a:t>runde</a:t>
            </a:r>
            <a:r>
              <a:rPr lang="en-US" dirty="0" smtClean="0"/>
              <a:t>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sp>
        <p:nvSpPr>
          <p:cNvPr id="15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3322662" y="1312865"/>
            <a:ext cx="1944042" cy="1943209"/>
          </a:xfrm>
        </p:spPr>
        <p:txBody>
          <a:bodyPr anchor="ctr" anchorCtr="1">
            <a:normAutofit/>
          </a:bodyPr>
          <a:lstStyle>
            <a:lvl1pPr algn="ctr">
              <a:defRPr sz="14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</a:t>
            </a:r>
            <a:r>
              <a:rPr lang="en-US" dirty="0" err="1" smtClean="0"/>
              <a:t>runde</a:t>
            </a:r>
            <a:r>
              <a:rPr lang="en-US" dirty="0" smtClean="0"/>
              <a:t>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sp>
        <p:nvSpPr>
          <p:cNvPr id="16" name="Picture Placeholder 4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6203364" y="1312865"/>
            <a:ext cx="1944042" cy="1943209"/>
          </a:xfrm>
        </p:spPr>
        <p:txBody>
          <a:bodyPr anchor="ctr" anchorCtr="1">
            <a:normAutofit/>
          </a:bodyPr>
          <a:lstStyle>
            <a:lvl1pPr algn="ctr">
              <a:defRPr sz="14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</a:t>
            </a:r>
            <a:r>
              <a:rPr lang="en-US" dirty="0" err="1" smtClean="0"/>
              <a:t>runde</a:t>
            </a:r>
            <a:r>
              <a:rPr lang="en-US" dirty="0" smtClean="0"/>
              <a:t>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6291055" y="3922379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30" y="4104047"/>
            <a:ext cx="2628000" cy="2557103"/>
          </a:xfrm>
        </p:spPr>
        <p:txBody>
          <a:bodyPr lIns="108000"/>
          <a:lstStyle>
            <a:lvl1pPr>
              <a:defRPr sz="1600"/>
            </a:lvl1pPr>
            <a:lvl2pPr>
              <a:defRPr sz="1500"/>
            </a:lvl2pPr>
            <a:lvl3pPr>
              <a:defRPr sz="1500"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260883" y="4104047"/>
            <a:ext cx="2628000" cy="2557103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456087" y="3922379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>
            <a:off x="3369429" y="3922379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331394" y="3758385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3260883" y="3758385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191636" y="4104047"/>
            <a:ext cx="2628000" cy="2557103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6191636" y="3758385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901232"/>
      </p:ext>
    </p:extLst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ksjonsside m/bilde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3225175" y="1831023"/>
            <a:ext cx="2700000" cy="2700000"/>
          </a:xfrm>
        </p:spPr>
        <p:txBody>
          <a:bodyPr anchor="ctr" anchorCtr="1">
            <a:normAutofit/>
          </a:bodyPr>
          <a:lstStyle>
            <a:lvl1pPr algn="ctr">
              <a:defRPr sz="14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“</a:t>
            </a:r>
            <a:r>
              <a:rPr lang="en-US" dirty="0" err="1" smtClean="0"/>
              <a:t>runde</a:t>
            </a:r>
            <a:r>
              <a:rPr lang="en-US" dirty="0" smtClean="0"/>
              <a:t>”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662914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1945" y="1262063"/>
            <a:ext cx="8481855" cy="5401203"/>
          </a:xfrm>
          <a:prstGeom prst="rect">
            <a:avLst/>
          </a:prstGeom>
        </p:spPr>
        <p:txBody>
          <a:bodyPr vert="horz" lIns="108000" tIns="45720" rIns="91440" bIns="45720" rtlCol="0">
            <a:noAutofit/>
          </a:bodyPr>
          <a:lstStyle/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004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04" r:id="rId2"/>
    <p:sldLayoutId id="2147483699" r:id="rId3"/>
    <p:sldLayoutId id="2147483664" r:id="rId4"/>
    <p:sldLayoutId id="2147483700" r:id="rId5"/>
    <p:sldLayoutId id="2147483702" r:id="rId6"/>
    <p:sldLayoutId id="2147483701" r:id="rId7"/>
    <p:sldLayoutId id="2147483688" r:id="rId8"/>
    <p:sldLayoutId id="2147483684" r:id="rId9"/>
    <p:sldLayoutId id="2147483685" r:id="rId10"/>
    <p:sldLayoutId id="2147483686" r:id="rId11"/>
    <p:sldLayoutId id="2147483696" r:id="rId12"/>
    <p:sldLayoutId id="2147483695" r:id="rId13"/>
    <p:sldLayoutId id="2147483697" r:id="rId14"/>
    <p:sldLayoutId id="2147483691" r:id="rId15"/>
    <p:sldLayoutId id="2147483687" r:id="rId16"/>
    <p:sldLayoutId id="2147483694" r:id="rId17"/>
    <p:sldLayoutId id="2147483665" r:id="rId18"/>
    <p:sldLayoutId id="2147483703" r:id="rId19"/>
  </p:sldLayoutIdLst>
  <p:transition>
    <p:fade thruBlk="1"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2000" b="0" i="1" kern="1200" cap="all" spc="20" baseline="0">
          <a:solidFill>
            <a:schemeClr val="accent1"/>
          </a:solidFill>
          <a:latin typeface="Georgia"/>
          <a:ea typeface="+mj-ea"/>
          <a:cs typeface="Georgia"/>
        </a:defRPr>
      </a:lvl1pPr>
    </p:titleStyle>
    <p:bodyStyle>
      <a:lvl1pPr marL="0" indent="0" algn="l" defTabSz="457200" rtl="0" eaLnBrk="1" latinLnBrk="0" hangingPunct="1">
        <a:lnSpc>
          <a:spcPts val="1700"/>
        </a:lnSpc>
        <a:spcBef>
          <a:spcPts val="600"/>
        </a:spcBef>
        <a:spcAft>
          <a:spcPts val="400"/>
        </a:spcAft>
        <a:buFont typeface="Arial"/>
        <a:buNone/>
        <a:defRPr sz="1700" kern="1200" baseline="0">
          <a:solidFill>
            <a:schemeClr val="tx1"/>
          </a:solidFill>
          <a:latin typeface="Georgia"/>
          <a:ea typeface="+mn-ea"/>
          <a:cs typeface="Georgia"/>
        </a:defRPr>
      </a:lvl1pPr>
      <a:lvl2pPr marL="268288" indent="0" algn="l" defTabSz="457200" rtl="0" eaLnBrk="1" latinLnBrk="0" hangingPunct="1">
        <a:lnSpc>
          <a:spcPts val="1700"/>
        </a:lnSpc>
        <a:spcBef>
          <a:spcPts val="200"/>
        </a:spcBef>
        <a:spcAft>
          <a:spcPts val="600"/>
        </a:spcAft>
        <a:buFont typeface="Arial"/>
        <a:buNone/>
        <a:defRPr sz="1500" kern="1200" baseline="0">
          <a:solidFill>
            <a:schemeClr val="tx1"/>
          </a:solidFill>
          <a:latin typeface="Georgia"/>
          <a:ea typeface="+mn-ea"/>
          <a:cs typeface="Georgia"/>
        </a:defRPr>
      </a:lvl2pPr>
      <a:lvl3pPr marL="534987" indent="0" algn="l" defTabSz="457200" rtl="0" eaLnBrk="1" latinLnBrk="0" hangingPunct="1">
        <a:lnSpc>
          <a:spcPts val="1700"/>
        </a:lnSpc>
        <a:spcBef>
          <a:spcPts val="200"/>
        </a:spcBef>
        <a:spcAft>
          <a:spcPts val="600"/>
        </a:spcAft>
        <a:buFont typeface="Arial"/>
        <a:buNone/>
        <a:defRPr sz="1500" kern="1200" baseline="0">
          <a:solidFill>
            <a:schemeClr val="tx1"/>
          </a:solidFill>
          <a:latin typeface="Georgia"/>
          <a:ea typeface="+mn-ea"/>
          <a:cs typeface="Georgi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Georgia"/>
          <a:ea typeface="+mn-ea"/>
          <a:cs typeface="Georgi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Georgia"/>
          <a:ea typeface="+mn-ea"/>
          <a:cs typeface="Georg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spenekvang/Intro2Raven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8862" y="3016220"/>
            <a:ext cx="5669452" cy="615553"/>
          </a:xfrm>
        </p:spPr>
        <p:txBody>
          <a:bodyPr/>
          <a:lstStyle/>
          <a:p>
            <a:r>
              <a:rPr lang="en-US" dirty="0" err="1" smtClean="0"/>
              <a:t>Ravendb</a:t>
            </a:r>
            <a:r>
              <a:rPr lang="en-US" dirty="0" smtClean="0"/>
              <a:t> – An 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.NET </a:t>
            </a:r>
            <a:r>
              <a:rPr lang="en-US" dirty="0" err="1" smtClean="0"/>
              <a:t>Utvikling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Faggruppemøte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Espen Ekvang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12/02/14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52038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300904" cy="307777"/>
          </a:xfrm>
        </p:spPr>
        <p:txBody>
          <a:bodyPr/>
          <a:lstStyle/>
          <a:p>
            <a:r>
              <a:rPr lang="nb-NO" dirty="0" smtClean="0"/>
              <a:t>Separate class index</a:t>
            </a:r>
            <a:endParaRPr lang="nb-NO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1622" y="1209675"/>
            <a:ext cx="8409685" cy="430887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Employees_ByDepartmentName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AbstractIndexCreationTask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Employee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Employees_ByDepartmentName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ReduceResult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nb-NO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nb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nb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ReduceResult</a:t>
            </a:r>
            <a:endParaRPr lang="nb-NO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b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nb-NO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nb-NO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b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</a:p>
          <a:p>
            <a:r>
              <a:rPr lang="nb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nb-NO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nb-NO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b-NO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nb-NO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nb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Department()</a:t>
            </a:r>
          </a:p>
          <a:p>
            <a:r>
              <a:rPr lang="nb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nb-NO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nb-NO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b-NO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Map = &lt;insert map function here&gt;,</a:t>
            </a:r>
          </a:p>
          <a:p>
            <a:r>
              <a:rPr lang="nb-NO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Reduce = &lt;insert reduce function here&gt;</a:t>
            </a:r>
            <a:endParaRPr lang="nb-NO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b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nb-NO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b-NO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nb-NO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 the index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b-NO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IndexCreation</a:t>
            </a:r>
            <a:r>
              <a:rPr lang="nb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.CreateIndexes(</a:t>
            </a:r>
            <a:r>
              <a:rPr lang="nb-NO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typeof</a:t>
            </a:r>
            <a:r>
              <a:rPr lang="nb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b-NO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Employees_ByDepartmentName</a:t>
            </a:r>
            <a:r>
              <a:rPr lang="nb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).Assembly, </a:t>
            </a:r>
            <a:r>
              <a:rPr lang="nb-NO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nb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nb-NO" sz="1400" dirty="0"/>
          </a:p>
          <a:p>
            <a:pPr>
              <a:spcBef>
                <a:spcPts val="600"/>
              </a:spcBef>
              <a:spcAft>
                <a:spcPts val="400"/>
              </a:spcAft>
            </a:pPr>
            <a:endParaRPr lang="nb-NO" sz="1700" dirty="0" err="1" smtClean="0"/>
          </a:p>
        </p:txBody>
      </p:sp>
    </p:spTree>
    <p:extLst>
      <p:ext uri="{BB962C8B-B14F-4D97-AF65-F5344CB8AC3E}">
        <p14:creationId xmlns:p14="http://schemas.microsoft.com/office/powerpoint/2010/main" val="2813477662"/>
      </p:ext>
    </p:extLst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616789" cy="307777"/>
          </a:xfrm>
        </p:spPr>
        <p:txBody>
          <a:bodyPr/>
          <a:lstStyle/>
          <a:p>
            <a:r>
              <a:rPr lang="nb-NO" dirty="0" smtClean="0"/>
              <a:t>Use INdex</a:t>
            </a:r>
            <a:endParaRPr lang="nb-NO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1622" y="1219199"/>
            <a:ext cx="8409685" cy="13049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endParaRPr lang="nb-NO" sz="14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nb-NO" sz="14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b-NO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nb-NO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 = session.Query&lt;</a:t>
            </a:r>
            <a:r>
              <a:rPr lang="nb-NO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EmployeesByDepartment</a:t>
            </a:r>
            <a:r>
              <a:rPr lang="nb-NO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nb-NO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"Employees/ByDepartmentName</a:t>
            </a:r>
            <a:r>
              <a:rPr lang="nb-NO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nb-NO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nb-NO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	  	.FirstOrDefault(x =&gt; x.Department=</a:t>
            </a:r>
            <a:r>
              <a:rPr lang="nb-NO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nb-NO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SomeDepartment"</a:t>
            </a:r>
            <a:r>
              <a:rPr lang="nb-NO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251476"/>
      </p:ext>
    </p:extLst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481175" cy="307777"/>
          </a:xfrm>
        </p:spPr>
        <p:txBody>
          <a:bodyPr/>
          <a:lstStyle/>
          <a:p>
            <a:r>
              <a:rPr lang="nb-NO" dirty="0" smtClean="0"/>
              <a:t>exercise</a:t>
            </a:r>
            <a:endParaRPr lang="nb-NO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1623" y="1409700"/>
            <a:ext cx="8416086" cy="46422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700" dirty="0" smtClean="0"/>
              <a:t>Use RavenDB to provide storage functionality for the very simple EmployeeOverview.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700" dirty="0" smtClean="0"/>
              <a:t>The application should have the following abilities: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endParaRPr lang="nb-NO" sz="1700" dirty="0"/>
          </a:p>
          <a:p>
            <a:pPr marL="285750" indent="-285750">
              <a:spcBef>
                <a:spcPts val="60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nb-NO" sz="1700" dirty="0" smtClean="0"/>
              <a:t>Add new employee</a:t>
            </a:r>
          </a:p>
          <a:p>
            <a:pPr marL="285750" indent="-285750">
              <a:spcBef>
                <a:spcPts val="60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nb-NO" sz="1700" dirty="0" smtClean="0"/>
              <a:t>List all employees for different departments</a:t>
            </a:r>
          </a:p>
          <a:p>
            <a:pPr marL="285750" indent="-285750">
              <a:spcBef>
                <a:spcPts val="60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nb-NO" sz="1700" dirty="0" smtClean="0"/>
              <a:t>Delete an existing employee</a:t>
            </a:r>
          </a:p>
          <a:p>
            <a:pPr marL="285750" indent="-285750">
              <a:spcBef>
                <a:spcPts val="60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endParaRPr lang="nb-NO" sz="1700" dirty="0"/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700" dirty="0" smtClean="0"/>
              <a:t>Clone repository found here: 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endParaRPr lang="nb-NO" sz="1700" dirty="0" smtClean="0"/>
          </a:p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700" b="1" dirty="0">
                <a:hlinkClick r:id="rId2"/>
              </a:rPr>
              <a:t>https://</a:t>
            </a:r>
            <a:r>
              <a:rPr lang="nb-NO" sz="1700" b="1" dirty="0" smtClean="0">
                <a:hlinkClick r:id="rId2"/>
              </a:rPr>
              <a:t>github.com/espenekvang/Intro2Raven</a:t>
            </a:r>
            <a:endParaRPr lang="nb-NO" sz="1700" b="1" dirty="0" smtClean="0"/>
          </a:p>
          <a:p>
            <a:pPr algn="ctr">
              <a:spcBef>
                <a:spcPts val="600"/>
              </a:spcBef>
              <a:spcAft>
                <a:spcPts val="400"/>
              </a:spcAft>
            </a:pPr>
            <a:endParaRPr lang="nb-NO" sz="1700" dirty="0"/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700" dirty="0" smtClean="0"/>
              <a:t>See branch </a:t>
            </a:r>
            <a:r>
              <a:rPr lang="nb-NO" sz="1700" i="1" dirty="0" smtClean="0"/>
              <a:t>possible-solution</a:t>
            </a:r>
            <a:r>
              <a:rPr lang="nb-NO" sz="1700" dirty="0" smtClean="0"/>
              <a:t> for a simple solution to </a:t>
            </a:r>
            <a:r>
              <a:rPr lang="nb-NO" sz="1700" smtClean="0"/>
              <a:t>the </a:t>
            </a:r>
            <a:r>
              <a:rPr lang="nb-NO" sz="1700" smtClean="0"/>
              <a:t>exercise</a:t>
            </a:r>
            <a:endParaRPr lang="nb-NO" sz="1700" i="1" dirty="0"/>
          </a:p>
        </p:txBody>
      </p:sp>
    </p:spTree>
    <p:extLst>
      <p:ext uri="{BB962C8B-B14F-4D97-AF65-F5344CB8AC3E}">
        <p14:creationId xmlns:p14="http://schemas.microsoft.com/office/powerpoint/2010/main" val="1289094640"/>
      </p:ext>
    </p:extLst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375091" y="3309695"/>
            <a:ext cx="4396995" cy="307777"/>
          </a:xfrm>
        </p:spPr>
        <p:txBody>
          <a:bodyPr/>
          <a:lstStyle/>
          <a:p>
            <a:r>
              <a:rPr lang="nb-NO" dirty="0" smtClean="0"/>
              <a:t>thanks</a:t>
            </a:r>
            <a:endParaRPr lang="nb-NO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b-NO" dirty="0" smtClean="0"/>
              <a:t>Espen Ekvang</a:t>
            </a:r>
            <a:endParaRPr lang="nb-NO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837613" y="431800"/>
            <a:ext cx="306387" cy="276225"/>
          </a:xfrm>
        </p:spPr>
        <p:txBody>
          <a:bodyPr/>
          <a:lstStyle/>
          <a:p>
            <a:fld id="{FF67BF5B-7344-D747-A0C2-CBD7B2ACBC8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71636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8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pakzilla.com/wp-content/new_upload/nosq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974" y="1957387"/>
            <a:ext cx="5724525" cy="2809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320675" y="428625"/>
            <a:ext cx="8594725" cy="323850"/>
          </a:xfrm>
          <a:prstGeom prst="rect">
            <a:avLst/>
          </a:prstGeom>
          <a:solidFill>
            <a:srgbClr val="F9F8F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endParaRPr lang="nb-NO" sz="1400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225756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ravendb.net/static/images/logo-ravend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925" y="1419225"/>
            <a:ext cx="3429000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295275" y="455711"/>
            <a:ext cx="8496300" cy="30777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endParaRPr lang="nb-NO" sz="1400" dirty="0" err="1" smtClean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97645" y="3457575"/>
            <a:ext cx="4291559" cy="11336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400"/>
              </a:spcAft>
              <a:buFontTx/>
              <a:buChar char="-"/>
            </a:pPr>
            <a:r>
              <a:rPr lang="nb-NO" sz="1700" dirty="0" smtClean="0"/>
              <a:t>stored schema-less as JSON documents</a:t>
            </a:r>
          </a:p>
          <a:p>
            <a:pPr marL="285750" indent="-285750">
              <a:spcBef>
                <a:spcPts val="600"/>
              </a:spcBef>
              <a:spcAft>
                <a:spcPts val="400"/>
              </a:spcAft>
              <a:buFontTx/>
              <a:buChar char="-"/>
            </a:pPr>
            <a:r>
              <a:rPr lang="nb-NO" sz="1700" dirty="0" smtClean="0"/>
              <a:t>query using LINQ from .NET code, or</a:t>
            </a:r>
          </a:p>
          <a:p>
            <a:pPr marL="285750" indent="-285750">
              <a:spcBef>
                <a:spcPts val="600"/>
              </a:spcBef>
              <a:spcAft>
                <a:spcPts val="400"/>
              </a:spcAft>
              <a:buFontTx/>
              <a:buChar char="-"/>
            </a:pPr>
            <a:r>
              <a:rPr lang="nb-NO" sz="1700" dirty="0" smtClean="0"/>
              <a:t>using provided RESTful API </a:t>
            </a:r>
          </a:p>
        </p:txBody>
      </p:sp>
    </p:spTree>
    <p:extLst>
      <p:ext uri="{BB962C8B-B14F-4D97-AF65-F5344CB8AC3E}">
        <p14:creationId xmlns:p14="http://schemas.microsoft.com/office/powerpoint/2010/main" val="174114112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525"/>
            <a:ext cx="9144000" cy="9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29042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2613216" cy="307777"/>
          </a:xfrm>
        </p:spPr>
        <p:txBody>
          <a:bodyPr/>
          <a:lstStyle/>
          <a:p>
            <a:r>
              <a:rPr lang="nb-NO" dirty="0" smtClean="0"/>
              <a:t>Getting started</a:t>
            </a:r>
            <a:endParaRPr lang="nb-NO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1623" y="1409700"/>
            <a:ext cx="8574783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nb-NO" sz="1700" dirty="0" smtClean="0"/>
              <a:t>Create Empty MVC project</a:t>
            </a:r>
          </a:p>
          <a:p>
            <a:pPr marL="342900" indent="-342900">
              <a:spcBef>
                <a:spcPts val="6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nb-NO" sz="1700" dirty="0" smtClean="0"/>
              <a:t>Add Raven Client from Nuget (</a:t>
            </a:r>
            <a:r>
              <a:rPr lang="nb-NO" sz="1400" dirty="0">
                <a:latin typeface="Lucida Console" panose="020B0609040504020204" pitchFamily="49" charset="0"/>
              </a:rPr>
              <a:t>Install-package </a:t>
            </a:r>
            <a:r>
              <a:rPr lang="nb-NO" sz="1400" dirty="0" smtClean="0">
                <a:latin typeface="Lucida Console" panose="020B0609040504020204" pitchFamily="49" charset="0"/>
              </a:rPr>
              <a:t>RavenDB.Client</a:t>
            </a:r>
            <a:r>
              <a:rPr lang="nb-NO" sz="1600" dirty="0" smtClean="0"/>
              <a:t>)</a:t>
            </a:r>
            <a:endParaRPr lang="nb-NO" sz="1700" dirty="0" smtClean="0"/>
          </a:p>
          <a:p>
            <a:pPr marL="342900" indent="-342900">
              <a:spcBef>
                <a:spcPts val="6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nb-NO" sz="1700" dirty="0" smtClean="0"/>
              <a:t>Add Raven Server from Nuget (</a:t>
            </a:r>
            <a:r>
              <a:rPr lang="nb-NO" sz="1400" dirty="0">
                <a:latin typeface="Lucida Console" panose="020B0609040504020204" pitchFamily="49" charset="0"/>
              </a:rPr>
              <a:t>Install-package RavenDB.Server</a:t>
            </a:r>
            <a:r>
              <a:rPr lang="nb-NO" sz="1700" dirty="0" smtClean="0"/>
              <a:t>)</a:t>
            </a:r>
          </a:p>
          <a:p>
            <a:pPr marL="800100" lvl="1" indent="-342900">
              <a:spcBef>
                <a:spcPts val="6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nb-NO" sz="1600" dirty="0" smtClean="0"/>
              <a:t>Start Raven server from: packages/Raven Server &lt;version&gt;/tools/Raven.Server.exe</a:t>
            </a:r>
            <a:endParaRPr lang="nb-NO" sz="1600" dirty="0"/>
          </a:p>
        </p:txBody>
      </p:sp>
    </p:spTree>
    <p:extLst>
      <p:ext uri="{BB962C8B-B14F-4D97-AF65-F5344CB8AC3E}">
        <p14:creationId xmlns:p14="http://schemas.microsoft.com/office/powerpoint/2010/main" val="2359986433"/>
      </p:ext>
    </p:extLst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2556790" cy="307777"/>
          </a:xfrm>
        </p:spPr>
        <p:txBody>
          <a:bodyPr/>
          <a:lstStyle/>
          <a:p>
            <a:r>
              <a:rPr lang="nb-NO" dirty="0" smtClean="0"/>
              <a:t>documentstore</a:t>
            </a:r>
            <a:endParaRPr lang="nb-NO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1623" y="1409700"/>
            <a:ext cx="6617517" cy="11336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nb-NO" sz="1700" dirty="0" smtClean="0"/>
              <a:t>Expensive to create, perform only once (typically in global.asax)</a:t>
            </a:r>
          </a:p>
          <a:p>
            <a:pPr marL="285750" indent="-285750">
              <a:spcBef>
                <a:spcPts val="60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nb-NO" sz="1700" dirty="0" smtClean="0"/>
              <a:t>Use documentstore to open session</a:t>
            </a:r>
          </a:p>
          <a:p>
            <a:pPr marL="285750" indent="-285750">
              <a:spcBef>
                <a:spcPts val="60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nb-NO" sz="1700" dirty="0" smtClean="0"/>
              <a:t>Make sure to call SaveChanges() on session to persist changes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21623" y="3217700"/>
            <a:ext cx="8409683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store = </a:t>
            </a:r>
            <a:r>
              <a:rPr lang="en-US" sz="1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DocumentStore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r>
              <a:rPr lang="en-US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ConnectionStringName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3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3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RavenDB</a:t>
            </a:r>
            <a:r>
              <a:rPr lang="en-US" sz="13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</a:t>
            </a:r>
          </a:p>
          <a:p>
            <a:r>
              <a:rPr lang="nb-NO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nb-NO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b-NO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nb-NO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store.Initialize</a:t>
            </a:r>
            <a:r>
              <a:rPr lang="nb-NO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nb-NO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nb-NO" sz="13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nb-NO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b-NO" sz="1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nb-NO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session = store.OpenSession())</a:t>
            </a:r>
          </a:p>
          <a:p>
            <a:r>
              <a:rPr lang="nb-NO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{</a:t>
            </a:r>
          </a:p>
          <a:p>
            <a:r>
              <a:rPr lang="nb-NO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nb-NO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3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blogEntry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BlogEntry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{Title = </a:t>
            </a:r>
            <a:r>
              <a:rPr lang="en-US" sz="13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"The title"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Content = </a:t>
            </a:r>
            <a:r>
              <a:rPr lang="en-US" sz="13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"The content"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r>
              <a:rPr lang="nb-NO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nb-NO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session.Store(blogEntry</a:t>
            </a:r>
            <a:r>
              <a:rPr lang="nb-NO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nb-NO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b-NO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session.SaveChanges</a:t>
            </a:r>
            <a:r>
              <a:rPr lang="nb-NO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nb-NO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b-NO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}</a:t>
            </a:r>
            <a:endParaRPr lang="nb-NO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b-NO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nb-NO" sz="1300" dirty="0"/>
          </a:p>
        </p:txBody>
      </p:sp>
    </p:spTree>
    <p:extLst>
      <p:ext uri="{BB962C8B-B14F-4D97-AF65-F5344CB8AC3E}">
        <p14:creationId xmlns:p14="http://schemas.microsoft.com/office/powerpoint/2010/main" val="1947236889"/>
      </p:ext>
    </p:extLst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853392" cy="307777"/>
          </a:xfrm>
        </p:spPr>
        <p:txBody>
          <a:bodyPr/>
          <a:lstStyle/>
          <a:p>
            <a:r>
              <a:rPr lang="nb-NO" dirty="0" smtClean="0"/>
              <a:t>Query data</a:t>
            </a:r>
            <a:endParaRPr lang="nb-NO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1623" y="1409700"/>
            <a:ext cx="5557932" cy="7437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nb-NO" sz="1700" dirty="0" smtClean="0"/>
              <a:t>Querying done using LINQ</a:t>
            </a:r>
          </a:p>
          <a:p>
            <a:pPr marL="285750" indent="-285750">
              <a:spcBef>
                <a:spcPts val="60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nb-NO" sz="1700" dirty="0" smtClean="0"/>
              <a:t>RavenDB generates dynamic index (first-hit penalty)</a:t>
            </a:r>
          </a:p>
        </p:txBody>
      </p:sp>
      <p:sp>
        <p:nvSpPr>
          <p:cNvPr id="6" name="Rectangle 5"/>
          <p:cNvSpPr/>
          <p:nvPr/>
        </p:nvSpPr>
        <p:spPr>
          <a:xfrm>
            <a:off x="321623" y="3217700"/>
            <a:ext cx="8409683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store = </a:t>
            </a:r>
            <a:r>
              <a:rPr lang="en-US" sz="1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DocumentStore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r>
              <a:rPr lang="en-US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ConnectionStringName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3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3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RavenDB</a:t>
            </a:r>
            <a:r>
              <a:rPr lang="en-US" sz="13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</a:t>
            </a:r>
          </a:p>
          <a:p>
            <a:r>
              <a:rPr lang="nb-NO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nb-NO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b-NO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nb-NO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store.Initialize</a:t>
            </a:r>
            <a:r>
              <a:rPr lang="nb-NO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nb-NO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nb-NO" sz="13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nb-NO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b-NO" sz="1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nb-NO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session = store.OpenSession())</a:t>
            </a:r>
          </a:p>
          <a:p>
            <a:r>
              <a:rPr lang="nb-NO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{</a:t>
            </a:r>
          </a:p>
          <a:p>
            <a:r>
              <a:rPr lang="nb-NO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nb-NO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3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allEntries</a:t>
            </a:r>
            <a:r>
              <a:rPr lang="en-US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nb-NO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_session.Query&lt;</a:t>
            </a:r>
            <a:r>
              <a:rPr lang="nb-NO" sz="13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BlogEntry</a:t>
            </a:r>
            <a:r>
              <a:rPr lang="nb-NO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&gt;();</a:t>
            </a:r>
          </a:p>
          <a:p>
            <a:r>
              <a:rPr lang="nb-NO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sz="13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nb-NO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entriesWithTitle = _session.Query&lt;</a:t>
            </a:r>
            <a:r>
              <a:rPr lang="nb-NO" sz="13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BlogEntry</a:t>
            </a:r>
            <a:r>
              <a:rPr lang="nb-NO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</a:t>
            </a:r>
          </a:p>
          <a:p>
            <a:r>
              <a:rPr lang="nb-NO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nb-NO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				 .Where(entry =&gt; entry.Title == </a:t>
            </a:r>
            <a:r>
              <a:rPr lang="en-US" sz="13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“</a:t>
            </a:r>
            <a:r>
              <a:rPr lang="en-US" sz="13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thetitle</a:t>
            </a:r>
            <a:r>
              <a:rPr lang="en-US" sz="13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nb-NO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);</a:t>
            </a:r>
          </a:p>
          <a:p>
            <a:r>
              <a:rPr lang="nb-NO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}</a:t>
            </a:r>
            <a:endParaRPr lang="nb-NO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b-NO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nb-NO" sz="1300" dirty="0"/>
          </a:p>
        </p:txBody>
      </p:sp>
    </p:spTree>
    <p:extLst>
      <p:ext uri="{BB962C8B-B14F-4D97-AF65-F5344CB8AC3E}">
        <p14:creationId xmlns:p14="http://schemas.microsoft.com/office/powerpoint/2010/main" val="350224066"/>
      </p:ext>
    </p:extLst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2129429" cy="307777"/>
          </a:xfrm>
        </p:spPr>
        <p:txBody>
          <a:bodyPr/>
          <a:lstStyle/>
          <a:p>
            <a:r>
              <a:rPr lang="nb-NO" dirty="0" smtClean="0"/>
              <a:t>Create Index</a:t>
            </a:r>
            <a:endParaRPr lang="nb-NO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1623" y="990600"/>
            <a:ext cx="4892686" cy="11336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nb-NO" sz="1700" dirty="0" smtClean="0"/>
              <a:t>Map-Reduce in RavenDB Management studio</a:t>
            </a:r>
          </a:p>
          <a:p>
            <a:pPr marL="285750" indent="-285750">
              <a:spcBef>
                <a:spcPts val="60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nb-NO" sz="1700" dirty="0" smtClean="0"/>
              <a:t>Define index in code</a:t>
            </a:r>
          </a:p>
          <a:p>
            <a:pPr marL="285750" indent="-285750">
              <a:spcBef>
                <a:spcPts val="60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nb-NO" sz="1700" dirty="0" smtClean="0"/>
              <a:t>Make use of the index</a:t>
            </a:r>
          </a:p>
        </p:txBody>
      </p:sp>
    </p:spTree>
    <p:extLst>
      <p:ext uri="{BB962C8B-B14F-4D97-AF65-F5344CB8AC3E}">
        <p14:creationId xmlns:p14="http://schemas.microsoft.com/office/powerpoint/2010/main" val="2758742327"/>
      </p:ext>
    </p:extLst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2034852" cy="307777"/>
          </a:xfrm>
        </p:spPr>
        <p:txBody>
          <a:bodyPr/>
          <a:lstStyle/>
          <a:p>
            <a:r>
              <a:rPr lang="nb-NO" dirty="0" smtClean="0"/>
              <a:t>Inline index</a:t>
            </a:r>
            <a:endParaRPr lang="nb-NO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1624" y="1414700"/>
            <a:ext cx="8409684" cy="172354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nb-NO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DocumentStore.DatabaseCommands.PutIndex(</a:t>
            </a:r>
            <a:r>
              <a:rPr lang="nb-NO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nb-NO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Employees/ByDepartmentName"</a:t>
            </a:r>
            <a:r>
              <a:rPr lang="nb-NO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nb-NO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b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nb-NO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nb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IndexDefinitionBuilder</a:t>
            </a:r>
            <a:r>
              <a:rPr lang="nb-NO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nb-NO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Employee</a:t>
            </a:r>
            <a:r>
              <a:rPr lang="nb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nb-NO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EmployeesByDepartment</a:t>
            </a:r>
            <a:r>
              <a:rPr lang="nb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nb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{</a:t>
            </a:r>
          </a:p>
          <a:p>
            <a:r>
              <a:rPr lang="nb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Map = </a:t>
            </a:r>
            <a:r>
              <a:rPr lang="nb-NO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&lt;map function goes here using LINQ&gt;,</a:t>
            </a:r>
            <a:endParaRPr lang="nb-NO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b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Reduce = </a:t>
            </a:r>
            <a:r>
              <a:rPr lang="nb-NO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&lt;reduce function goes here using LINQ&gt;</a:t>
            </a:r>
            <a:endParaRPr lang="nb-NO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b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});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endParaRPr lang="nb-NO" sz="1700" dirty="0" err="1" smtClean="0"/>
          </a:p>
        </p:txBody>
      </p:sp>
    </p:spTree>
    <p:extLst>
      <p:ext uri="{BB962C8B-B14F-4D97-AF65-F5344CB8AC3E}">
        <p14:creationId xmlns:p14="http://schemas.microsoft.com/office/powerpoint/2010/main" val="4124443357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BEKK Rekruttering 16-9">
  <a:themeElements>
    <a:clrScheme name="BEKK Palett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6C6559"/>
      </a:accent1>
      <a:accent2>
        <a:srgbClr val="887E6F"/>
      </a:accent2>
      <a:accent3>
        <a:srgbClr val="BBB0A3"/>
      </a:accent3>
      <a:accent4>
        <a:srgbClr val="FD5158"/>
      </a:accent4>
      <a:accent5>
        <a:srgbClr val="FFF9AE"/>
      </a:accent5>
      <a:accent6>
        <a:srgbClr val="36BDB2"/>
      </a:accent6>
      <a:hlink>
        <a:srgbClr val="50463C"/>
      </a:hlink>
      <a:folHlink>
        <a:srgbClr val="919191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spAutoFit/>
      </a:bodyPr>
      <a:lstStyle>
        <a:defPPr algn="ctr">
          <a:spcBef>
            <a:spcPts val="600"/>
          </a:spcBef>
          <a:spcAft>
            <a:spcPts val="400"/>
          </a:spcAft>
          <a:defRPr sz="1400" dirty="0" err="1" smtClean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 cmpd="sng">
          <a:solidFill>
            <a:schemeClr val="accent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spcBef>
            <a:spcPts val="600"/>
          </a:spcBef>
          <a:spcAft>
            <a:spcPts val="400"/>
          </a:spcAft>
          <a:defRPr sz="17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27795</TotalTime>
  <Words>421</Words>
  <Application>Microsoft Office PowerPoint</Application>
  <PresentationFormat>On-screen Show (4:3)</PresentationFormat>
  <Paragraphs>115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Consolas</vt:lpstr>
      <vt:lpstr>Georgia</vt:lpstr>
      <vt:lpstr>Lucida Console</vt:lpstr>
      <vt:lpstr>Wingdings</vt:lpstr>
      <vt:lpstr>BEKK Rekruttering 16-9</vt:lpstr>
      <vt:lpstr>Ravendb – An introduction</vt:lpstr>
      <vt:lpstr>PowerPoint Presentation</vt:lpstr>
      <vt:lpstr>PowerPoint Presentation</vt:lpstr>
      <vt:lpstr>PowerPoint Presentation</vt:lpstr>
      <vt:lpstr>Getting started</vt:lpstr>
      <vt:lpstr>documentstore</vt:lpstr>
      <vt:lpstr>Query data</vt:lpstr>
      <vt:lpstr>Create Index</vt:lpstr>
      <vt:lpstr>Inline index</vt:lpstr>
      <vt:lpstr>Separate class index</vt:lpstr>
      <vt:lpstr>Use INdex</vt:lpstr>
      <vt:lpstr>exercise</vt:lpstr>
      <vt:lpstr>thanks</vt:lpstr>
    </vt:vector>
  </TitlesOfParts>
  <Company>Bekk Consulting AS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 Christensen</dc:creator>
  <cp:lastModifiedBy>Espen Ekvang</cp:lastModifiedBy>
  <cp:revision>809</cp:revision>
  <dcterms:created xsi:type="dcterms:W3CDTF">2011-08-04T16:58:46Z</dcterms:created>
  <dcterms:modified xsi:type="dcterms:W3CDTF">2014-02-11T08:22:12Z</dcterms:modified>
</cp:coreProperties>
</file>