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3" r:id="rId4"/>
    <p:sldId id="260" r:id="rId5"/>
    <p:sldId id="257" r:id="rId6"/>
    <p:sldId id="259" r:id="rId7"/>
    <p:sldId id="258" r:id="rId8"/>
    <p:sldId id="262" r:id="rId9"/>
    <p:sldId id="261" r:id="rId10"/>
    <p:sldId id="264" r:id="rId11"/>
    <p:sldId id="267" r:id="rId12"/>
    <p:sldId id="265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penfb\AppData\Local\Temp\existcapacity_annual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penfb\Documents\Models\HydrogenSystemDev\hydrogen_production\PEM\current-distributed-pem-electrolysis-v3-2018.xlsm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penfb\Documents\Models\HydrogenSystemDev\hydrogen_production\PEM\current-central-pem-electrolysis-v3-2018(1).xlsm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penfb\Documents\Models\HydrogenSystemDev\hydrogen_production\PEM\current-central-pem-electrolysis-v3-2018(1)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penfb\Documents\Models\HydrogenSystemDev\hydrogen_production\NATURAL_GAS\current-central-natural-gas-with-co2-sequestration-v3-2018.xlsm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penfb\Documents\Models\HydrogenSystemDev\hydrogen_production\NATURAL_GAS\current-central-natural-gas-with-co2-sequestration-v3-2018.xlsm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penfb\AppData\Local\Temp\existcapacity_annual.xl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penfb\Documents\Models\HydrogenSystemDev\hydrogen_production\NATURAL_GAS\current-central-natural-gas-with-co2-sequestration-v3-2018.xlsm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Industrial</a:t>
            </a:r>
            <a:r>
              <a:rPr lang="en-US" baseline="0"/>
              <a:t> Level Wind Power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'[existcapacity_annual.xls]Existing Capacity'!$A$9119:$A$40901</c:f>
              <c:strCache>
                <c:ptCount val="21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  <c:pt idx="20">
                  <c:v>2016</c:v>
                </c:pt>
              </c:strCache>
            </c:strRef>
          </c:cat>
          <c:val>
            <c:numRef>
              <c:f>'[existcapacity_annual.xls]Existing Capacity'!$G$9119:$G$40600</c:f>
              <c:numCache>
                <c:formatCode>#\ ###.0</c:formatCode>
                <c:ptCount val="21"/>
                <c:pt idx="0">
                  <c:v>33.6</c:v>
                </c:pt>
                <c:pt idx="1">
                  <c:v>33.6</c:v>
                </c:pt>
                <c:pt idx="2">
                  <c:v>33.6</c:v>
                </c:pt>
                <c:pt idx="3">
                  <c:v>172.92</c:v>
                </c:pt>
                <c:pt idx="4">
                  <c:v>173</c:v>
                </c:pt>
                <c:pt idx="5">
                  <c:v>925</c:v>
                </c:pt>
                <c:pt idx="6">
                  <c:v>1085</c:v>
                </c:pt>
                <c:pt idx="7">
                  <c:v>1286</c:v>
                </c:pt>
                <c:pt idx="8">
                  <c:v>1286</c:v>
                </c:pt>
                <c:pt idx="9">
                  <c:v>1755</c:v>
                </c:pt>
                <c:pt idx="10">
                  <c:v>2738</c:v>
                </c:pt>
                <c:pt idx="11">
                  <c:v>4490</c:v>
                </c:pt>
                <c:pt idx="12">
                  <c:v>7431</c:v>
                </c:pt>
                <c:pt idx="13">
                  <c:v>9384</c:v>
                </c:pt>
                <c:pt idx="14">
                  <c:v>9958</c:v>
                </c:pt>
                <c:pt idx="15">
                  <c:v>10367.4</c:v>
                </c:pt>
                <c:pt idx="16">
                  <c:v>12185</c:v>
                </c:pt>
                <c:pt idx="17">
                  <c:v>12328</c:v>
                </c:pt>
                <c:pt idx="18">
                  <c:v>14000.2</c:v>
                </c:pt>
                <c:pt idx="19">
                  <c:v>17664</c:v>
                </c:pt>
                <c:pt idx="20">
                  <c:v>20187.8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CA-450C-B22C-94F7B9FC51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1158831"/>
        <c:axId val="1591170895"/>
      </c:lineChart>
      <c:catAx>
        <c:axId val="1591158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1170895"/>
        <c:crosses val="autoZero"/>
        <c:auto val="1"/>
        <c:lblAlgn val="ctr"/>
        <c:lblOffset val="100"/>
        <c:noMultiLvlLbl val="0"/>
      </c:catAx>
      <c:valAx>
        <c:axId val="1591170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Installed Capacity [MW]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\ ###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1158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256629564383755"/>
          <c:y val="0.16599905786440436"/>
          <c:w val="0.70192615352047905"/>
          <c:h val="0.3712392614514563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'[current-distributed-pem-electrolysis-v3-2018.xlsm]Tornado Charts'!$R$184</c:f>
              <c:strCache>
                <c:ptCount val="1"/>
                <c:pt idx="0">
                  <c:v>Cost of Hydrogen</c:v>
                </c:pt>
              </c:strCache>
            </c:strRef>
          </c:tx>
          <c:spPr>
            <a:solidFill>
              <a:srgbClr val="303C18"/>
            </a:solidFill>
            <a:ln>
              <a:noFill/>
            </a:ln>
            <a:effectLst/>
          </c:spPr>
          <c:invertIfNegative val="0"/>
          <c:dLbls>
            <c:numFmt formatCode="&quot;$&quot;#,##0.00&quot;/kg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Charts'!$T$184:$X$184</c:f>
              <c:numCache>
                <c:formatCode>General</c:formatCode>
                <c:ptCount val="5"/>
                <c:pt idx="0" formatCode="_(&quot;$&quot;* #\ ##0.00_);_(&quot;$&quot;* \(#\ ##0.00\);_(&quot;$&quot;* &quot;-&quot;??_);_(@_)">
                  <c:v>5.2530131790641121</c:v>
                </c:pt>
                <c:pt idx="3">
                  <c:v>1.7473840664425875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D4-4B21-B438-1B2397B9EF72}"/>
            </c:ext>
          </c:extLst>
        </c:ser>
        <c:ser>
          <c:idx val="1"/>
          <c:order val="1"/>
          <c:tx>
            <c:strRef>
              <c:f>'[current-distributed-pem-electrolysis-v3-2018.xlsm]Tornado Charts'!$R$185</c:f>
              <c:strCache>
                <c:ptCount val="1"/>
                <c:pt idx="0">
                  <c:v>Salvage Value</c:v>
                </c:pt>
              </c:strCache>
            </c:strRef>
          </c:tx>
          <c:spPr>
            <a:solidFill>
              <a:srgbClr val="586D2D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Charts'!$T$185:$X$185</c:f>
              <c:numCache>
                <c:formatCode>General</c:formatCode>
                <c:ptCount val="5"/>
                <c:pt idx="0" formatCode="_(&quot;$&quot;* #\ ##0.00_);_(&quot;$&quot;* \(#\ ##0.00\);_(&quot;$&quot;* &quot;-&quot;??_);_(@_)">
                  <c:v>2.3539440230796828E-2</c:v>
                </c:pt>
                <c:pt idx="3">
                  <c:v>2.5670101706621037E-2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D4-4B21-B438-1B2397B9EF72}"/>
            </c:ext>
          </c:extLst>
        </c:ser>
        <c:ser>
          <c:idx val="2"/>
          <c:order val="2"/>
          <c:tx>
            <c:strRef>
              <c:f>'[current-distributed-pem-electrolysis-v3-2018.xlsm]Tornado Charts'!$R$186</c:f>
              <c:strCache>
                <c:ptCount val="1"/>
                <c:pt idx="0">
                  <c:v>Byproduct Sales</c:v>
                </c:pt>
              </c:strCache>
            </c:strRef>
          </c:tx>
          <c:spPr>
            <a:solidFill>
              <a:srgbClr val="A0BF61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Charts'!$T$186:$X$186</c:f>
              <c:numCache>
                <c:formatCode>General</c:formatCode>
                <c:ptCount val="5"/>
                <c:pt idx="0" formatCode="_(&quot;$&quot;* #\ ##0.00_);_(&quot;$&quot;* \(#\ ##0.00\);_(&quot;$&quot;* &quot;-&quot;??_);_(@_)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D4-4B21-B438-1B2397B9EF72}"/>
            </c:ext>
          </c:extLst>
        </c:ser>
        <c:ser>
          <c:idx val="3"/>
          <c:order val="3"/>
          <c:tx>
            <c:strRef>
              <c:f>'[current-distributed-pem-electrolysis-v3-2018.xlsm]Tornado Charts'!$R$187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Charts'!$T$187:$X$187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3-EED4-4B21-B438-1B2397B9EF72}"/>
            </c:ext>
          </c:extLst>
        </c:ser>
        <c:ser>
          <c:idx val="4"/>
          <c:order val="4"/>
          <c:tx>
            <c:strRef>
              <c:f>'[current-distributed-pem-electrolysis-v3-2018.xlsm]Tornado Charts'!$R$188</c:f>
              <c:strCache>
                <c:ptCount val="1"/>
                <c:pt idx="0">
                  <c:v>Feedstock Cost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Charts'!$T$188:$X$188</c:f>
              <c:numCache>
                <c:formatCode>_("$"* #\ ##0.00_);_("$"* \(#\ ##0.00\);_("$"* "-"??_);_(@_)</c:formatCode>
                <c:ptCount val="5"/>
                <c:pt idx="1">
                  <c:v>3.9640650850183845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D4-4B21-B438-1B2397B9EF72}"/>
            </c:ext>
          </c:extLst>
        </c:ser>
        <c:ser>
          <c:idx val="5"/>
          <c:order val="5"/>
          <c:tx>
            <c:strRef>
              <c:f>'[current-distributed-pem-electrolysis-v3-2018.xlsm]Tornado Charts'!$R$189</c:f>
              <c:strCache>
                <c:ptCount val="1"/>
                <c:pt idx="0">
                  <c:v>Fixed Operating Cost</c:v>
                </c:pt>
              </c:strCache>
            </c:strRef>
          </c:tx>
          <c:spPr>
            <a:solidFill>
              <a:srgbClr val="D60000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Charts'!$T$189:$X$189</c:f>
              <c:numCache>
                <c:formatCode>_("$"* #\ ##0.00_);_("$"* \(#\ ##0.00\);_("$"* "-"??_);_(@_)</c:formatCode>
                <c:ptCount val="5"/>
                <c:pt idx="1">
                  <c:v>0.47889866768193268</c:v>
                </c:pt>
                <c:pt idx="4">
                  <c:v>0.46362098512844924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ED4-4B21-B438-1B2397B9EF72}"/>
            </c:ext>
          </c:extLst>
        </c:ser>
        <c:ser>
          <c:idx val="6"/>
          <c:order val="6"/>
          <c:tx>
            <c:strRef>
              <c:f>'[current-distributed-pem-electrolysis-v3-2018.xlsm]Tornado Charts'!$R$190</c:f>
              <c:strCache>
                <c:ptCount val="1"/>
                <c:pt idx="0">
                  <c:v>Initial Equity Depreciable Capital</c:v>
                </c:pt>
              </c:strCache>
            </c:strRef>
          </c:tx>
          <c:spPr>
            <a:solidFill>
              <a:srgbClr val="00AC00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Charts'!$T$190:$X$190</c:f>
              <c:numCache>
                <c:formatCode>_("$"* #\ ##0.00_);_("$"* \(#\ ##0.00\);_("$"* "-"??_);_(@_)</c:formatCode>
                <c:ptCount val="5"/>
                <c:pt idx="1">
                  <c:v>0.43886528842378425</c:v>
                </c:pt>
                <c:pt idx="4">
                  <c:v>0.47858897573125375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ED4-4B21-B438-1B2397B9EF72}"/>
            </c:ext>
          </c:extLst>
        </c:ser>
        <c:ser>
          <c:idx val="7"/>
          <c:order val="7"/>
          <c:tx>
            <c:strRef>
              <c:f>'[current-distributed-pem-electrolysis-v3-2018.xlsm]Tornado Charts'!$R$191</c:f>
              <c:strCache>
                <c:ptCount val="1"/>
                <c:pt idx="0">
                  <c:v>Other Variable Operating Costs</c:v>
                </c:pt>
              </c:strCache>
            </c:strRef>
          </c:tx>
          <c:spPr>
            <a:solidFill>
              <a:srgbClr val="000096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Charts'!$T$191:$X$191</c:f>
              <c:numCache>
                <c:formatCode>_("$"* #\ ##0.00_);_("$"* \(#\ ##0.00\);_("$"* "-"??_);_(@_)</c:formatCode>
                <c:ptCount val="5"/>
                <c:pt idx="1">
                  <c:v>1.5366987740525834E-2</c:v>
                </c:pt>
                <c:pt idx="4">
                  <c:v>0.47386168914471055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ED4-4B21-B438-1B2397B9EF72}"/>
            </c:ext>
          </c:extLst>
        </c:ser>
        <c:ser>
          <c:idx val="8"/>
          <c:order val="8"/>
          <c:tx>
            <c:strRef>
              <c:f>'[current-distributed-pem-electrolysis-v3-2018.xlsm]Tornado Charts'!$R$192</c:f>
              <c:strCache>
                <c:ptCount val="1"/>
                <c:pt idx="0">
                  <c:v>Debt Interest</c:v>
                </c:pt>
              </c:strCache>
            </c:strRef>
          </c:tx>
          <c:spPr>
            <a:solidFill>
              <a:srgbClr val="E6009F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Charts'!$T$192:$X$192</c:f>
              <c:numCache>
                <c:formatCode>_("$"* #\ ##0.00_);_("$"* \(#\ ##0.00\);_("$"* "-"??_);_(@_)</c:formatCode>
                <c:ptCount val="5"/>
                <c:pt idx="1">
                  <c:v>0.230988223092565</c:v>
                </c:pt>
                <c:pt idx="4">
                  <c:v>0.25189601459002486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ED4-4B21-B438-1B2397B9EF72}"/>
            </c:ext>
          </c:extLst>
        </c:ser>
        <c:ser>
          <c:idx val="9"/>
          <c:order val="9"/>
          <c:tx>
            <c:strRef>
              <c:f>'[current-distributed-pem-electrolysis-v3-2018.xlsm]Tornado Charts'!$R$193</c:f>
              <c:strCache>
                <c:ptCount val="1"/>
                <c:pt idx="0">
                  <c:v>Principal Payment</c:v>
                </c:pt>
              </c:strCache>
            </c:strRef>
          </c:tx>
          <c:spPr>
            <a:solidFill>
              <a:srgbClr val="B7AB11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Charts'!$T$193:$X$193</c:f>
              <c:numCache>
                <c:formatCode>_("$"* #\ ##0.00_);_("$"* \(#\ ##0.00\);_("$"* "-"??_);_(@_)</c:formatCode>
                <c:ptCount val="5"/>
                <c:pt idx="1">
                  <c:v>9.6931225006251773E-2</c:v>
                </c:pt>
                <c:pt idx="4">
                  <c:v>0.10570490972009076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ED4-4B21-B438-1B2397B9EF72}"/>
            </c:ext>
          </c:extLst>
        </c:ser>
        <c:ser>
          <c:idx val="10"/>
          <c:order val="10"/>
          <c:tx>
            <c:strRef>
              <c:f>'[current-distributed-pem-electrolysis-v3-2018.xlsm]Tornado Charts'!$R$194</c:f>
              <c:strCache>
                <c:ptCount val="1"/>
                <c:pt idx="0">
                  <c:v>Yearly Replacement Costs</c:v>
                </c:pt>
              </c:strCache>
            </c:strRef>
          </c:tx>
          <c:spPr>
            <a:solidFill>
              <a:srgbClr val="A800D0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Charts'!$T$194:$X$194</c:f>
              <c:numCache>
                <c:formatCode>_("$"* #\ ##0.00_);_("$"* \(#\ ##0.00\);_("$"* "-"??_);_(@_)</c:formatCode>
                <c:ptCount val="5"/>
                <c:pt idx="1">
                  <c:v>0.10346750135741438</c:v>
                </c:pt>
                <c:pt idx="4">
                  <c:v>6.4214438683258157E-2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ED4-4B21-B438-1B2397B9EF72}"/>
            </c:ext>
          </c:extLst>
        </c:ser>
        <c:ser>
          <c:idx val="11"/>
          <c:order val="11"/>
          <c:tx>
            <c:strRef>
              <c:f>'[current-distributed-pem-electrolysis-v3-2018.xlsm]Tornado Charts'!$R$195</c:f>
              <c:strCache>
                <c:ptCount val="1"/>
                <c:pt idx="0">
                  <c:v>Decommissioning Costs</c:v>
                </c:pt>
              </c:strCache>
            </c:strRef>
          </c:tx>
          <c:spPr>
            <a:solidFill>
              <a:srgbClr val="8484FF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Charts'!$T$195:$X$195</c:f>
              <c:numCache>
                <c:formatCode>_("$"* #\ ##0.00_);_("$"* \(#\ ##0.00\);_("$"* "-"??_);_(@_)</c:formatCode>
                <c:ptCount val="5"/>
                <c:pt idx="1">
                  <c:v>2.3539440230796828E-2</c:v>
                </c:pt>
                <c:pt idx="4">
                  <c:v>2.5670101706621037E-2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ED4-4B21-B438-1B2397B9EF72}"/>
            </c:ext>
          </c:extLst>
        </c:ser>
        <c:ser>
          <c:idx val="12"/>
          <c:order val="12"/>
          <c:tx>
            <c:strRef>
              <c:f>'[current-distributed-pem-electrolysis-v3-2018.xlsm]Tornado Charts'!$R$196</c:f>
              <c:strCache>
                <c:ptCount val="1"/>
                <c:pt idx="0">
                  <c:v>Cash for Working Capital Reserve</c:v>
                </c:pt>
              </c:strCache>
            </c:strRef>
          </c:tx>
          <c:spPr>
            <a:solidFill>
              <a:srgbClr val="82413A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Charts'!$T$196:$X$196</c:f>
              <c:numCache>
                <c:formatCode>_("$"* #\ ##0.00_);_("$"* \(#\ ##0.00\);_("$"* "-"??_);_(@_)</c:formatCode>
                <c:ptCount val="5"/>
                <c:pt idx="1">
                  <c:v>3.9781750618975067E-3</c:v>
                </c:pt>
                <c:pt idx="4">
                  <c:v>8.3710787795976025E-4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ED4-4B21-B438-1B2397B9EF72}"/>
            </c:ext>
          </c:extLst>
        </c:ser>
        <c:ser>
          <c:idx val="13"/>
          <c:order val="13"/>
          <c:tx>
            <c:strRef>
              <c:f>'[current-distributed-pem-electrolysis-v3-2018.xlsm]Tornado Charts'!$R$197</c:f>
              <c:strCache>
                <c:ptCount val="1"/>
                <c:pt idx="0">
                  <c:v>Other Raw Material Cost</c:v>
                </c:pt>
              </c:strCache>
            </c:strRef>
          </c:tx>
          <c:spPr>
            <a:solidFill>
              <a:srgbClr val="00C898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Charts'!$T$197:$X$197</c:f>
              <c:numCache>
                <c:formatCode>_("$"* #\ ##0.00_);_("$"* \(#\ ##0.00\);_("$"* "-"??_);_(@_)</c:formatCode>
                <c:ptCount val="5"/>
                <c:pt idx="1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ED4-4B21-B438-1B2397B9EF72}"/>
            </c:ext>
          </c:extLst>
        </c:ser>
        <c:ser>
          <c:idx val="14"/>
          <c:order val="14"/>
          <c:tx>
            <c:strRef>
              <c:f>'[current-distributed-pem-electrolysis-v3-2018.xlsm]Tornado Charts'!$R$198</c:f>
              <c:strCache>
                <c:ptCount val="1"/>
                <c:pt idx="0">
                  <c:v>Other Non-Depreciable Capital Costs</c:v>
                </c:pt>
              </c:strCache>
            </c:strRef>
          </c:tx>
          <c:spPr>
            <a:solidFill>
              <a:srgbClr val="006876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Charts'!$T$198:$X$198</c:f>
              <c:numCache>
                <c:formatCode>_("$"* #\ ##0.00_);_("$"* \(#\ ##0.00\);_("$"* "-"??_);_(@_)</c:formatCode>
                <c:ptCount val="5"/>
                <c:pt idx="1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ED4-4B21-B438-1B2397B9EF72}"/>
            </c:ext>
          </c:extLst>
        </c:ser>
        <c:ser>
          <c:idx val="15"/>
          <c:order val="15"/>
          <c:tx>
            <c:strRef>
              <c:f>'[current-distributed-pem-electrolysis-v3-2018.xlsm]Tornado Charts'!$R$199</c:f>
              <c:strCache>
                <c:ptCount val="1"/>
                <c:pt idx="0">
                  <c:v>Taxes</c:v>
                </c:pt>
              </c:strCache>
            </c:strRef>
          </c:tx>
          <c:spPr>
            <a:solidFill>
              <a:srgbClr val="A2BF37"/>
            </a:solidFill>
            <a:ln>
              <a:noFill/>
            </a:ln>
            <a:effectLst/>
          </c:spPr>
          <c:invertIfNegative val="0"/>
          <c:cat>
            <c:strRef>
              <c:f>'[current-distributed-pem-electrolysis-v3-2018.xlsm]Tornado Charts'!$T$183:$X$183</c:f>
              <c:strCache>
                <c:ptCount val="5"/>
                <c:pt idx="0">
                  <c:v>Revenues $/kg H2</c:v>
                </c:pt>
                <c:pt idx="1">
                  <c:v>Expenses $/kg H2</c:v>
                </c:pt>
                <c:pt idx="3">
                  <c:v>Revenues $/kg H2</c:v>
                </c:pt>
                <c:pt idx="4">
                  <c:v>Expenses $/kg H2</c:v>
                </c:pt>
              </c:strCache>
            </c:strRef>
          </c:cat>
          <c:val>
            <c:numRef>
              <c:f>'[current-distributed-pem-electrolysis-v3-2018.xlsm]Tornado Charts'!$T$199:$X$199</c:f>
              <c:numCache>
                <c:formatCode>_("$"* #\ ##0.00_);_("$"* \(#\ ##0.00\);_("$"* "-"??_);_(@_)</c:formatCode>
                <c:ptCount val="5"/>
                <c:pt idx="1">
                  <c:v>-7.9547974318643772E-2</c:v>
                </c:pt>
                <c:pt idx="4">
                  <c:v>-9.1340054433159748E-2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EED4-4B21-B438-1B2397B9EF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27404288"/>
        <c:axId val="127414272"/>
      </c:barChart>
      <c:scatterChart>
        <c:scatterStyle val="lineMarker"/>
        <c:varyColors val="0"/>
        <c:ser>
          <c:idx val="16"/>
          <c:order val="16"/>
          <c:tx>
            <c:strRef>
              <c:f>'[current-distributed-pem-electrolysis-v3-2018.xlsm]Tornado Charts'!$R$200</c:f>
              <c:strCache>
                <c:ptCount val="1"/>
                <c:pt idx="0">
                  <c:v>Total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'[current-distributed-pem-electrolysis-v3-2018.xlsm]Tornado Charts'!$T$200:$X$200</c:f>
              <c:numCache>
                <c:formatCode>_("$"* #\ ##0.00_);_("$"* \(#\ ##0.00\);_("$"* "-"??_);_(@_)</c:formatCode>
                <c:ptCount val="5"/>
                <c:pt idx="0">
                  <c:v>5.2765526192949093</c:v>
                </c:pt>
                <c:pt idx="1">
                  <c:v>5.2765526192949093</c:v>
                </c:pt>
                <c:pt idx="3">
                  <c:v>1.7730541681492085</c:v>
                </c:pt>
                <c:pt idx="4">
                  <c:v>1.7730541681492082</c:v>
                </c:pt>
              </c:numCache>
            </c:numRef>
          </c:xVal>
          <c:yVal>
            <c:numLit>
              <c:formatCode>General</c:formatCode>
              <c:ptCount val="5"/>
              <c:pt idx="0">
                <c:v>5</c:v>
              </c:pt>
              <c:pt idx="1">
                <c:v>4</c:v>
              </c:pt>
              <c:pt idx="2">
                <c:v>3</c:v>
              </c:pt>
              <c:pt idx="3">
                <c:v>2</c:v>
              </c:pt>
              <c:pt idx="4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10-EED4-4B21-B438-1B2397B9EF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417344"/>
        <c:axId val="127415808"/>
      </c:scatterChart>
      <c:catAx>
        <c:axId val="1274042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414272"/>
        <c:crosses val="autoZero"/>
        <c:auto val="1"/>
        <c:lblAlgn val="ctr"/>
        <c:lblOffset val="100"/>
        <c:noMultiLvlLbl val="0"/>
      </c:catAx>
      <c:valAx>
        <c:axId val="127414272"/>
        <c:scaling>
          <c:orientation val="minMax"/>
        </c:scaling>
        <c:delete val="0"/>
        <c:axPos val="b"/>
        <c:majorGridlines>
          <c:spPr>
            <a:ln w="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_(&quot;$&quot;* #,##0.00_);;" sourceLinked="0"/>
        <c:majorTickMark val="out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404288"/>
        <c:crosses val="max"/>
        <c:crossBetween val="between"/>
      </c:valAx>
      <c:valAx>
        <c:axId val="127415808"/>
        <c:scaling>
          <c:orientation val="minMax"/>
          <c:min val="0.5"/>
        </c:scaling>
        <c:delete val="1"/>
        <c:axPos val="r"/>
        <c:numFmt formatCode="General" sourceLinked="1"/>
        <c:majorTickMark val="out"/>
        <c:minorTickMark val="none"/>
        <c:tickLblPos val="nextTo"/>
        <c:crossAx val="127417344"/>
        <c:crosses val="max"/>
        <c:crossBetween val="midCat"/>
      </c:valAx>
      <c:valAx>
        <c:axId val="127417344"/>
        <c:scaling>
          <c:orientation val="minMax"/>
        </c:scaling>
        <c:delete val="1"/>
        <c:axPos val="b"/>
        <c:numFmt formatCode="_(&quot;$&quot;* #\ ##0.00_);_(&quot;$&quot;* \(#\ ##0.00\);_(&quot;$&quot;* &quot;-&quot;??_);_(@_)" sourceLinked="1"/>
        <c:majorTickMark val="out"/>
        <c:minorTickMark val="none"/>
        <c:tickLblPos val="nextTo"/>
        <c:crossAx val="127415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261473718427289"/>
          <c:y val="9.391989230914588E-2"/>
          <c:w val="0.78497440944881891"/>
          <c:h val="0.3147506312423197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'Tornado Charts &amp; Risk Analysis'!$K$155</c:f>
              <c:strCache>
                <c:ptCount val="1"/>
                <c:pt idx="0">
                  <c:v>Cost of Hydrogen</c:v>
                </c:pt>
              </c:strCache>
            </c:strRef>
          </c:tx>
          <c:spPr>
            <a:solidFill>
              <a:srgbClr val="303C1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Analysis'!$L$155:$M$155</c:f>
              <c:numCache>
                <c:formatCode>General</c:formatCode>
                <c:ptCount val="2"/>
                <c:pt idx="0" formatCode="_(&quot;$&quot;* #\ ##0.00_);_(&quot;$&quot;* \(#\ ##0.00\);_(&quot;$&quot;* &quot;-&quot;??_);_(@_)">
                  <c:v>5.175427725657066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6A-493B-8465-CD9257AB717E}"/>
            </c:ext>
          </c:extLst>
        </c:ser>
        <c:ser>
          <c:idx val="1"/>
          <c:order val="1"/>
          <c:tx>
            <c:strRef>
              <c:f>'Tornado Charts &amp; Risk Analysis'!$K$156</c:f>
              <c:strCache>
                <c:ptCount val="1"/>
                <c:pt idx="0">
                  <c:v>Salvage Value</c:v>
                </c:pt>
              </c:strCache>
            </c:strRef>
          </c:tx>
          <c:spPr>
            <a:solidFill>
              <a:srgbClr val="586D2D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Analysis'!$L$156:$M$156</c:f>
              <c:numCache>
                <c:formatCode>General</c:formatCode>
                <c:ptCount val="2"/>
                <c:pt idx="0" formatCode="_(&quot;$&quot;* #\ ##0.00_);_(&quot;$&quot;* \(#\ ##0.00\);_(&quot;$&quot;* &quot;-&quot;??_);_(@_)">
                  <c:v>3.6162038529268764E-3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6A-493B-8465-CD9257AB717E}"/>
            </c:ext>
          </c:extLst>
        </c:ser>
        <c:ser>
          <c:idx val="2"/>
          <c:order val="2"/>
          <c:tx>
            <c:strRef>
              <c:f>'Tornado Charts &amp; Risk Analysis'!$K$157</c:f>
              <c:strCache>
                <c:ptCount val="1"/>
                <c:pt idx="0">
                  <c:v>Byproduct Sales</c:v>
                </c:pt>
              </c:strCache>
            </c:strRef>
          </c:tx>
          <c:spPr>
            <a:solidFill>
              <a:srgbClr val="A0BF61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Analysis'!$L$157:$M$157</c:f>
              <c:numCache>
                <c:formatCode>General</c:formatCode>
                <c:ptCount val="2"/>
                <c:pt idx="0" formatCode="_(&quot;$&quot;* #\ ##0.00_);_(&quot;$&quot;* \(#\ ##0.00\);_(&quot;$&quot;* &quot;-&quot;??_);_(@_)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6A-493B-8465-CD9257AB717E}"/>
            </c:ext>
          </c:extLst>
        </c:ser>
        <c:ser>
          <c:idx val="3"/>
          <c:order val="3"/>
          <c:tx>
            <c:strRef>
              <c:f>'Tornado Charts &amp; Risk Analysis'!$K$158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Analysis'!$L$158:$M$158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3-D36A-493B-8465-CD9257AB717E}"/>
            </c:ext>
          </c:extLst>
        </c:ser>
        <c:ser>
          <c:idx val="4"/>
          <c:order val="4"/>
          <c:tx>
            <c:strRef>
              <c:f>'Tornado Charts &amp; Risk Analysis'!$K$159</c:f>
              <c:strCache>
                <c:ptCount val="1"/>
                <c:pt idx="0">
                  <c:v>Feedstock Cost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Analysis'!$L$159:$M$159</c:f>
              <c:numCache>
                <c:formatCode>_("$"* #\ ##0.00_);_("$"* \(#\ ##0.00\);_("$"* "-"??_);_(@_)</c:formatCode>
                <c:ptCount val="2"/>
                <c:pt idx="1">
                  <c:v>3.995330806246626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6A-493B-8465-CD9257AB717E}"/>
            </c:ext>
          </c:extLst>
        </c:ser>
        <c:ser>
          <c:idx val="5"/>
          <c:order val="5"/>
          <c:tx>
            <c:strRef>
              <c:f>'Tornado Charts &amp; Risk Analysis'!$K$160</c:f>
              <c:strCache>
                <c:ptCount val="1"/>
                <c:pt idx="0">
                  <c:v>Fixed Operating Cost</c:v>
                </c:pt>
              </c:strCache>
            </c:strRef>
          </c:tx>
          <c:spPr>
            <a:solidFill>
              <a:srgbClr val="D60000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Analysis'!$L$160:$M$160</c:f>
              <c:numCache>
                <c:formatCode>_("$"* #\ ##0.00_);_("$"* \(#\ ##0.00\);_("$"* "-"??_);_(@_)</c:formatCode>
                <c:ptCount val="2"/>
                <c:pt idx="1">
                  <c:v>0.46242636654752067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36A-493B-8465-CD9257AB717E}"/>
            </c:ext>
          </c:extLst>
        </c:ser>
        <c:ser>
          <c:idx val="6"/>
          <c:order val="6"/>
          <c:tx>
            <c:strRef>
              <c:f>'Tornado Charts &amp; Risk Analysis'!$K$161</c:f>
              <c:strCache>
                <c:ptCount val="1"/>
                <c:pt idx="0">
                  <c:v>Initial Equity Depreciable Capital</c:v>
                </c:pt>
              </c:strCache>
            </c:strRef>
          </c:tx>
          <c:spPr>
            <a:solidFill>
              <a:srgbClr val="00AC00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Analysis'!$L$161:$M$161</c:f>
              <c:numCache>
                <c:formatCode>_("$"* #\ ##0.00_);_("$"* \(#\ ##0.00\);_("$"* "-"??_);_(@_)</c:formatCode>
                <c:ptCount val="2"/>
                <c:pt idx="1">
                  <c:v>0.31371975905265359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36A-493B-8465-CD9257AB717E}"/>
            </c:ext>
          </c:extLst>
        </c:ser>
        <c:ser>
          <c:idx val="7"/>
          <c:order val="7"/>
          <c:tx>
            <c:strRef>
              <c:f>'Tornado Charts &amp; Risk Analysis'!$K$162</c:f>
              <c:strCache>
                <c:ptCount val="1"/>
                <c:pt idx="0">
                  <c:v>Debt Interest</c:v>
                </c:pt>
              </c:strCache>
            </c:strRef>
          </c:tx>
          <c:spPr>
            <a:solidFill>
              <a:srgbClr val="000096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Analysis'!$L$162:$M$162</c:f>
              <c:numCache>
                <c:formatCode>_("$"* #\ ##0.00_);_("$"* \(#\ ##0.00\);_("$"* "-"??_);_(@_)</c:formatCode>
                <c:ptCount val="2"/>
                <c:pt idx="1">
                  <c:v>0.18686972706006519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36A-493B-8465-CD9257AB717E}"/>
            </c:ext>
          </c:extLst>
        </c:ser>
        <c:ser>
          <c:idx val="8"/>
          <c:order val="8"/>
          <c:tx>
            <c:strRef>
              <c:f>'Tornado Charts &amp; Risk Analysis'!$K$163</c:f>
              <c:strCache>
                <c:ptCount val="1"/>
                <c:pt idx="0">
                  <c:v>Yearly Replacement Costs</c:v>
                </c:pt>
              </c:strCache>
            </c:strRef>
          </c:tx>
          <c:spPr>
            <a:solidFill>
              <a:srgbClr val="E6009F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Analysis'!$L$163:$M$163</c:f>
              <c:numCache>
                <c:formatCode>_("$"* #\ ##0.00_);_("$"* \(#\ ##0.00\);_("$"* "-"??_);_(@_)</c:formatCode>
                <c:ptCount val="2"/>
                <c:pt idx="1">
                  <c:v>0.14839099904025835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36A-493B-8465-CD9257AB717E}"/>
            </c:ext>
          </c:extLst>
        </c:ser>
        <c:ser>
          <c:idx val="9"/>
          <c:order val="9"/>
          <c:tx>
            <c:strRef>
              <c:f>'Tornado Charts &amp; Risk Analysis'!$K$164</c:f>
              <c:strCache>
                <c:ptCount val="1"/>
                <c:pt idx="0">
                  <c:v>Taxes</c:v>
                </c:pt>
              </c:strCache>
            </c:strRef>
          </c:tx>
          <c:spPr>
            <a:solidFill>
              <a:srgbClr val="B7AB11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Analysis'!$L$164:$M$164</c:f>
              <c:numCache>
                <c:formatCode>_("$"* #\ ##0.00_);_("$"* \(#\ ##0.00\);_("$"* "-"??_);_(@_)</c:formatCode>
                <c:ptCount val="2"/>
                <c:pt idx="1">
                  <c:v>2.5559942042201422E-2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36A-493B-8465-CD9257AB717E}"/>
            </c:ext>
          </c:extLst>
        </c:ser>
        <c:ser>
          <c:idx val="10"/>
          <c:order val="10"/>
          <c:tx>
            <c:strRef>
              <c:f>'Tornado Charts &amp; Risk Analysis'!$K$165</c:f>
              <c:strCache>
                <c:ptCount val="1"/>
                <c:pt idx="0">
                  <c:v>Cash for Working Capital Reserve</c:v>
                </c:pt>
              </c:strCache>
            </c:strRef>
          </c:tx>
          <c:spPr>
            <a:solidFill>
              <a:srgbClr val="A800D0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Analysis'!$L$165:$M$165</c:f>
              <c:numCache>
                <c:formatCode>_("$"* #\ ##0.00_);_("$"* \(#\ ##0.00\);_("$"* "-"??_);_(@_)</c:formatCode>
                <c:ptCount val="2"/>
                <c:pt idx="1">
                  <c:v>2.0325062994071771E-2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36A-493B-8465-CD9257AB717E}"/>
            </c:ext>
          </c:extLst>
        </c:ser>
        <c:ser>
          <c:idx val="11"/>
          <c:order val="11"/>
          <c:tx>
            <c:strRef>
              <c:f>'Tornado Charts &amp; Risk Analysis'!$K$166</c:f>
              <c:strCache>
                <c:ptCount val="1"/>
                <c:pt idx="0">
                  <c:v>Other Variable Operating Costs</c:v>
                </c:pt>
              </c:strCache>
            </c:strRef>
          </c:tx>
          <c:spPr>
            <a:solidFill>
              <a:srgbClr val="8484FF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Analysis'!$L$166:$M$166</c:f>
              <c:numCache>
                <c:formatCode>_("$"* #\ ##0.00_);_("$"* \(#\ ##0.00\);_("$"* "-"??_);_(@_)</c:formatCode>
                <c:ptCount val="2"/>
                <c:pt idx="1">
                  <c:v>1.1304767209823824E-2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36A-493B-8465-CD9257AB717E}"/>
            </c:ext>
          </c:extLst>
        </c:ser>
        <c:ser>
          <c:idx val="12"/>
          <c:order val="12"/>
          <c:tx>
            <c:strRef>
              <c:f>'Tornado Charts &amp; Risk Analysis'!$K$167</c:f>
              <c:strCache>
                <c:ptCount val="1"/>
                <c:pt idx="0">
                  <c:v>Principal Payment</c:v>
                </c:pt>
              </c:strCache>
            </c:strRef>
          </c:tx>
          <c:spPr>
            <a:solidFill>
              <a:srgbClr val="82413A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Analysis'!$L$167:$M$167</c:f>
              <c:numCache>
                <c:formatCode>_("$"* #\ ##0.00_);_("$"* \(#\ ##0.00\);_("$"* "-"??_);_(@_)</c:formatCode>
                <c:ptCount val="2"/>
                <c:pt idx="1">
                  <c:v>1.0202710225216656E-2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36A-493B-8465-CD9257AB717E}"/>
            </c:ext>
          </c:extLst>
        </c:ser>
        <c:ser>
          <c:idx val="13"/>
          <c:order val="13"/>
          <c:tx>
            <c:strRef>
              <c:f>'Tornado Charts &amp; Risk Analysis'!$K$168</c:f>
              <c:strCache>
                <c:ptCount val="1"/>
                <c:pt idx="0">
                  <c:v>Decommissioning Costs</c:v>
                </c:pt>
              </c:strCache>
            </c:strRef>
          </c:tx>
          <c:spPr>
            <a:solidFill>
              <a:srgbClr val="00C898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Analysis'!$L$168:$M$168</c:f>
              <c:numCache>
                <c:formatCode>_("$"* #\ ##0.00_);_("$"* \(#\ ##0.00\);_("$"* "-"??_);_(@_)</c:formatCode>
                <c:ptCount val="2"/>
                <c:pt idx="1">
                  <c:v>3.6102033259842637E-3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D36A-493B-8465-CD9257AB717E}"/>
            </c:ext>
          </c:extLst>
        </c:ser>
        <c:ser>
          <c:idx val="14"/>
          <c:order val="14"/>
          <c:tx>
            <c:strRef>
              <c:f>'Tornado Charts &amp; Risk Analysis'!$K$169</c:f>
              <c:strCache>
                <c:ptCount val="1"/>
                <c:pt idx="0">
                  <c:v>Other Non-Depreciable Capital Costs</c:v>
                </c:pt>
              </c:strCache>
            </c:strRef>
          </c:tx>
          <c:spPr>
            <a:solidFill>
              <a:srgbClr val="006876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Analysis'!$L$169:$M$169</c:f>
              <c:numCache>
                <c:formatCode>_("$"* #\ ##0.00_);_("$"* \(#\ ##0.00\);_("$"* "-"??_);_(@_)</c:formatCode>
                <c:ptCount val="2"/>
                <c:pt idx="1">
                  <c:v>1.303585765569026E-3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36A-493B-8465-CD9257AB717E}"/>
            </c:ext>
          </c:extLst>
        </c:ser>
        <c:ser>
          <c:idx val="15"/>
          <c:order val="15"/>
          <c:tx>
            <c:strRef>
              <c:f>'Tornado Charts &amp; Risk Analysis'!$K$170</c:f>
              <c:strCache>
                <c:ptCount val="1"/>
                <c:pt idx="0">
                  <c:v>Other Raw Material Cost</c:v>
                </c:pt>
              </c:strCache>
            </c:strRef>
          </c:tx>
          <c:spPr>
            <a:solidFill>
              <a:srgbClr val="A2BF37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Analysis'!$L$170:$M$170</c:f>
              <c:numCache>
                <c:formatCode>_("$"* #\ ##0.00_);_("$"* \(#\ ##0.00\);_("$"* "-"??_);_(@_)</c:formatCode>
                <c:ptCount val="2"/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D36A-493B-8465-CD9257AB7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267054464"/>
        <c:axId val="267056256"/>
      </c:barChart>
      <c:scatterChart>
        <c:scatterStyle val="lineMarker"/>
        <c:varyColors val="0"/>
        <c:ser>
          <c:idx val="16"/>
          <c:order val="16"/>
          <c:tx>
            <c:v>Totals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'Tornado Charts &amp; Risk Analysis'!$L$171:$M$171</c:f>
              <c:numCache>
                <c:formatCode>_("$"* #\ ##0.00_);_("$"* \(#\ ##0.00\);_("$"* "-"??_);_(@_)</c:formatCode>
                <c:ptCount val="2"/>
                <c:pt idx="0">
                  <c:v>5.1790439295099926</c:v>
                </c:pt>
                <c:pt idx="1">
                  <c:v>5.1790439295099917</c:v>
                </c:pt>
              </c:numCache>
            </c:numRef>
          </c:xVal>
          <c:yVal>
            <c:numLit>
              <c:formatCode>General</c:formatCode>
              <c:ptCount val="2"/>
              <c:pt idx="0">
                <c:v>1</c:v>
              </c:pt>
              <c:pt idx="1">
                <c:v>2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10-D36A-493B-8465-CD9257AB7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7365376"/>
        <c:axId val="267363840"/>
      </c:scatterChart>
      <c:catAx>
        <c:axId val="2670544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056256"/>
        <c:crosses val="autoZero"/>
        <c:auto val="1"/>
        <c:lblAlgn val="ctr"/>
        <c:lblOffset val="100"/>
        <c:noMultiLvlLbl val="0"/>
      </c:catAx>
      <c:valAx>
        <c:axId val="267056256"/>
        <c:scaling>
          <c:orientation val="minMax"/>
        </c:scaling>
        <c:delete val="0"/>
        <c:axPos val="b"/>
        <c:majorGridlines>
          <c:spPr>
            <a:ln w="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_(&quot;$&quot;* #,##0.00_);;" sourceLinked="0"/>
        <c:majorTickMark val="out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054464"/>
        <c:crosses val="max"/>
        <c:crossBetween val="between"/>
      </c:valAx>
      <c:valAx>
        <c:axId val="267363840"/>
        <c:scaling>
          <c:orientation val="maxMin"/>
          <c:max val="2.5"/>
          <c:min val="0.5"/>
        </c:scaling>
        <c:delete val="1"/>
        <c:axPos val="r"/>
        <c:numFmt formatCode="General" sourceLinked="1"/>
        <c:majorTickMark val="out"/>
        <c:minorTickMark val="none"/>
        <c:tickLblPos val="nextTo"/>
        <c:crossAx val="267365376"/>
        <c:crosses val="max"/>
        <c:crossBetween val="midCat"/>
      </c:valAx>
      <c:valAx>
        <c:axId val="267365376"/>
        <c:scaling>
          <c:orientation val="minMax"/>
        </c:scaling>
        <c:delete val="1"/>
        <c:axPos val="t"/>
        <c:numFmt formatCode="_(&quot;$&quot;* #\ ##0.00_);_(&quot;$&quot;* \(#\ ##0.00\);_(&quot;$&quot;* &quot;-&quot;??_);_(@_)" sourceLinked="1"/>
        <c:majorTickMark val="out"/>
        <c:minorTickMark val="none"/>
        <c:tickLblPos val="nextTo"/>
        <c:crossAx val="267363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Industrial Electricity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'Energy Feed &amp; Utility Prices'!$H$131:$CZ$131</c:f>
              <c:numCache>
                <c:formatCode>General</c:formatCode>
                <c:ptCount val="9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  <c:pt idx="17">
                  <c:v>2021</c:v>
                </c:pt>
                <c:pt idx="18">
                  <c:v>2022</c:v>
                </c:pt>
                <c:pt idx="19">
                  <c:v>2023</c:v>
                </c:pt>
                <c:pt idx="20">
                  <c:v>2024</c:v>
                </c:pt>
                <c:pt idx="21">
                  <c:v>2025</c:v>
                </c:pt>
                <c:pt idx="22">
                  <c:v>2026</c:v>
                </c:pt>
                <c:pt idx="23">
                  <c:v>2027</c:v>
                </c:pt>
                <c:pt idx="24">
                  <c:v>2028</c:v>
                </c:pt>
                <c:pt idx="25">
                  <c:v>2029</c:v>
                </c:pt>
                <c:pt idx="26">
                  <c:v>2030</c:v>
                </c:pt>
                <c:pt idx="27">
                  <c:v>2031</c:v>
                </c:pt>
                <c:pt idx="28">
                  <c:v>2032</c:v>
                </c:pt>
                <c:pt idx="29">
                  <c:v>2033</c:v>
                </c:pt>
                <c:pt idx="30">
                  <c:v>2034</c:v>
                </c:pt>
                <c:pt idx="31">
                  <c:v>2035</c:v>
                </c:pt>
                <c:pt idx="32">
                  <c:v>2036</c:v>
                </c:pt>
                <c:pt idx="33">
                  <c:v>2037</c:v>
                </c:pt>
                <c:pt idx="34">
                  <c:v>2038</c:v>
                </c:pt>
                <c:pt idx="35">
                  <c:v>2039</c:v>
                </c:pt>
                <c:pt idx="36">
                  <c:v>2040</c:v>
                </c:pt>
                <c:pt idx="37">
                  <c:v>2041</c:v>
                </c:pt>
                <c:pt idx="38">
                  <c:v>2042</c:v>
                </c:pt>
                <c:pt idx="39">
                  <c:v>2043</c:v>
                </c:pt>
                <c:pt idx="40">
                  <c:v>2044</c:v>
                </c:pt>
                <c:pt idx="41">
                  <c:v>2045</c:v>
                </c:pt>
                <c:pt idx="42">
                  <c:v>2046</c:v>
                </c:pt>
                <c:pt idx="43">
                  <c:v>2047</c:v>
                </c:pt>
                <c:pt idx="44">
                  <c:v>2048</c:v>
                </c:pt>
                <c:pt idx="45">
                  <c:v>2049</c:v>
                </c:pt>
                <c:pt idx="46">
                  <c:v>2050</c:v>
                </c:pt>
                <c:pt idx="47">
                  <c:v>2051</c:v>
                </c:pt>
                <c:pt idx="48">
                  <c:v>2052</c:v>
                </c:pt>
                <c:pt idx="49">
                  <c:v>2053</c:v>
                </c:pt>
                <c:pt idx="50">
                  <c:v>2054</c:v>
                </c:pt>
                <c:pt idx="51">
                  <c:v>2055</c:v>
                </c:pt>
                <c:pt idx="52">
                  <c:v>2056</c:v>
                </c:pt>
                <c:pt idx="53">
                  <c:v>2057</c:v>
                </c:pt>
                <c:pt idx="54">
                  <c:v>2058</c:v>
                </c:pt>
                <c:pt idx="55">
                  <c:v>2059</c:v>
                </c:pt>
                <c:pt idx="56">
                  <c:v>2060</c:v>
                </c:pt>
                <c:pt idx="57">
                  <c:v>2061</c:v>
                </c:pt>
                <c:pt idx="58">
                  <c:v>2062</c:v>
                </c:pt>
                <c:pt idx="59">
                  <c:v>2063</c:v>
                </c:pt>
                <c:pt idx="60">
                  <c:v>2064</c:v>
                </c:pt>
                <c:pt idx="61">
                  <c:v>2065</c:v>
                </c:pt>
                <c:pt idx="62">
                  <c:v>2066</c:v>
                </c:pt>
                <c:pt idx="63">
                  <c:v>2067</c:v>
                </c:pt>
                <c:pt idx="64">
                  <c:v>2068</c:v>
                </c:pt>
                <c:pt idx="65">
                  <c:v>2069</c:v>
                </c:pt>
                <c:pt idx="66">
                  <c:v>2070</c:v>
                </c:pt>
                <c:pt idx="67">
                  <c:v>2071</c:v>
                </c:pt>
                <c:pt idx="68">
                  <c:v>2072</c:v>
                </c:pt>
                <c:pt idx="69">
                  <c:v>2073</c:v>
                </c:pt>
                <c:pt idx="70">
                  <c:v>2074</c:v>
                </c:pt>
                <c:pt idx="71">
                  <c:v>2075</c:v>
                </c:pt>
                <c:pt idx="72">
                  <c:v>2076</c:v>
                </c:pt>
                <c:pt idx="73">
                  <c:v>2077</c:v>
                </c:pt>
                <c:pt idx="74">
                  <c:v>2078</c:v>
                </c:pt>
                <c:pt idx="75">
                  <c:v>2079</c:v>
                </c:pt>
                <c:pt idx="76">
                  <c:v>2080</c:v>
                </c:pt>
                <c:pt idx="77">
                  <c:v>2081</c:v>
                </c:pt>
                <c:pt idx="78">
                  <c:v>2082</c:v>
                </c:pt>
                <c:pt idx="79">
                  <c:v>2083</c:v>
                </c:pt>
                <c:pt idx="80">
                  <c:v>2084</c:v>
                </c:pt>
                <c:pt idx="81">
                  <c:v>2085</c:v>
                </c:pt>
                <c:pt idx="82">
                  <c:v>2086</c:v>
                </c:pt>
                <c:pt idx="83">
                  <c:v>2087</c:v>
                </c:pt>
                <c:pt idx="84">
                  <c:v>2088</c:v>
                </c:pt>
                <c:pt idx="85">
                  <c:v>2089</c:v>
                </c:pt>
                <c:pt idx="86">
                  <c:v>2090</c:v>
                </c:pt>
                <c:pt idx="87">
                  <c:v>2091</c:v>
                </c:pt>
                <c:pt idx="88">
                  <c:v>2092</c:v>
                </c:pt>
                <c:pt idx="89">
                  <c:v>2093</c:v>
                </c:pt>
                <c:pt idx="90">
                  <c:v>2094</c:v>
                </c:pt>
                <c:pt idx="91">
                  <c:v>2095</c:v>
                </c:pt>
                <c:pt idx="92">
                  <c:v>2096</c:v>
                </c:pt>
                <c:pt idx="93">
                  <c:v>2097</c:v>
                </c:pt>
                <c:pt idx="94">
                  <c:v>2098</c:v>
                </c:pt>
                <c:pt idx="95">
                  <c:v>2099</c:v>
                </c:pt>
                <c:pt idx="96">
                  <c:v>2100</c:v>
                </c:pt>
              </c:numCache>
            </c:numRef>
          </c:cat>
          <c:val>
            <c:numRef>
              <c:f>'Energy Feed &amp; Utility Prices'!$H$147:$CZ$147</c:f>
              <c:numCache>
                <c:formatCode>General</c:formatCode>
                <c:ptCount val="97"/>
                <c:pt idx="0">
                  <c:v>65.636469715685507</c:v>
                </c:pt>
                <c:pt idx="1">
                  <c:v>69.404614132330295</c:v>
                </c:pt>
                <c:pt idx="2">
                  <c:v>72.385112415789393</c:v>
                </c:pt>
                <c:pt idx="3">
                  <c:v>73.142219641815757</c:v>
                </c:pt>
                <c:pt idx="4">
                  <c:v>78.128695504311779</c:v>
                </c:pt>
                <c:pt idx="5">
                  <c:v>76.094374693569108</c:v>
                </c:pt>
                <c:pt idx="6">
                  <c:v>74.519006570774962</c:v>
                </c:pt>
                <c:pt idx="7">
                  <c:v>73.550642962010784</c:v>
                </c:pt>
                <c:pt idx="8">
                  <c:v>70.62984915618307</c:v>
                </c:pt>
                <c:pt idx="9">
                  <c:v>71.801371720509735</c:v>
                </c:pt>
                <c:pt idx="10">
                  <c:v>72.686463700455207</c:v>
                </c:pt>
                <c:pt idx="11">
                  <c:v>69.980611257164128</c:v>
                </c:pt>
                <c:pt idx="12">
                  <c:v>67.599981071999991</c:v>
                </c:pt>
                <c:pt idx="13">
                  <c:v>70.334977479868385</c:v>
                </c:pt>
                <c:pt idx="14">
                  <c:v>68.740879725815518</c:v>
                </c:pt>
                <c:pt idx="15">
                  <c:v>69.627169742648732</c:v>
                </c:pt>
                <c:pt idx="16">
                  <c:v>70.922616429838797</c:v>
                </c:pt>
                <c:pt idx="17">
                  <c:v>71.313234937292435</c:v>
                </c:pt>
                <c:pt idx="18">
                  <c:v>73.615061949318331</c:v>
                </c:pt>
                <c:pt idx="19">
                  <c:v>73.848377337316691</c:v>
                </c:pt>
                <c:pt idx="20">
                  <c:v>73.653701035774404</c:v>
                </c:pt>
                <c:pt idx="21">
                  <c:v>75.422241094311588</c:v>
                </c:pt>
                <c:pt idx="22">
                  <c:v>76.188184892555469</c:v>
                </c:pt>
                <c:pt idx="23">
                  <c:v>76.627160264478846</c:v>
                </c:pt>
                <c:pt idx="24">
                  <c:v>77.125046253469009</c:v>
                </c:pt>
                <c:pt idx="25">
                  <c:v>77.516217527789991</c:v>
                </c:pt>
                <c:pt idx="26">
                  <c:v>77.787977510198502</c:v>
                </c:pt>
                <c:pt idx="27">
                  <c:v>77.886523558939061</c:v>
                </c:pt>
                <c:pt idx="28">
                  <c:v>77.708826071791449</c:v>
                </c:pt>
                <c:pt idx="29">
                  <c:v>77.431064133088668</c:v>
                </c:pt>
                <c:pt idx="30">
                  <c:v>77.20602659953596</c:v>
                </c:pt>
                <c:pt idx="31">
                  <c:v>77.479028601325425</c:v>
                </c:pt>
                <c:pt idx="32">
                  <c:v>77.760734975205125</c:v>
                </c:pt>
                <c:pt idx="33">
                  <c:v>77.701940370937649</c:v>
                </c:pt>
                <c:pt idx="34">
                  <c:v>77.71919898090718</c:v>
                </c:pt>
                <c:pt idx="35">
                  <c:v>77.779348205213751</c:v>
                </c:pt>
                <c:pt idx="36">
                  <c:v>77.596976084681756</c:v>
                </c:pt>
                <c:pt idx="37">
                  <c:v>77.368768671994673</c:v>
                </c:pt>
                <c:pt idx="38">
                  <c:v>77.458504572269149</c:v>
                </c:pt>
                <c:pt idx="39">
                  <c:v>77.694890887308347</c:v>
                </c:pt>
                <c:pt idx="40">
                  <c:v>77.987635537829277</c:v>
                </c:pt>
                <c:pt idx="41">
                  <c:v>78.272522027266803</c:v>
                </c:pt>
                <c:pt idx="42">
                  <c:v>78.562168453617616</c:v>
                </c:pt>
                <c:pt idx="43">
                  <c:v>78.822088306213132</c:v>
                </c:pt>
                <c:pt idx="44">
                  <c:v>79.114461033347993</c:v>
                </c:pt>
                <c:pt idx="45">
                  <c:v>79.367771568523395</c:v>
                </c:pt>
                <c:pt idx="46">
                  <c:v>79.613350191838151</c:v>
                </c:pt>
                <c:pt idx="47">
                  <c:v>79.685555950101019</c:v>
                </c:pt>
                <c:pt idx="48">
                  <c:v>79.757827195766623</c:v>
                </c:pt>
                <c:pt idx="49">
                  <c:v>79.830163988229089</c:v>
                </c:pt>
                <c:pt idx="50">
                  <c:v>79.902566386936471</c:v>
                </c:pt>
                <c:pt idx="51">
                  <c:v>79.975034451390684</c:v>
                </c:pt>
                <c:pt idx="52">
                  <c:v>80.054666224384263</c:v>
                </c:pt>
                <c:pt idx="53">
                  <c:v>80.13437728736271</c:v>
                </c:pt>
                <c:pt idx="54">
                  <c:v>80.214167719275665</c:v>
                </c:pt>
                <c:pt idx="55">
                  <c:v>80.294037599151409</c:v>
                </c:pt>
                <c:pt idx="56">
                  <c:v>80.373987006096897</c:v>
                </c:pt>
                <c:pt idx="57">
                  <c:v>80.412563547403437</c:v>
                </c:pt>
                <c:pt idx="58">
                  <c:v>80.451158604023149</c:v>
                </c:pt>
                <c:pt idx="59">
                  <c:v>80.489772184842678</c:v>
                </c:pt>
                <c:pt idx="60">
                  <c:v>80.52840429875296</c:v>
                </c:pt>
                <c:pt idx="61">
                  <c:v>80.567054954649194</c:v>
                </c:pt>
                <c:pt idx="62">
                  <c:v>80.604361403041054</c:v>
                </c:pt>
                <c:pt idx="63">
                  <c:v>80.64168512612531</c:v>
                </c:pt>
                <c:pt idx="64">
                  <c:v>80.679026131900969</c:v>
                </c:pt>
                <c:pt idx="65">
                  <c:v>80.716384428370773</c:v>
                </c:pt>
                <c:pt idx="66">
                  <c:v>80.753760023541147</c:v>
                </c:pt>
                <c:pt idx="67">
                  <c:v>80.778160551614448</c:v>
                </c:pt>
                <c:pt idx="68">
                  <c:v>80.802568452542829</c:v>
                </c:pt>
                <c:pt idx="69">
                  <c:v>80.826983728554083</c:v>
                </c:pt>
                <c:pt idx="70">
                  <c:v>80.851406381876657</c:v>
                </c:pt>
                <c:pt idx="71">
                  <c:v>80.875836414739666</c:v>
                </c:pt>
                <c:pt idx="72">
                  <c:v>80.866689979135671</c:v>
                </c:pt>
                <c:pt idx="73">
                  <c:v>80.857544577923264</c:v>
                </c:pt>
                <c:pt idx="74">
                  <c:v>80.84840021098546</c:v>
                </c:pt>
                <c:pt idx="75">
                  <c:v>80.839256878205276</c:v>
                </c:pt>
                <c:pt idx="76">
                  <c:v>80.830114579465771</c:v>
                </c:pt>
                <c:pt idx="77">
                  <c:v>80.793449323994381</c:v>
                </c:pt>
                <c:pt idx="78">
                  <c:v>80.756800700207421</c:v>
                </c:pt>
                <c:pt idx="79">
                  <c:v>80.720168700560635</c:v>
                </c:pt>
                <c:pt idx="80">
                  <c:v>80.683553317513145</c:v>
                </c:pt>
                <c:pt idx="81">
                  <c:v>80.646954543527514</c:v>
                </c:pt>
                <c:pt idx="82">
                  <c:v>80.602055365469894</c:v>
                </c:pt>
                <c:pt idx="83">
                  <c:v>80.557181184465179</c:v>
                </c:pt>
                <c:pt idx="84">
                  <c:v>80.512331986596593</c:v>
                </c:pt>
                <c:pt idx="85">
                  <c:v>80.467507757955076</c:v>
                </c:pt>
                <c:pt idx="86">
                  <c:v>80.422708484639315</c:v>
                </c:pt>
                <c:pt idx="87">
                  <c:v>80.361331251045797</c:v>
                </c:pt>
                <c:pt idx="88">
                  <c:v>80.300000859505658</c:v>
                </c:pt>
                <c:pt idx="89">
                  <c:v>80.238717274269831</c:v>
                </c:pt>
                <c:pt idx="90">
                  <c:v>80.177480459616575</c:v>
                </c:pt>
                <c:pt idx="91">
                  <c:v>80.11629037985135</c:v>
                </c:pt>
                <c:pt idx="92">
                  <c:v>80.058760102438384</c:v>
                </c:pt>
                <c:pt idx="93">
                  <c:v>80.001271136633889</c:v>
                </c:pt>
                <c:pt idx="94">
                  <c:v>79.943823452772619</c:v>
                </c:pt>
                <c:pt idx="95">
                  <c:v>79.886417021210633</c:v>
                </c:pt>
                <c:pt idx="96">
                  <c:v>79.829051812325318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ED-4308-A200-987FA2B200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6621695"/>
        <c:axId val="1886626271"/>
      </c:lineChart>
      <c:catAx>
        <c:axId val="1886621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6626271"/>
        <c:crosses val="autoZero"/>
        <c:auto val="1"/>
        <c:lblAlgn val="ctr"/>
        <c:lblOffset val="100"/>
        <c:noMultiLvlLbl val="0"/>
      </c:catAx>
      <c:valAx>
        <c:axId val="1886626271"/>
        <c:scaling>
          <c:orientation val="minMax"/>
          <c:min val="6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Price [$/MWh]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6621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261473718427289"/>
          <c:y val="9.391989230914588E-2"/>
          <c:w val="0.78497440944881891"/>
          <c:h val="0.3147506312423197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'Tornado Charts &amp; Risk Analysis'!$K$155</c:f>
              <c:strCache>
                <c:ptCount val="1"/>
                <c:pt idx="0">
                  <c:v>Cost of Hydrogen</c:v>
                </c:pt>
              </c:strCache>
            </c:strRef>
          </c:tx>
          <c:spPr>
            <a:solidFill>
              <a:srgbClr val="303C1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Analysis'!$L$155:$M$155</c:f>
              <c:numCache>
                <c:formatCode>General</c:formatCode>
                <c:ptCount val="2"/>
                <c:pt idx="0" formatCode="_(&quot;$&quot;* #\ ##0.00_);_(&quot;$&quot;* \(#\ ##0.00\);_(&quot;$&quot;* &quot;-&quot;??_);_(@_)">
                  <c:v>1.5582197865293927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60-476D-A03C-02BC97FFE830}"/>
            </c:ext>
          </c:extLst>
        </c:ser>
        <c:ser>
          <c:idx val="1"/>
          <c:order val="1"/>
          <c:tx>
            <c:strRef>
              <c:f>'Tornado Charts &amp; Risk Analysis'!$K$156</c:f>
              <c:strCache>
                <c:ptCount val="1"/>
                <c:pt idx="0">
                  <c:v>Salvage Value</c:v>
                </c:pt>
              </c:strCache>
            </c:strRef>
          </c:tx>
          <c:spPr>
            <a:solidFill>
              <a:srgbClr val="586D2D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Analysis'!$L$156:$M$156</c:f>
              <c:numCache>
                <c:formatCode>General</c:formatCode>
                <c:ptCount val="2"/>
                <c:pt idx="0" formatCode="_(&quot;$&quot;* #\ ##0.00_);_(&quot;$&quot;* \(#\ ##0.00\);_(&quot;$&quot;* &quot;-&quot;??_);_(@_)">
                  <c:v>1.5603382608962266E-3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60-476D-A03C-02BC97FFE830}"/>
            </c:ext>
          </c:extLst>
        </c:ser>
        <c:ser>
          <c:idx val="2"/>
          <c:order val="2"/>
          <c:tx>
            <c:strRef>
              <c:f>'Tornado Charts &amp; Risk Analysis'!$K$157</c:f>
              <c:strCache>
                <c:ptCount val="1"/>
                <c:pt idx="0">
                  <c:v>Byproduct Sales</c:v>
                </c:pt>
              </c:strCache>
            </c:strRef>
          </c:tx>
          <c:spPr>
            <a:solidFill>
              <a:srgbClr val="A0BF61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Analysis'!$L$157:$M$157</c:f>
              <c:numCache>
                <c:formatCode>General</c:formatCode>
                <c:ptCount val="2"/>
                <c:pt idx="0" formatCode="_(&quot;$&quot;* #\ ##0.00_);_(&quot;$&quot;* \(#\ ##0.00\);_(&quot;$&quot;* &quot;-&quot;??_);_(@_)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60-476D-A03C-02BC97FFE830}"/>
            </c:ext>
          </c:extLst>
        </c:ser>
        <c:ser>
          <c:idx val="3"/>
          <c:order val="3"/>
          <c:tx>
            <c:strRef>
              <c:f>'Tornado Charts &amp; Risk Analysis'!$K$158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Analysis'!$L$158:$M$158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3-2260-476D-A03C-02BC97FFE830}"/>
            </c:ext>
          </c:extLst>
        </c:ser>
        <c:ser>
          <c:idx val="4"/>
          <c:order val="4"/>
          <c:tx>
            <c:strRef>
              <c:f>'Tornado Charts &amp; Risk Analysis'!$K$159</c:f>
              <c:strCache>
                <c:ptCount val="1"/>
                <c:pt idx="0">
                  <c:v>Feedstock Cost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Analysis'!$L$159:$M$159</c:f>
              <c:numCache>
                <c:formatCode>_("$"* #\ ##0.00_);_("$"* \(#\ ##0.00\);_("$"* "-"??_);_(@_)</c:formatCode>
                <c:ptCount val="2"/>
                <c:pt idx="1">
                  <c:v>0.82524955783637077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60-476D-A03C-02BC97FFE830}"/>
            </c:ext>
          </c:extLst>
        </c:ser>
        <c:ser>
          <c:idx val="5"/>
          <c:order val="5"/>
          <c:tx>
            <c:strRef>
              <c:f>'Tornado Charts &amp; Risk Analysis'!$K$160</c:f>
              <c:strCache>
                <c:ptCount val="1"/>
                <c:pt idx="0">
                  <c:v>Other Variable Operating Costs</c:v>
                </c:pt>
              </c:strCache>
            </c:strRef>
          </c:tx>
          <c:spPr>
            <a:solidFill>
              <a:srgbClr val="D60000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Analysis'!$L$160:$M$160</c:f>
              <c:numCache>
                <c:formatCode>_("$"* #\ ##0.00_);_("$"* \(#\ ##0.00\);_("$"* "-"??_);_(@_)</c:formatCode>
                <c:ptCount val="2"/>
                <c:pt idx="1">
                  <c:v>0.20561571448089225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260-476D-A03C-02BC97FFE830}"/>
            </c:ext>
          </c:extLst>
        </c:ser>
        <c:ser>
          <c:idx val="6"/>
          <c:order val="6"/>
          <c:tx>
            <c:strRef>
              <c:f>'Tornado Charts &amp; Risk Analysis'!$K$161</c:f>
              <c:strCache>
                <c:ptCount val="1"/>
                <c:pt idx="0">
                  <c:v>Initial Equity Depreciable Capital</c:v>
                </c:pt>
              </c:strCache>
            </c:strRef>
          </c:tx>
          <c:spPr>
            <a:solidFill>
              <a:srgbClr val="00AC00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Analysis'!$L$161:$M$161</c:f>
              <c:numCache>
                <c:formatCode>_("$"* #\ ##0.00_);_("$"* \(#\ ##0.00\);_("$"* "-"??_);_(@_)</c:formatCode>
                <c:ptCount val="2"/>
                <c:pt idx="1">
                  <c:v>0.1435766003247316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260-476D-A03C-02BC97FFE830}"/>
            </c:ext>
          </c:extLst>
        </c:ser>
        <c:ser>
          <c:idx val="7"/>
          <c:order val="7"/>
          <c:tx>
            <c:strRef>
              <c:f>'Tornado Charts &amp; Risk Analysis'!$K$162</c:f>
              <c:strCache>
                <c:ptCount val="1"/>
                <c:pt idx="0">
                  <c:v>Yearly Replacement Costs</c:v>
                </c:pt>
              </c:strCache>
            </c:strRef>
          </c:tx>
          <c:spPr>
            <a:solidFill>
              <a:srgbClr val="000096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Analysis'!$L$162:$M$162</c:f>
              <c:numCache>
                <c:formatCode>_("$"* #\ ##0.00_);_("$"* \(#\ ##0.00\);_("$"* "-"??_);_(@_)</c:formatCode>
                <c:ptCount val="2"/>
                <c:pt idx="1">
                  <c:v>0.12137220296106475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260-476D-A03C-02BC97FFE830}"/>
            </c:ext>
          </c:extLst>
        </c:ser>
        <c:ser>
          <c:idx val="8"/>
          <c:order val="8"/>
          <c:tx>
            <c:strRef>
              <c:f>'Tornado Charts &amp; Risk Analysis'!$K$163</c:f>
              <c:strCache>
                <c:ptCount val="1"/>
                <c:pt idx="0">
                  <c:v>Fixed Operating Cost</c:v>
                </c:pt>
              </c:strCache>
            </c:strRef>
          </c:tx>
          <c:spPr>
            <a:solidFill>
              <a:srgbClr val="E6009F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Analysis'!$L$163:$M$163</c:f>
              <c:numCache>
                <c:formatCode>_("$"* #\ ##0.00_);_("$"* \(#\ ##0.00\);_("$"* "-"??_);_(@_)</c:formatCode>
                <c:ptCount val="2"/>
                <c:pt idx="1">
                  <c:v>0.11952400105681882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260-476D-A03C-02BC97FFE830}"/>
            </c:ext>
          </c:extLst>
        </c:ser>
        <c:ser>
          <c:idx val="9"/>
          <c:order val="9"/>
          <c:tx>
            <c:strRef>
              <c:f>'Tornado Charts &amp; Risk Analysis'!$K$164</c:f>
              <c:strCache>
                <c:ptCount val="1"/>
                <c:pt idx="0">
                  <c:v>Debt Interest</c:v>
                </c:pt>
              </c:strCache>
            </c:strRef>
          </c:tx>
          <c:spPr>
            <a:solidFill>
              <a:srgbClr val="B7AB11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Analysis'!$L$164:$M$164</c:f>
              <c:numCache>
                <c:formatCode>_("$"* #\ ##0.00_);_("$"* \(#\ ##0.00\);_("$"* "-"??_);_(@_)</c:formatCode>
                <c:ptCount val="2"/>
                <c:pt idx="1">
                  <c:v>9.432006620325277E-2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260-476D-A03C-02BC97FFE830}"/>
            </c:ext>
          </c:extLst>
        </c:ser>
        <c:ser>
          <c:idx val="10"/>
          <c:order val="10"/>
          <c:tx>
            <c:strRef>
              <c:f>'Tornado Charts &amp; Risk Analysis'!$K$165</c:f>
              <c:strCache>
                <c:ptCount val="1"/>
                <c:pt idx="0">
                  <c:v>Taxes</c:v>
                </c:pt>
              </c:strCache>
            </c:strRef>
          </c:tx>
          <c:spPr>
            <a:solidFill>
              <a:srgbClr val="A800D0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Analysis'!$L$165:$M$165</c:f>
              <c:numCache>
                <c:formatCode>_("$"* #\ ##0.00_);_("$"* \(#\ ##0.00\);_("$"* "-"??_);_(@_)</c:formatCode>
                <c:ptCount val="2"/>
                <c:pt idx="1">
                  <c:v>2.7743522830533017E-2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260-476D-A03C-02BC97FFE830}"/>
            </c:ext>
          </c:extLst>
        </c:ser>
        <c:ser>
          <c:idx val="11"/>
          <c:order val="11"/>
          <c:tx>
            <c:strRef>
              <c:f>'Tornado Charts &amp; Risk Analysis'!$K$166</c:f>
              <c:strCache>
                <c:ptCount val="1"/>
                <c:pt idx="0">
                  <c:v>Cash for Working Capital Reserve</c:v>
                </c:pt>
              </c:strCache>
            </c:strRef>
          </c:tx>
          <c:spPr>
            <a:solidFill>
              <a:srgbClr val="8484FF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Analysis'!$L$166:$M$166</c:f>
              <c:numCache>
                <c:formatCode>_("$"* #\ ##0.00_);_("$"* \(#\ ##0.00\);_("$"* "-"??_);_(@_)</c:formatCode>
                <c:ptCount val="2"/>
                <c:pt idx="1">
                  <c:v>1.5685799462749842E-2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260-476D-A03C-02BC97FFE830}"/>
            </c:ext>
          </c:extLst>
        </c:ser>
        <c:ser>
          <c:idx val="12"/>
          <c:order val="12"/>
          <c:tx>
            <c:strRef>
              <c:f>'Tornado Charts &amp; Risk Analysis'!$K$167</c:f>
              <c:strCache>
                <c:ptCount val="1"/>
                <c:pt idx="0">
                  <c:v>Principal Payment</c:v>
                </c:pt>
              </c:strCache>
            </c:strRef>
          </c:tx>
          <c:spPr>
            <a:solidFill>
              <a:srgbClr val="82413A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Analysis'!$L$167:$M$167</c:f>
              <c:numCache>
                <c:formatCode>_("$"* #\ ##0.00_);_("$"* \(#\ ##0.00\);_("$"* "-"??_);_(@_)</c:formatCode>
                <c:ptCount val="2"/>
                <c:pt idx="1">
                  <c:v>4.2370725688043549E-3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260-476D-A03C-02BC97FFE830}"/>
            </c:ext>
          </c:extLst>
        </c:ser>
        <c:ser>
          <c:idx val="13"/>
          <c:order val="13"/>
          <c:tx>
            <c:strRef>
              <c:f>'Tornado Charts &amp; Risk Analysis'!$K$168</c:f>
              <c:strCache>
                <c:ptCount val="1"/>
                <c:pt idx="0">
                  <c:v>Decommissioning Costs</c:v>
                </c:pt>
              </c:strCache>
            </c:strRef>
          </c:tx>
          <c:spPr>
            <a:solidFill>
              <a:srgbClr val="00C898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Analysis'!$L$168:$M$168</c:f>
              <c:numCache>
                <c:formatCode>_("$"* #\ ##0.00_);_("$"* \(#\ ##0.00\);_("$"* "-"??_);_(@_)</c:formatCode>
                <c:ptCount val="2"/>
                <c:pt idx="1">
                  <c:v>1.5567912435341155E-3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260-476D-A03C-02BC97FFE830}"/>
            </c:ext>
          </c:extLst>
        </c:ser>
        <c:ser>
          <c:idx val="14"/>
          <c:order val="14"/>
          <c:tx>
            <c:strRef>
              <c:f>'Tornado Charts &amp; Risk Analysis'!$K$169</c:f>
              <c:strCache>
                <c:ptCount val="1"/>
                <c:pt idx="0">
                  <c:v>Other Non-Depreciable Capital Costs</c:v>
                </c:pt>
              </c:strCache>
            </c:strRef>
          </c:tx>
          <c:spPr>
            <a:solidFill>
              <a:srgbClr val="006876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Analysis'!$L$169:$M$169</c:f>
              <c:numCache>
                <c:formatCode>_("$"* #\ ##0.00_);_("$"* \(#\ ##0.00\);_("$"* "-"??_);_(@_)</c:formatCode>
                <c:ptCount val="2"/>
                <c:pt idx="1">
                  <c:v>8.987958215351488E-4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260-476D-A03C-02BC97FFE830}"/>
            </c:ext>
          </c:extLst>
        </c:ser>
        <c:ser>
          <c:idx val="15"/>
          <c:order val="15"/>
          <c:tx>
            <c:strRef>
              <c:f>'Tornado Charts &amp; Risk Analysis'!$K$170</c:f>
              <c:strCache>
                <c:ptCount val="1"/>
                <c:pt idx="0">
                  <c:v>Other Raw Material Cost</c:v>
                </c:pt>
              </c:strCache>
            </c:strRef>
          </c:tx>
          <c:spPr>
            <a:solidFill>
              <a:srgbClr val="A2BF37"/>
            </a:solidFill>
            <a:ln>
              <a:noFill/>
            </a:ln>
            <a:effectLst/>
          </c:spPr>
          <c:invertIfNegative val="0"/>
          <c:cat>
            <c:strRef>
              <c:f>'Tornado Charts &amp; Risk Analysis'!$L$154:$M$154</c:f>
              <c:strCache>
                <c:ptCount val="2"/>
                <c:pt idx="0">
                  <c:v>Revenues
 $/kg H2</c:v>
                </c:pt>
                <c:pt idx="1">
                  <c:v>Expenses
 $/kg H2</c:v>
                </c:pt>
              </c:strCache>
            </c:strRef>
          </c:cat>
          <c:val>
            <c:numRef>
              <c:f>'Tornado Charts &amp; Risk Analysis'!$L$170:$M$170</c:f>
              <c:numCache>
                <c:formatCode>_("$"* #\ ##0.00_);_("$"* \(#\ ##0.00\);_("$"* "-"??_);_(@_)</c:formatCode>
                <c:ptCount val="2"/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2260-476D-A03C-02BC97FFE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267054464"/>
        <c:axId val="267056256"/>
      </c:barChart>
      <c:scatterChart>
        <c:scatterStyle val="lineMarker"/>
        <c:varyColors val="0"/>
        <c:ser>
          <c:idx val="16"/>
          <c:order val="16"/>
          <c:tx>
            <c:v>Totals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'Tornado Charts &amp; Risk Analysis'!$L$171:$M$171</c:f>
              <c:numCache>
                <c:formatCode>_("$"* #\ ##0.00_);_("$"* \(#\ ##0.00\);_("$"* "-"??_);_(@_)</c:formatCode>
                <c:ptCount val="2"/>
                <c:pt idx="0">
                  <c:v>1.5597801247902889</c:v>
                </c:pt>
                <c:pt idx="1">
                  <c:v>1.5597801247902876</c:v>
                </c:pt>
              </c:numCache>
            </c:numRef>
          </c:xVal>
          <c:yVal>
            <c:numLit>
              <c:formatCode>General</c:formatCode>
              <c:ptCount val="2"/>
              <c:pt idx="0">
                <c:v>1</c:v>
              </c:pt>
              <c:pt idx="1">
                <c:v>2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10-2260-476D-A03C-02BC97FFE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7365376"/>
        <c:axId val="267363840"/>
      </c:scatterChart>
      <c:catAx>
        <c:axId val="2670544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056256"/>
        <c:crosses val="autoZero"/>
        <c:auto val="1"/>
        <c:lblAlgn val="ctr"/>
        <c:lblOffset val="100"/>
        <c:noMultiLvlLbl val="0"/>
      </c:catAx>
      <c:valAx>
        <c:axId val="267056256"/>
        <c:scaling>
          <c:orientation val="minMax"/>
        </c:scaling>
        <c:delete val="0"/>
        <c:axPos val="b"/>
        <c:majorGridlines>
          <c:spPr>
            <a:ln w="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_(&quot;$&quot;* #,##0.00_);;" sourceLinked="0"/>
        <c:majorTickMark val="out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054464"/>
        <c:crosses val="max"/>
        <c:crossBetween val="between"/>
      </c:valAx>
      <c:valAx>
        <c:axId val="267363840"/>
        <c:scaling>
          <c:orientation val="maxMin"/>
          <c:max val="2.5"/>
          <c:min val="0.5"/>
        </c:scaling>
        <c:delete val="1"/>
        <c:axPos val="r"/>
        <c:numFmt formatCode="General" sourceLinked="1"/>
        <c:majorTickMark val="out"/>
        <c:minorTickMark val="none"/>
        <c:tickLblPos val="nextTo"/>
        <c:crossAx val="267365376"/>
        <c:crosses val="max"/>
        <c:crossBetween val="midCat"/>
      </c:valAx>
      <c:valAx>
        <c:axId val="267365376"/>
        <c:scaling>
          <c:orientation val="minMax"/>
        </c:scaling>
        <c:delete val="1"/>
        <c:axPos val="t"/>
        <c:numFmt formatCode="_(&quot;$&quot;* #\ ##0.00_);_(&quot;$&quot;* \(#\ ##0.00\);_(&quot;$&quot;* &quot;-&quot;??_);_(@_)" sourceLinked="1"/>
        <c:majorTickMark val="out"/>
        <c:minorTickMark val="none"/>
        <c:tickLblPos val="nextTo"/>
        <c:crossAx val="267363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Industrial</a:t>
            </a:r>
            <a:r>
              <a:rPr lang="en-US" baseline="0" dirty="0" smtClean="0"/>
              <a:t> Natural Gas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'Energy Feed &amp; Utility Prices'!$H$131:$CZ$131</c:f>
              <c:numCache>
                <c:formatCode>General</c:formatCode>
                <c:ptCount val="9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  <c:pt idx="17">
                  <c:v>2021</c:v>
                </c:pt>
                <c:pt idx="18">
                  <c:v>2022</c:v>
                </c:pt>
                <c:pt idx="19">
                  <c:v>2023</c:v>
                </c:pt>
                <c:pt idx="20">
                  <c:v>2024</c:v>
                </c:pt>
                <c:pt idx="21">
                  <c:v>2025</c:v>
                </c:pt>
                <c:pt idx="22">
                  <c:v>2026</c:v>
                </c:pt>
                <c:pt idx="23">
                  <c:v>2027</c:v>
                </c:pt>
                <c:pt idx="24">
                  <c:v>2028</c:v>
                </c:pt>
                <c:pt idx="25">
                  <c:v>2029</c:v>
                </c:pt>
                <c:pt idx="26">
                  <c:v>2030</c:v>
                </c:pt>
                <c:pt idx="27">
                  <c:v>2031</c:v>
                </c:pt>
                <c:pt idx="28">
                  <c:v>2032</c:v>
                </c:pt>
                <c:pt idx="29">
                  <c:v>2033</c:v>
                </c:pt>
                <c:pt idx="30">
                  <c:v>2034</c:v>
                </c:pt>
                <c:pt idx="31">
                  <c:v>2035</c:v>
                </c:pt>
                <c:pt idx="32">
                  <c:v>2036</c:v>
                </c:pt>
                <c:pt idx="33">
                  <c:v>2037</c:v>
                </c:pt>
                <c:pt idx="34">
                  <c:v>2038</c:v>
                </c:pt>
                <c:pt idx="35">
                  <c:v>2039</c:v>
                </c:pt>
                <c:pt idx="36">
                  <c:v>2040</c:v>
                </c:pt>
                <c:pt idx="37">
                  <c:v>2041</c:v>
                </c:pt>
                <c:pt idx="38">
                  <c:v>2042</c:v>
                </c:pt>
                <c:pt idx="39">
                  <c:v>2043</c:v>
                </c:pt>
                <c:pt idx="40">
                  <c:v>2044</c:v>
                </c:pt>
                <c:pt idx="41">
                  <c:v>2045</c:v>
                </c:pt>
                <c:pt idx="42">
                  <c:v>2046</c:v>
                </c:pt>
                <c:pt idx="43">
                  <c:v>2047</c:v>
                </c:pt>
                <c:pt idx="44">
                  <c:v>2048</c:v>
                </c:pt>
                <c:pt idx="45">
                  <c:v>2049</c:v>
                </c:pt>
                <c:pt idx="46">
                  <c:v>2050</c:v>
                </c:pt>
                <c:pt idx="47">
                  <c:v>2051</c:v>
                </c:pt>
                <c:pt idx="48">
                  <c:v>2052</c:v>
                </c:pt>
                <c:pt idx="49">
                  <c:v>2053</c:v>
                </c:pt>
                <c:pt idx="50">
                  <c:v>2054</c:v>
                </c:pt>
                <c:pt idx="51">
                  <c:v>2055</c:v>
                </c:pt>
                <c:pt idx="52">
                  <c:v>2056</c:v>
                </c:pt>
                <c:pt idx="53">
                  <c:v>2057</c:v>
                </c:pt>
                <c:pt idx="54">
                  <c:v>2058</c:v>
                </c:pt>
                <c:pt idx="55">
                  <c:v>2059</c:v>
                </c:pt>
                <c:pt idx="56">
                  <c:v>2060</c:v>
                </c:pt>
                <c:pt idx="57">
                  <c:v>2061</c:v>
                </c:pt>
                <c:pt idx="58">
                  <c:v>2062</c:v>
                </c:pt>
                <c:pt idx="59">
                  <c:v>2063</c:v>
                </c:pt>
                <c:pt idx="60">
                  <c:v>2064</c:v>
                </c:pt>
                <c:pt idx="61">
                  <c:v>2065</c:v>
                </c:pt>
                <c:pt idx="62">
                  <c:v>2066</c:v>
                </c:pt>
                <c:pt idx="63">
                  <c:v>2067</c:v>
                </c:pt>
                <c:pt idx="64">
                  <c:v>2068</c:v>
                </c:pt>
                <c:pt idx="65">
                  <c:v>2069</c:v>
                </c:pt>
                <c:pt idx="66">
                  <c:v>2070</c:v>
                </c:pt>
                <c:pt idx="67">
                  <c:v>2071</c:v>
                </c:pt>
                <c:pt idx="68">
                  <c:v>2072</c:v>
                </c:pt>
                <c:pt idx="69">
                  <c:v>2073</c:v>
                </c:pt>
                <c:pt idx="70">
                  <c:v>2074</c:v>
                </c:pt>
                <c:pt idx="71">
                  <c:v>2075</c:v>
                </c:pt>
                <c:pt idx="72">
                  <c:v>2076</c:v>
                </c:pt>
                <c:pt idx="73">
                  <c:v>2077</c:v>
                </c:pt>
                <c:pt idx="74">
                  <c:v>2078</c:v>
                </c:pt>
                <c:pt idx="75">
                  <c:v>2079</c:v>
                </c:pt>
                <c:pt idx="76">
                  <c:v>2080</c:v>
                </c:pt>
                <c:pt idx="77">
                  <c:v>2081</c:v>
                </c:pt>
                <c:pt idx="78">
                  <c:v>2082</c:v>
                </c:pt>
                <c:pt idx="79">
                  <c:v>2083</c:v>
                </c:pt>
                <c:pt idx="80">
                  <c:v>2084</c:v>
                </c:pt>
                <c:pt idx="81">
                  <c:v>2085</c:v>
                </c:pt>
                <c:pt idx="82">
                  <c:v>2086</c:v>
                </c:pt>
                <c:pt idx="83">
                  <c:v>2087</c:v>
                </c:pt>
                <c:pt idx="84">
                  <c:v>2088</c:v>
                </c:pt>
                <c:pt idx="85">
                  <c:v>2089</c:v>
                </c:pt>
                <c:pt idx="86">
                  <c:v>2090</c:v>
                </c:pt>
                <c:pt idx="87">
                  <c:v>2091</c:v>
                </c:pt>
                <c:pt idx="88">
                  <c:v>2092</c:v>
                </c:pt>
                <c:pt idx="89">
                  <c:v>2093</c:v>
                </c:pt>
                <c:pt idx="90">
                  <c:v>2094</c:v>
                </c:pt>
                <c:pt idx="91">
                  <c:v>2095</c:v>
                </c:pt>
                <c:pt idx="92">
                  <c:v>2096</c:v>
                </c:pt>
                <c:pt idx="93">
                  <c:v>2097</c:v>
                </c:pt>
                <c:pt idx="94">
                  <c:v>2098</c:v>
                </c:pt>
                <c:pt idx="95">
                  <c:v>2099</c:v>
                </c:pt>
                <c:pt idx="96">
                  <c:v>2100</c:v>
                </c:pt>
              </c:numCache>
            </c:numRef>
          </c:cat>
          <c:val>
            <c:numRef>
              <c:f>'Energy Feed &amp; Utility Prices'!$H$146:$CZ$146</c:f>
              <c:numCache>
                <c:formatCode>General</c:formatCode>
                <c:ptCount val="97"/>
                <c:pt idx="0">
                  <c:v>8.718699972900076</c:v>
                </c:pt>
                <c:pt idx="1">
                  <c:v>11.072868124182563</c:v>
                </c:pt>
                <c:pt idx="2">
                  <c:v>9.8763373128053171</c:v>
                </c:pt>
                <c:pt idx="3">
                  <c:v>9.3881741779122905</c:v>
                </c:pt>
                <c:pt idx="4">
                  <c:v>11.568612856092079</c:v>
                </c:pt>
                <c:pt idx="5">
                  <c:v>6.3417876916112439</c:v>
                </c:pt>
                <c:pt idx="6">
                  <c:v>6.4536197528509049</c:v>
                </c:pt>
                <c:pt idx="7">
                  <c:v>5.9084301398466925</c:v>
                </c:pt>
                <c:pt idx="8">
                  <c:v>4.3877998731834831</c:v>
                </c:pt>
                <c:pt idx="9">
                  <c:v>5.1639751148852868</c:v>
                </c:pt>
                <c:pt idx="10">
                  <c:v>6.1444660367546531</c:v>
                </c:pt>
                <c:pt idx="11">
                  <c:v>3.7336748144174337</c:v>
                </c:pt>
                <c:pt idx="12">
                  <c:v>3.4992662569569761</c:v>
                </c:pt>
                <c:pt idx="13">
                  <c:v>4.0814333551963111</c:v>
                </c:pt>
                <c:pt idx="14">
                  <c:v>4.4630980962147984</c:v>
                </c:pt>
                <c:pt idx="15">
                  <c:v>4.8925523005413929</c:v>
                </c:pt>
                <c:pt idx="16">
                  <c:v>5.3170707668597688</c:v>
                </c:pt>
                <c:pt idx="17">
                  <c:v>5.3227094675543292</c:v>
                </c:pt>
                <c:pt idx="18">
                  <c:v>5.2638675909146055</c:v>
                </c:pt>
                <c:pt idx="19">
                  <c:v>5.2759239509561571</c:v>
                </c:pt>
                <c:pt idx="20">
                  <c:v>5.3664081480035177</c:v>
                </c:pt>
                <c:pt idx="21">
                  <c:v>5.4844748809541848</c:v>
                </c:pt>
                <c:pt idx="22">
                  <c:v>5.6065594006384485</c:v>
                </c:pt>
                <c:pt idx="23">
                  <c:v>5.7043602093159027</c:v>
                </c:pt>
                <c:pt idx="24">
                  <c:v>5.8013220625255908</c:v>
                </c:pt>
                <c:pt idx="25">
                  <c:v>5.8827937379627233</c:v>
                </c:pt>
                <c:pt idx="26">
                  <c:v>5.9031446577243285</c:v>
                </c:pt>
                <c:pt idx="27">
                  <c:v>5.9284793129464211</c:v>
                </c:pt>
                <c:pt idx="28">
                  <c:v>5.9136231015225729</c:v>
                </c:pt>
                <c:pt idx="29">
                  <c:v>5.8548942188850637</c:v>
                </c:pt>
                <c:pt idx="30">
                  <c:v>5.8534012981301462</c:v>
                </c:pt>
                <c:pt idx="31">
                  <c:v>5.9443464707086635</c:v>
                </c:pt>
                <c:pt idx="32">
                  <c:v>5.9482952611046231</c:v>
                </c:pt>
                <c:pt idx="33">
                  <c:v>5.959184683087912</c:v>
                </c:pt>
                <c:pt idx="34">
                  <c:v>5.9533779913104139</c:v>
                </c:pt>
                <c:pt idx="35">
                  <c:v>5.9759827914347676</c:v>
                </c:pt>
                <c:pt idx="36">
                  <c:v>5.9307141943176465</c:v>
                </c:pt>
                <c:pt idx="37">
                  <c:v>5.9355109397036738</c:v>
                </c:pt>
                <c:pt idx="38">
                  <c:v>5.9926609061509533</c:v>
                </c:pt>
                <c:pt idx="39">
                  <c:v>6.0801362629092672</c:v>
                </c:pt>
                <c:pt idx="40">
                  <c:v>6.1400910804734536</c:v>
                </c:pt>
                <c:pt idx="41">
                  <c:v>6.2189338954519942</c:v>
                </c:pt>
                <c:pt idx="42">
                  <c:v>6.2792066961374555</c:v>
                </c:pt>
                <c:pt idx="43">
                  <c:v>6.345317186955004</c:v>
                </c:pt>
                <c:pt idx="44">
                  <c:v>6.4616240133225142</c:v>
                </c:pt>
                <c:pt idx="45">
                  <c:v>6.499467004595016</c:v>
                </c:pt>
                <c:pt idx="46">
                  <c:v>6.5817586365083933</c:v>
                </c:pt>
                <c:pt idx="47">
                  <c:v>6.6183488793819949</c:v>
                </c:pt>
                <c:pt idx="48">
                  <c:v>6.6551425399054205</c:v>
                </c:pt>
                <c:pt idx="49">
                  <c:v>6.6921407489468203</c:v>
                </c:pt>
                <c:pt idx="50">
                  <c:v>6.7293446436612268</c:v>
                </c:pt>
                <c:pt idx="51">
                  <c:v>6.7667553675255032</c:v>
                </c:pt>
                <c:pt idx="52">
                  <c:v>6.8030757620100548</c:v>
                </c:pt>
                <c:pt idx="53">
                  <c:v>6.8395911053266341</c:v>
                </c:pt>
                <c:pt idx="54">
                  <c:v>6.8763024438583438</c:v>
                </c:pt>
                <c:pt idx="55">
                  <c:v>6.9132108296047248</c:v>
                </c:pt>
                <c:pt idx="56">
                  <c:v>6.9503173202118971</c:v>
                </c:pt>
                <c:pt idx="57">
                  <c:v>6.9830962513386945</c:v>
                </c:pt>
                <c:pt idx="58">
                  <c:v>7.0160297737274906</c:v>
                </c:pt>
                <c:pt idx="59">
                  <c:v>7.0491186164581361</c:v>
                </c:pt>
                <c:pt idx="60">
                  <c:v>7.0823635120489561</c:v>
                </c:pt>
                <c:pt idx="61">
                  <c:v>7.1157651964729585</c:v>
                </c:pt>
                <c:pt idx="62">
                  <c:v>7.1443662237429688</c:v>
                </c:pt>
                <c:pt idx="63">
                  <c:v>7.173082209663006</c:v>
                </c:pt>
                <c:pt idx="64">
                  <c:v>7.2019136162965873</c:v>
                </c:pt>
                <c:pt idx="65">
                  <c:v>7.2308609075644403</c:v>
                </c:pt>
                <c:pt idx="66">
                  <c:v>7.2599245492519717</c:v>
                </c:pt>
                <c:pt idx="67">
                  <c:v>7.2840296334665169</c:v>
                </c:pt>
                <c:pt idx="68">
                  <c:v>7.3082147536485218</c:v>
                </c:pt>
                <c:pt idx="69">
                  <c:v>7.3324801755409341</c:v>
                </c:pt>
                <c:pt idx="70">
                  <c:v>7.3568261657690428</c:v>
                </c:pt>
                <c:pt idx="71">
                  <c:v>7.3812529918434135</c:v>
                </c:pt>
                <c:pt idx="72">
                  <c:v>7.397004056055323</c:v>
                </c:pt>
                <c:pt idx="73">
                  <c:v>7.4127887319079777</c:v>
                </c:pt>
                <c:pt idx="74">
                  <c:v>7.4286070911262065</c:v>
                </c:pt>
                <c:pt idx="75">
                  <c:v>7.4444592055878935</c:v>
                </c:pt>
                <c:pt idx="76">
                  <c:v>7.4603451473243076</c:v>
                </c:pt>
                <c:pt idx="77">
                  <c:v>7.4655032118352223</c:v>
                </c:pt>
                <c:pt idx="78">
                  <c:v>7.4706648426194091</c:v>
                </c:pt>
                <c:pt idx="79">
                  <c:v>7.4758300421425803</c:v>
                </c:pt>
                <c:pt idx="80">
                  <c:v>7.4809988128721541</c:v>
                </c:pt>
                <c:pt idx="81">
                  <c:v>7.4861711572772531</c:v>
                </c:pt>
                <c:pt idx="82">
                  <c:v>7.4879243524285926</c:v>
                </c:pt>
                <c:pt idx="83">
                  <c:v>7.4896779581627477</c:v>
                </c:pt>
                <c:pt idx="84">
                  <c:v>7.4914319745758746</c:v>
                </c:pt>
                <c:pt idx="85">
                  <c:v>7.4931864017641505</c:v>
                </c:pt>
                <c:pt idx="86">
                  <c:v>7.4949412398237749</c:v>
                </c:pt>
                <c:pt idx="87">
                  <c:v>7.4976008653886508</c:v>
                </c:pt>
                <c:pt idx="88">
                  <c:v>7.5002614347378636</c:v>
                </c:pt>
                <c:pt idx="89">
                  <c:v>7.5029229482063204</c:v>
                </c:pt>
                <c:pt idx="90">
                  <c:v>7.5055854061290486</c:v>
                </c:pt>
                <c:pt idx="91">
                  <c:v>7.5082488088411914</c:v>
                </c:pt>
                <c:pt idx="92">
                  <c:v>7.5123477968912811</c:v>
                </c:pt>
                <c:pt idx="93">
                  <c:v>7.5164490227072545</c:v>
                </c:pt>
                <c:pt idx="94">
                  <c:v>7.5205524875107788</c:v>
                </c:pt>
                <c:pt idx="95">
                  <c:v>7.5246581925241864</c:v>
                </c:pt>
                <c:pt idx="96">
                  <c:v>7.5287661389704796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13-4387-ABFA-BEB5C09821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6610047"/>
        <c:axId val="1886617951"/>
      </c:lineChart>
      <c:catAx>
        <c:axId val="1886610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6617951"/>
        <c:crosses val="autoZero"/>
        <c:auto val="1"/>
        <c:lblAlgn val="ctr"/>
        <c:lblOffset val="100"/>
        <c:noMultiLvlLbl val="0"/>
      </c:catAx>
      <c:valAx>
        <c:axId val="1886617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Price [$/</a:t>
                </a:r>
                <a:r>
                  <a:rPr lang="en-US" dirty="0" err="1" smtClean="0"/>
                  <a:t>mmBtu</a:t>
                </a:r>
                <a:r>
                  <a:rPr lang="en-US" dirty="0" smtClean="0"/>
                  <a:t>]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6610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Industrial</a:t>
            </a:r>
            <a:r>
              <a:rPr lang="en-US" baseline="0"/>
              <a:t> Level Wind Power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'[existcapacity_annual.xls]Existing Capacity'!$A$9119:$A$40901</c:f>
              <c:strCache>
                <c:ptCount val="21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  <c:pt idx="20">
                  <c:v>2016</c:v>
                </c:pt>
              </c:strCache>
            </c:strRef>
          </c:cat>
          <c:val>
            <c:numRef>
              <c:f>'[existcapacity_annual.xls]Existing Capacity'!$G$9119:$G$40600</c:f>
              <c:numCache>
                <c:formatCode>#\ ###.0</c:formatCode>
                <c:ptCount val="21"/>
                <c:pt idx="0">
                  <c:v>33.6</c:v>
                </c:pt>
                <c:pt idx="1">
                  <c:v>33.6</c:v>
                </c:pt>
                <c:pt idx="2">
                  <c:v>33.6</c:v>
                </c:pt>
                <c:pt idx="3">
                  <c:v>172.92</c:v>
                </c:pt>
                <c:pt idx="4">
                  <c:v>173</c:v>
                </c:pt>
                <c:pt idx="5">
                  <c:v>925</c:v>
                </c:pt>
                <c:pt idx="6">
                  <c:v>1085</c:v>
                </c:pt>
                <c:pt idx="7">
                  <c:v>1286</c:v>
                </c:pt>
                <c:pt idx="8">
                  <c:v>1286</c:v>
                </c:pt>
                <c:pt idx="9">
                  <c:v>1755</c:v>
                </c:pt>
                <c:pt idx="10">
                  <c:v>2738</c:v>
                </c:pt>
                <c:pt idx="11">
                  <c:v>4490</c:v>
                </c:pt>
                <c:pt idx="12">
                  <c:v>7431</c:v>
                </c:pt>
                <c:pt idx="13">
                  <c:v>9384</c:v>
                </c:pt>
                <c:pt idx="14">
                  <c:v>9958</c:v>
                </c:pt>
                <c:pt idx="15">
                  <c:v>10367.4</c:v>
                </c:pt>
                <c:pt idx="16">
                  <c:v>12185</c:v>
                </c:pt>
                <c:pt idx="17">
                  <c:v>12328</c:v>
                </c:pt>
                <c:pt idx="18">
                  <c:v>14000.2</c:v>
                </c:pt>
                <c:pt idx="19">
                  <c:v>17664</c:v>
                </c:pt>
                <c:pt idx="20">
                  <c:v>20187.8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82-42DD-971C-E1E7715B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1158831"/>
        <c:axId val="1591170895"/>
      </c:lineChart>
      <c:catAx>
        <c:axId val="1591158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1170895"/>
        <c:crosses val="autoZero"/>
        <c:auto val="1"/>
        <c:lblAlgn val="ctr"/>
        <c:lblOffset val="100"/>
        <c:noMultiLvlLbl val="0"/>
      </c:catAx>
      <c:valAx>
        <c:axId val="1591170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Installed Capacity [MW]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\ ###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1158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Industrial</a:t>
            </a:r>
            <a:r>
              <a:rPr lang="en-US" baseline="0" dirty="0" smtClean="0"/>
              <a:t> Natural Gas – NREL case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'Energy Feed &amp; Utility Prices'!$H$131:$CZ$131</c:f>
              <c:numCache>
                <c:formatCode>General</c:formatCode>
                <c:ptCount val="9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  <c:pt idx="17">
                  <c:v>2021</c:v>
                </c:pt>
                <c:pt idx="18">
                  <c:v>2022</c:v>
                </c:pt>
                <c:pt idx="19">
                  <c:v>2023</c:v>
                </c:pt>
                <c:pt idx="20">
                  <c:v>2024</c:v>
                </c:pt>
                <c:pt idx="21">
                  <c:v>2025</c:v>
                </c:pt>
                <c:pt idx="22">
                  <c:v>2026</c:v>
                </c:pt>
                <c:pt idx="23">
                  <c:v>2027</c:v>
                </c:pt>
                <c:pt idx="24">
                  <c:v>2028</c:v>
                </c:pt>
                <c:pt idx="25">
                  <c:v>2029</c:v>
                </c:pt>
                <c:pt idx="26">
                  <c:v>2030</c:v>
                </c:pt>
                <c:pt idx="27">
                  <c:v>2031</c:v>
                </c:pt>
                <c:pt idx="28">
                  <c:v>2032</c:v>
                </c:pt>
                <c:pt idx="29">
                  <c:v>2033</c:v>
                </c:pt>
                <c:pt idx="30">
                  <c:v>2034</c:v>
                </c:pt>
                <c:pt idx="31">
                  <c:v>2035</c:v>
                </c:pt>
                <c:pt idx="32">
                  <c:v>2036</c:v>
                </c:pt>
                <c:pt idx="33">
                  <c:v>2037</c:v>
                </c:pt>
                <c:pt idx="34">
                  <c:v>2038</c:v>
                </c:pt>
                <c:pt idx="35">
                  <c:v>2039</c:v>
                </c:pt>
                <c:pt idx="36">
                  <c:v>2040</c:v>
                </c:pt>
                <c:pt idx="37">
                  <c:v>2041</c:v>
                </c:pt>
                <c:pt idx="38">
                  <c:v>2042</c:v>
                </c:pt>
                <c:pt idx="39">
                  <c:v>2043</c:v>
                </c:pt>
                <c:pt idx="40">
                  <c:v>2044</c:v>
                </c:pt>
                <c:pt idx="41">
                  <c:v>2045</c:v>
                </c:pt>
                <c:pt idx="42">
                  <c:v>2046</c:v>
                </c:pt>
                <c:pt idx="43">
                  <c:v>2047</c:v>
                </c:pt>
                <c:pt idx="44">
                  <c:v>2048</c:v>
                </c:pt>
                <c:pt idx="45">
                  <c:v>2049</c:v>
                </c:pt>
                <c:pt idx="46">
                  <c:v>2050</c:v>
                </c:pt>
                <c:pt idx="47">
                  <c:v>2051</c:v>
                </c:pt>
                <c:pt idx="48">
                  <c:v>2052</c:v>
                </c:pt>
                <c:pt idx="49">
                  <c:v>2053</c:v>
                </c:pt>
                <c:pt idx="50">
                  <c:v>2054</c:v>
                </c:pt>
                <c:pt idx="51">
                  <c:v>2055</c:v>
                </c:pt>
                <c:pt idx="52">
                  <c:v>2056</c:v>
                </c:pt>
                <c:pt idx="53">
                  <c:v>2057</c:v>
                </c:pt>
                <c:pt idx="54">
                  <c:v>2058</c:v>
                </c:pt>
                <c:pt idx="55">
                  <c:v>2059</c:v>
                </c:pt>
                <c:pt idx="56">
                  <c:v>2060</c:v>
                </c:pt>
                <c:pt idx="57">
                  <c:v>2061</c:v>
                </c:pt>
                <c:pt idx="58">
                  <c:v>2062</c:v>
                </c:pt>
                <c:pt idx="59">
                  <c:v>2063</c:v>
                </c:pt>
                <c:pt idx="60">
                  <c:v>2064</c:v>
                </c:pt>
                <c:pt idx="61">
                  <c:v>2065</c:v>
                </c:pt>
                <c:pt idx="62">
                  <c:v>2066</c:v>
                </c:pt>
                <c:pt idx="63">
                  <c:v>2067</c:v>
                </c:pt>
                <c:pt idx="64">
                  <c:v>2068</c:v>
                </c:pt>
                <c:pt idx="65">
                  <c:v>2069</c:v>
                </c:pt>
                <c:pt idx="66">
                  <c:v>2070</c:v>
                </c:pt>
                <c:pt idx="67">
                  <c:v>2071</c:v>
                </c:pt>
                <c:pt idx="68">
                  <c:v>2072</c:v>
                </c:pt>
                <c:pt idx="69">
                  <c:v>2073</c:v>
                </c:pt>
                <c:pt idx="70">
                  <c:v>2074</c:v>
                </c:pt>
                <c:pt idx="71">
                  <c:v>2075</c:v>
                </c:pt>
                <c:pt idx="72">
                  <c:v>2076</c:v>
                </c:pt>
                <c:pt idx="73">
                  <c:v>2077</c:v>
                </c:pt>
                <c:pt idx="74">
                  <c:v>2078</c:v>
                </c:pt>
                <c:pt idx="75">
                  <c:v>2079</c:v>
                </c:pt>
                <c:pt idx="76">
                  <c:v>2080</c:v>
                </c:pt>
                <c:pt idx="77">
                  <c:v>2081</c:v>
                </c:pt>
                <c:pt idx="78">
                  <c:v>2082</c:v>
                </c:pt>
                <c:pt idx="79">
                  <c:v>2083</c:v>
                </c:pt>
                <c:pt idx="80">
                  <c:v>2084</c:v>
                </c:pt>
                <c:pt idx="81">
                  <c:v>2085</c:v>
                </c:pt>
                <c:pt idx="82">
                  <c:v>2086</c:v>
                </c:pt>
                <c:pt idx="83">
                  <c:v>2087</c:v>
                </c:pt>
                <c:pt idx="84">
                  <c:v>2088</c:v>
                </c:pt>
                <c:pt idx="85">
                  <c:v>2089</c:v>
                </c:pt>
                <c:pt idx="86">
                  <c:v>2090</c:v>
                </c:pt>
                <c:pt idx="87">
                  <c:v>2091</c:v>
                </c:pt>
                <c:pt idx="88">
                  <c:v>2092</c:v>
                </c:pt>
                <c:pt idx="89">
                  <c:v>2093</c:v>
                </c:pt>
                <c:pt idx="90">
                  <c:v>2094</c:v>
                </c:pt>
                <c:pt idx="91">
                  <c:v>2095</c:v>
                </c:pt>
                <c:pt idx="92">
                  <c:v>2096</c:v>
                </c:pt>
                <c:pt idx="93">
                  <c:v>2097</c:v>
                </c:pt>
                <c:pt idx="94">
                  <c:v>2098</c:v>
                </c:pt>
                <c:pt idx="95">
                  <c:v>2099</c:v>
                </c:pt>
                <c:pt idx="96">
                  <c:v>2100</c:v>
                </c:pt>
              </c:numCache>
            </c:numRef>
          </c:cat>
          <c:val>
            <c:numRef>
              <c:f>'Energy Feed &amp; Utility Prices'!$H$146:$CZ$146</c:f>
              <c:numCache>
                <c:formatCode>General</c:formatCode>
                <c:ptCount val="97"/>
                <c:pt idx="0">
                  <c:v>8.718699972900076</c:v>
                </c:pt>
                <c:pt idx="1">
                  <c:v>11.072868124182563</c:v>
                </c:pt>
                <c:pt idx="2">
                  <c:v>9.8763373128053171</c:v>
                </c:pt>
                <c:pt idx="3">
                  <c:v>9.3881741779122905</c:v>
                </c:pt>
                <c:pt idx="4">
                  <c:v>11.568612856092079</c:v>
                </c:pt>
                <c:pt idx="5">
                  <c:v>6.3417876916112439</c:v>
                </c:pt>
                <c:pt idx="6">
                  <c:v>6.4536197528509049</c:v>
                </c:pt>
                <c:pt idx="7">
                  <c:v>5.9084301398466925</c:v>
                </c:pt>
                <c:pt idx="8">
                  <c:v>4.3877998731834831</c:v>
                </c:pt>
                <c:pt idx="9">
                  <c:v>5.1639751148852868</c:v>
                </c:pt>
                <c:pt idx="10">
                  <c:v>6.1444660367546531</c:v>
                </c:pt>
                <c:pt idx="11">
                  <c:v>3.7336748144174337</c:v>
                </c:pt>
                <c:pt idx="12">
                  <c:v>3.4992662569569761</c:v>
                </c:pt>
                <c:pt idx="13">
                  <c:v>4.0814333551963111</c:v>
                </c:pt>
                <c:pt idx="14">
                  <c:v>4.4630980962147984</c:v>
                </c:pt>
                <c:pt idx="15">
                  <c:v>4.8925523005413929</c:v>
                </c:pt>
                <c:pt idx="16">
                  <c:v>5.3170707668597688</c:v>
                </c:pt>
                <c:pt idx="17">
                  <c:v>5.3227094675543292</c:v>
                </c:pt>
                <c:pt idx="18">
                  <c:v>5.2638675909146055</c:v>
                </c:pt>
                <c:pt idx="19">
                  <c:v>5.2759239509561571</c:v>
                </c:pt>
                <c:pt idx="20">
                  <c:v>5.3664081480035177</c:v>
                </c:pt>
                <c:pt idx="21">
                  <c:v>5.4844748809541848</c:v>
                </c:pt>
                <c:pt idx="22">
                  <c:v>5.6065594006384485</c:v>
                </c:pt>
                <c:pt idx="23">
                  <c:v>5.7043602093159027</c:v>
                </c:pt>
                <c:pt idx="24">
                  <c:v>5.8013220625255908</c:v>
                </c:pt>
                <c:pt idx="25">
                  <c:v>5.8827937379627233</c:v>
                </c:pt>
                <c:pt idx="26">
                  <c:v>5.9031446577243285</c:v>
                </c:pt>
                <c:pt idx="27">
                  <c:v>5.9284793129464211</c:v>
                </c:pt>
                <c:pt idx="28">
                  <c:v>5.9136231015225729</c:v>
                </c:pt>
                <c:pt idx="29">
                  <c:v>5.8548942188850637</c:v>
                </c:pt>
                <c:pt idx="30">
                  <c:v>5.8534012981301462</c:v>
                </c:pt>
                <c:pt idx="31">
                  <c:v>5.9443464707086635</c:v>
                </c:pt>
                <c:pt idx="32">
                  <c:v>5.9482952611046231</c:v>
                </c:pt>
                <c:pt idx="33">
                  <c:v>5.959184683087912</c:v>
                </c:pt>
                <c:pt idx="34">
                  <c:v>5.9533779913104139</c:v>
                </c:pt>
                <c:pt idx="35">
                  <c:v>5.9759827914347676</c:v>
                </c:pt>
                <c:pt idx="36">
                  <c:v>5.9307141943176465</c:v>
                </c:pt>
                <c:pt idx="37">
                  <c:v>5.9355109397036738</c:v>
                </c:pt>
                <c:pt idx="38">
                  <c:v>5.9926609061509533</c:v>
                </c:pt>
                <c:pt idx="39">
                  <c:v>6.0801362629092672</c:v>
                </c:pt>
                <c:pt idx="40">
                  <c:v>6.1400910804734536</c:v>
                </c:pt>
                <c:pt idx="41">
                  <c:v>6.2189338954519942</c:v>
                </c:pt>
                <c:pt idx="42">
                  <c:v>6.2792066961374555</c:v>
                </c:pt>
                <c:pt idx="43">
                  <c:v>6.345317186955004</c:v>
                </c:pt>
                <c:pt idx="44">
                  <c:v>6.4616240133225142</c:v>
                </c:pt>
                <c:pt idx="45">
                  <c:v>6.499467004595016</c:v>
                </c:pt>
                <c:pt idx="46">
                  <c:v>6.5817586365083933</c:v>
                </c:pt>
                <c:pt idx="47">
                  <c:v>6.6183488793819949</c:v>
                </c:pt>
                <c:pt idx="48">
                  <c:v>6.6551425399054205</c:v>
                </c:pt>
                <c:pt idx="49">
                  <c:v>6.6921407489468203</c:v>
                </c:pt>
                <c:pt idx="50">
                  <c:v>6.7293446436612268</c:v>
                </c:pt>
                <c:pt idx="51">
                  <c:v>6.7667553675255032</c:v>
                </c:pt>
                <c:pt idx="52">
                  <c:v>6.8030757620100548</c:v>
                </c:pt>
                <c:pt idx="53">
                  <c:v>6.8395911053266341</c:v>
                </c:pt>
                <c:pt idx="54">
                  <c:v>6.8763024438583438</c:v>
                </c:pt>
                <c:pt idx="55">
                  <c:v>6.9132108296047248</c:v>
                </c:pt>
                <c:pt idx="56">
                  <c:v>6.9503173202118971</c:v>
                </c:pt>
                <c:pt idx="57">
                  <c:v>6.9830962513386945</c:v>
                </c:pt>
                <c:pt idx="58">
                  <c:v>7.0160297737274906</c:v>
                </c:pt>
                <c:pt idx="59">
                  <c:v>7.0491186164581361</c:v>
                </c:pt>
                <c:pt idx="60">
                  <c:v>7.0823635120489561</c:v>
                </c:pt>
                <c:pt idx="61">
                  <c:v>7.1157651964729585</c:v>
                </c:pt>
                <c:pt idx="62">
                  <c:v>7.1443662237429688</c:v>
                </c:pt>
                <c:pt idx="63">
                  <c:v>7.173082209663006</c:v>
                </c:pt>
                <c:pt idx="64">
                  <c:v>7.2019136162965873</c:v>
                </c:pt>
                <c:pt idx="65">
                  <c:v>7.2308609075644403</c:v>
                </c:pt>
                <c:pt idx="66">
                  <c:v>7.2599245492519717</c:v>
                </c:pt>
                <c:pt idx="67">
                  <c:v>7.2840296334665169</c:v>
                </c:pt>
                <c:pt idx="68">
                  <c:v>7.3082147536485218</c:v>
                </c:pt>
                <c:pt idx="69">
                  <c:v>7.3324801755409341</c:v>
                </c:pt>
                <c:pt idx="70">
                  <c:v>7.3568261657690428</c:v>
                </c:pt>
                <c:pt idx="71">
                  <c:v>7.3812529918434135</c:v>
                </c:pt>
                <c:pt idx="72">
                  <c:v>7.397004056055323</c:v>
                </c:pt>
                <c:pt idx="73">
                  <c:v>7.4127887319079777</c:v>
                </c:pt>
                <c:pt idx="74">
                  <c:v>7.4286070911262065</c:v>
                </c:pt>
                <c:pt idx="75">
                  <c:v>7.4444592055878935</c:v>
                </c:pt>
                <c:pt idx="76">
                  <c:v>7.4603451473243076</c:v>
                </c:pt>
                <c:pt idx="77">
                  <c:v>7.4655032118352223</c:v>
                </c:pt>
                <c:pt idx="78">
                  <c:v>7.4706648426194091</c:v>
                </c:pt>
                <c:pt idx="79">
                  <c:v>7.4758300421425803</c:v>
                </c:pt>
                <c:pt idx="80">
                  <c:v>7.4809988128721541</c:v>
                </c:pt>
                <c:pt idx="81">
                  <c:v>7.4861711572772531</c:v>
                </c:pt>
                <c:pt idx="82">
                  <c:v>7.4879243524285926</c:v>
                </c:pt>
                <c:pt idx="83">
                  <c:v>7.4896779581627477</c:v>
                </c:pt>
                <c:pt idx="84">
                  <c:v>7.4914319745758746</c:v>
                </c:pt>
                <c:pt idx="85">
                  <c:v>7.4931864017641505</c:v>
                </c:pt>
                <c:pt idx="86">
                  <c:v>7.4949412398237749</c:v>
                </c:pt>
                <c:pt idx="87">
                  <c:v>7.4976008653886508</c:v>
                </c:pt>
                <c:pt idx="88">
                  <c:v>7.5002614347378636</c:v>
                </c:pt>
                <c:pt idx="89">
                  <c:v>7.5029229482063204</c:v>
                </c:pt>
                <c:pt idx="90">
                  <c:v>7.5055854061290486</c:v>
                </c:pt>
                <c:pt idx="91">
                  <c:v>7.5082488088411914</c:v>
                </c:pt>
                <c:pt idx="92">
                  <c:v>7.5123477968912811</c:v>
                </c:pt>
                <c:pt idx="93">
                  <c:v>7.5164490227072545</c:v>
                </c:pt>
                <c:pt idx="94">
                  <c:v>7.5205524875107788</c:v>
                </c:pt>
                <c:pt idx="95">
                  <c:v>7.5246581925241864</c:v>
                </c:pt>
                <c:pt idx="96">
                  <c:v>7.5287661389704796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91-4581-A4FA-370481C11E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6610047"/>
        <c:axId val="1886617951"/>
      </c:lineChart>
      <c:catAx>
        <c:axId val="1886610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6617951"/>
        <c:crosses val="autoZero"/>
        <c:auto val="1"/>
        <c:lblAlgn val="ctr"/>
        <c:lblOffset val="100"/>
        <c:noMultiLvlLbl val="0"/>
      </c:catAx>
      <c:valAx>
        <c:axId val="1886617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Price [$/</a:t>
                </a:r>
                <a:r>
                  <a:rPr lang="en-US" dirty="0" err="1" smtClean="0"/>
                  <a:t>mmBtu</a:t>
                </a:r>
                <a:r>
                  <a:rPr lang="en-US" dirty="0" smtClean="0"/>
                  <a:t>]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6610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0.12974</cdr:x>
      <cdr:y>0</cdr:y>
    </cdr:from>
    <cdr:to>
      <cdr:x>0.86265</cdr:x>
      <cdr:y>0.23785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854140" y="0"/>
          <a:ext cx="4825069" cy="7728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>
              <a:latin typeface="Arial" panose="020B0604020202020204" pitchFamily="34" charset="0"/>
              <a:cs typeface="Arial" panose="020B0604020202020204" pitchFamily="34" charset="0"/>
            </a:rPr>
            <a:t>Real Levelized Values</a:t>
          </a:r>
          <a:endParaRPr lang="en-US" sz="1000" b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</cdr:x>
      <cdr:y>0.63492</cdr:y>
    </cdr:from>
    <cdr:to>
      <cdr:x>0.97806</cdr:x>
      <cdr:y>0.99363</cdr:y>
    </cdr:to>
    <cdr:grpSp>
      <cdr:nvGrpSpPr>
        <cdr:cNvPr id="4" name="Group 3">
          <a:extLst xmlns:a="http://schemas.openxmlformats.org/drawingml/2006/main">
            <a:ext uri="{FF2B5EF4-FFF2-40B4-BE49-F238E27FC236}">
              <a16:creationId xmlns:a16="http://schemas.microsoft.com/office/drawing/2014/main" id="{16232A98-99FA-47BC-8942-B056D6EE34B2}"/>
            </a:ext>
          </a:extLst>
        </cdr:cNvPr>
        <cdr:cNvGrpSpPr/>
      </cdr:nvGrpSpPr>
      <cdr:grpSpPr>
        <a:xfrm xmlns:a="http://schemas.openxmlformats.org/drawingml/2006/main">
          <a:off x="0" y="2045998"/>
          <a:ext cx="5672740" cy="1155925"/>
          <a:chOff x="0" y="1457915"/>
          <a:chExt cx="6431425" cy="1628099"/>
        </a:xfrm>
      </cdr:grpSpPr>
      <cdr:sp macro="" textlink="">
        <cdr:nvSpPr>
          <cdr:cNvPr id="3" name="TextBox 2"/>
          <cdr:cNvSpPr txBox="1"/>
        </cdr:nvSpPr>
        <cdr:spPr>
          <a:xfrm xmlns:a="http://schemas.openxmlformats.org/drawingml/2006/main">
            <a:off x="0" y="1459247"/>
            <a:ext cx="3158636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A53FDA42-86FD-4266-BF95-45A4ACB41A49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Cost of Hydrogen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0" name="TextBox 9"/>
          <cdr:cNvSpPr txBox="1"/>
        </cdr:nvSpPr>
        <cdr:spPr>
          <a:xfrm xmlns:a="http://schemas.openxmlformats.org/drawingml/2006/main">
            <a:off x="0" y="1667489"/>
            <a:ext cx="3158636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74E89670-AA74-48A5-A1C1-0A00BB6A6478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Salvage Value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1" name="TextBox 10"/>
          <cdr:cNvSpPr txBox="1"/>
        </cdr:nvSpPr>
        <cdr:spPr>
          <a:xfrm xmlns:a="http://schemas.openxmlformats.org/drawingml/2006/main">
            <a:off x="0" y="1875731"/>
            <a:ext cx="3158636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F801CF62-7453-47CE-941B-AD388CC93103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Byproduct Sales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3" name="TextBox 12"/>
          <cdr:cNvSpPr txBox="1"/>
        </cdr:nvSpPr>
        <cdr:spPr>
          <a:xfrm xmlns:a="http://schemas.openxmlformats.org/drawingml/2006/main">
            <a:off x="0" y="2284857"/>
            <a:ext cx="3158636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3145395B-87A6-4541-B510-EC743135CE45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Feedstock Cost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4" name="TextBox 13"/>
          <cdr:cNvSpPr txBox="1"/>
        </cdr:nvSpPr>
        <cdr:spPr>
          <a:xfrm xmlns:a="http://schemas.openxmlformats.org/drawingml/2006/main">
            <a:off x="0" y="2493099"/>
            <a:ext cx="3158636" cy="176399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D4805F44-A278-4AD0-97E9-8DE7872927B2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Fixed Operating Cost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5" name="TextBox 14"/>
          <cdr:cNvSpPr txBox="1"/>
        </cdr:nvSpPr>
        <cdr:spPr>
          <a:xfrm xmlns:a="http://schemas.openxmlformats.org/drawingml/2006/main">
            <a:off x="0" y="2701340"/>
            <a:ext cx="3158636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64CB230F-C2C7-4A9A-AF10-EBE54FB6BA85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Initial Equity Depreciable Capital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6" name="TextBox 15"/>
          <cdr:cNvSpPr txBox="1"/>
        </cdr:nvSpPr>
        <cdr:spPr>
          <a:xfrm xmlns:a="http://schemas.openxmlformats.org/drawingml/2006/main">
            <a:off x="0" y="2909614"/>
            <a:ext cx="3158636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FBD79F0B-93AD-4CD5-9061-5E62FA448861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Other Variable Operating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7" name="TextBox 16"/>
          <cdr:cNvSpPr txBox="1"/>
        </cdr:nvSpPr>
        <cdr:spPr>
          <a:xfrm xmlns:a="http://schemas.openxmlformats.org/drawingml/2006/main">
            <a:off x="3272790" y="1459247"/>
            <a:ext cx="3158635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8D1C870E-AFE2-403A-8C55-6D493FDE4EEF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Debt Interest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8" name="TextBox 17"/>
          <cdr:cNvSpPr txBox="1"/>
        </cdr:nvSpPr>
        <cdr:spPr>
          <a:xfrm xmlns:a="http://schemas.openxmlformats.org/drawingml/2006/main">
            <a:off x="3272790" y="1667489"/>
            <a:ext cx="3158635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7F6ACCF9-A84A-40E7-9751-CF4F5FDD977F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Principal Payment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9" name="TextBox 18"/>
          <cdr:cNvSpPr txBox="1"/>
        </cdr:nvSpPr>
        <cdr:spPr>
          <a:xfrm xmlns:a="http://schemas.openxmlformats.org/drawingml/2006/main">
            <a:off x="3272790" y="1875731"/>
            <a:ext cx="3158635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461595AE-48D3-479B-B95F-081EBC8C2142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Yearly Replacement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0" name="TextBox 19"/>
          <cdr:cNvSpPr txBox="1"/>
        </cdr:nvSpPr>
        <cdr:spPr>
          <a:xfrm xmlns:a="http://schemas.openxmlformats.org/drawingml/2006/main">
            <a:off x="3272790" y="2084004"/>
            <a:ext cx="3158635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1591ADE5-8921-41AC-8F2F-FCDEE7ED2F30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Decommissioning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1" name="TextBox 20"/>
          <cdr:cNvSpPr txBox="1"/>
        </cdr:nvSpPr>
        <cdr:spPr>
          <a:xfrm xmlns:a="http://schemas.openxmlformats.org/drawingml/2006/main">
            <a:off x="3272790" y="2284857"/>
            <a:ext cx="3158635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BC7D478A-DE03-4DC8-BDA9-A6EE015B7E89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Cash for Working Capital Reserve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2" name="TextBox 21"/>
          <cdr:cNvSpPr txBox="1"/>
        </cdr:nvSpPr>
        <cdr:spPr>
          <a:xfrm xmlns:a="http://schemas.openxmlformats.org/drawingml/2006/main">
            <a:off x="3272790" y="2493099"/>
            <a:ext cx="3158635" cy="176399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16EED524-FE91-4FBE-ACDF-E7BF13011F38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Other Raw Material Cost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3" name="TextBox 22"/>
          <cdr:cNvSpPr txBox="1"/>
        </cdr:nvSpPr>
        <cdr:spPr>
          <a:xfrm xmlns:a="http://schemas.openxmlformats.org/drawingml/2006/main">
            <a:off x="3272790" y="2701340"/>
            <a:ext cx="3158635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1D2B66E6-6FFE-46BD-A4AB-912AAE694DB1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Other Non-Depreciable Capital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4" name="TextBox 23"/>
          <cdr:cNvSpPr txBox="1"/>
        </cdr:nvSpPr>
        <cdr:spPr>
          <a:xfrm xmlns:a="http://schemas.openxmlformats.org/drawingml/2006/main">
            <a:off x="3272790" y="2909614"/>
            <a:ext cx="3158635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656E9302-642A-4CBD-8FCC-3AFF5392C1BD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Taxes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5" name="TextBox 1"/>
          <cdr:cNvSpPr txBox="1"/>
        </cdr:nvSpPr>
        <cdr:spPr>
          <a:xfrm xmlns:a="http://schemas.openxmlformats.org/drawingml/2006/main">
            <a:off x="0" y="1457915"/>
            <a:ext cx="3158636" cy="176432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3CF3DF50-4B2B-42DF-9009-04CF89A181D7}" type="TxLink">
              <a:rPr lang="en-US" sz="1200" b="1" i="0" u="none" strike="noStrike">
                <a:solidFill>
                  <a:srgbClr val="303C18"/>
                </a:solidFill>
                <a:latin typeface="Arial"/>
                <a:cs typeface="Arial"/>
              </a:rPr>
              <a:pPr algn="l"/>
              <a:t>Cost of Hydrogen</a:t>
            </a:fld>
            <a:endParaRPr lang="en-US" sz="1600" b="1">
              <a:solidFill>
                <a:srgbClr val="303C18"/>
              </a:solidFill>
            </a:endParaRPr>
          </a:p>
        </cdr:txBody>
      </cdr:sp>
      <cdr:sp macro="" textlink="">
        <cdr:nvSpPr>
          <cdr:cNvPr id="26" name="TextBox 2"/>
          <cdr:cNvSpPr txBox="1"/>
        </cdr:nvSpPr>
        <cdr:spPr>
          <a:xfrm xmlns:a="http://schemas.openxmlformats.org/drawingml/2006/main">
            <a:off x="0" y="1666189"/>
            <a:ext cx="3158636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2A678406-25C9-4E3A-9DE1-9025CD54AEA8}" type="TxLink">
              <a:rPr lang="en-US" sz="1200" b="1" i="0" u="none" strike="noStrike">
                <a:solidFill>
                  <a:srgbClr val="586D2D"/>
                </a:solidFill>
                <a:latin typeface="Arial"/>
                <a:cs typeface="Arial"/>
              </a:rPr>
              <a:pPr algn="l"/>
              <a:t>Salvage Value</a:t>
            </a:fld>
            <a:endParaRPr lang="en-US" sz="1600" b="1">
              <a:solidFill>
                <a:srgbClr val="586D2D"/>
              </a:solidFill>
            </a:endParaRPr>
          </a:p>
        </cdr:txBody>
      </cdr:sp>
      <cdr:sp macro="" textlink="">
        <cdr:nvSpPr>
          <cdr:cNvPr id="27" name="TextBox 3"/>
          <cdr:cNvSpPr txBox="1"/>
        </cdr:nvSpPr>
        <cdr:spPr>
          <a:xfrm xmlns:a="http://schemas.openxmlformats.org/drawingml/2006/main">
            <a:off x="0" y="1874431"/>
            <a:ext cx="3158636" cy="176399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450BA20F-6F04-4978-853C-4A3915100AA6}" type="TxLink">
              <a:rPr lang="en-US" sz="1200" b="1" i="0" u="none" strike="noStrike">
                <a:solidFill>
                  <a:srgbClr val="A0BF61"/>
                </a:solidFill>
                <a:latin typeface="Arial"/>
                <a:cs typeface="Arial"/>
              </a:rPr>
              <a:pPr algn="l"/>
              <a:t> </a:t>
            </a:fld>
            <a:endParaRPr lang="en-US" sz="1600" b="1">
              <a:solidFill>
                <a:srgbClr val="A0BF61"/>
              </a:solidFill>
            </a:endParaRPr>
          </a:p>
        </cdr:txBody>
      </cdr:sp>
      <cdr:sp macro="" textlink="">
        <cdr:nvSpPr>
          <cdr:cNvPr id="28" name="TextBox 4"/>
          <cdr:cNvSpPr txBox="1"/>
        </cdr:nvSpPr>
        <cdr:spPr>
          <a:xfrm xmlns:a="http://schemas.openxmlformats.org/drawingml/2006/main">
            <a:off x="0" y="2283556"/>
            <a:ext cx="3158636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126AE91F-686F-4A9D-A13C-5150903E61F0}" type="TxLink">
              <a:rPr lang="en-US" sz="1200" b="1" i="0" u="none" strike="noStrike">
                <a:solidFill>
                  <a:srgbClr val="0000FF"/>
                </a:solidFill>
                <a:latin typeface="Arial"/>
                <a:cs typeface="Arial"/>
              </a:rPr>
              <a:pPr algn="l"/>
              <a:t>Feedstock Cost</a:t>
            </a:fld>
            <a:endParaRPr lang="en-US" sz="1600" b="1">
              <a:solidFill>
                <a:srgbClr val="0000FF"/>
              </a:solidFill>
            </a:endParaRPr>
          </a:p>
        </cdr:txBody>
      </cdr:sp>
      <cdr:sp macro="" textlink="">
        <cdr:nvSpPr>
          <cdr:cNvPr id="29" name="TextBox 5"/>
          <cdr:cNvSpPr txBox="1"/>
        </cdr:nvSpPr>
        <cdr:spPr>
          <a:xfrm xmlns:a="http://schemas.openxmlformats.org/drawingml/2006/main">
            <a:off x="0" y="2491798"/>
            <a:ext cx="3158636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56C7DCE5-372B-46D2-B7B7-3CDE27DF9F6B}" type="TxLink">
              <a:rPr lang="en-US" sz="1200" b="1" i="0" u="none" strike="noStrike">
                <a:solidFill>
                  <a:srgbClr val="D60000"/>
                </a:solidFill>
                <a:latin typeface="Arial"/>
                <a:cs typeface="Arial"/>
              </a:rPr>
              <a:pPr algn="l"/>
              <a:t>Fixed Operating Cost</a:t>
            </a:fld>
            <a:endParaRPr lang="en-US" sz="1600" b="1">
              <a:solidFill>
                <a:srgbClr val="D60000"/>
              </a:solidFill>
            </a:endParaRPr>
          </a:p>
        </cdr:txBody>
      </cdr:sp>
      <cdr:sp macro="" textlink="">
        <cdr:nvSpPr>
          <cdr:cNvPr id="30" name="TextBox 6"/>
          <cdr:cNvSpPr txBox="1"/>
        </cdr:nvSpPr>
        <cdr:spPr>
          <a:xfrm xmlns:a="http://schemas.openxmlformats.org/drawingml/2006/main">
            <a:off x="0" y="2700040"/>
            <a:ext cx="3158636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C97F85BC-A0EE-464D-B9F4-C67E89C576B6}" type="TxLink">
              <a:rPr lang="en-US" sz="1200" b="1" i="0" u="none" strike="noStrike">
                <a:solidFill>
                  <a:srgbClr val="00AC00"/>
                </a:solidFill>
                <a:latin typeface="Arial"/>
                <a:cs typeface="Arial"/>
              </a:rPr>
              <a:pPr algn="l"/>
              <a:t>Initial Equity Depreciable Capital</a:t>
            </a:fld>
            <a:endParaRPr lang="en-US" sz="1600" b="1">
              <a:solidFill>
                <a:srgbClr val="00AC00"/>
              </a:solidFill>
            </a:endParaRPr>
          </a:p>
        </cdr:txBody>
      </cdr:sp>
      <cdr:sp macro="" textlink="">
        <cdr:nvSpPr>
          <cdr:cNvPr id="31" name="TextBox 7"/>
          <cdr:cNvSpPr txBox="1"/>
        </cdr:nvSpPr>
        <cdr:spPr>
          <a:xfrm xmlns:a="http://schemas.openxmlformats.org/drawingml/2006/main">
            <a:off x="0" y="2908282"/>
            <a:ext cx="3158636" cy="176432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66209EDD-8BD7-461E-A6D7-790384ED0F24}" type="TxLink">
              <a:rPr lang="en-US" sz="1200" b="1" i="0" u="none" strike="noStrike">
                <a:solidFill>
                  <a:srgbClr val="000096"/>
                </a:solidFill>
                <a:latin typeface="Arial"/>
                <a:cs typeface="Arial"/>
              </a:rPr>
              <a:pPr algn="l"/>
              <a:t>Other Variable Operating Costs</a:t>
            </a:fld>
            <a:endParaRPr lang="en-US" sz="1600" b="1">
              <a:solidFill>
                <a:srgbClr val="000096"/>
              </a:solidFill>
            </a:endParaRPr>
          </a:p>
        </cdr:txBody>
      </cdr:sp>
      <cdr:sp macro="" textlink="">
        <cdr:nvSpPr>
          <cdr:cNvPr id="32" name="TextBox 8"/>
          <cdr:cNvSpPr txBox="1"/>
        </cdr:nvSpPr>
        <cdr:spPr>
          <a:xfrm xmlns:a="http://schemas.openxmlformats.org/drawingml/2006/main">
            <a:off x="3272790" y="1457915"/>
            <a:ext cx="3158635" cy="176432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480E05FE-8497-41C1-86AB-F7393776E70B}" type="TxLink">
              <a:rPr lang="en-US" sz="1200" b="1" i="0" u="none" strike="noStrike">
                <a:solidFill>
                  <a:srgbClr val="E6009F"/>
                </a:solidFill>
                <a:latin typeface="Arial"/>
                <a:cs typeface="Arial"/>
              </a:rPr>
              <a:pPr algn="l"/>
              <a:t>Debt Interest</a:t>
            </a:fld>
            <a:endParaRPr lang="en-US" sz="1600" b="1">
              <a:solidFill>
                <a:srgbClr val="E6009F"/>
              </a:solidFill>
            </a:endParaRPr>
          </a:p>
        </cdr:txBody>
      </cdr:sp>
      <cdr:sp macro="" textlink="">
        <cdr:nvSpPr>
          <cdr:cNvPr id="33" name="TextBox 9"/>
          <cdr:cNvSpPr txBox="1"/>
        </cdr:nvSpPr>
        <cdr:spPr>
          <a:xfrm xmlns:a="http://schemas.openxmlformats.org/drawingml/2006/main">
            <a:off x="3272790" y="1666189"/>
            <a:ext cx="3158635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A8DF15AB-448A-4B80-BF96-F57D3D12A324}" type="TxLink">
              <a:rPr lang="en-US" sz="1200" b="1" i="0" u="none" strike="noStrike">
                <a:solidFill>
                  <a:srgbClr val="C1AB11"/>
                </a:solidFill>
                <a:latin typeface="Arial"/>
                <a:cs typeface="Arial"/>
              </a:rPr>
              <a:pPr algn="l"/>
              <a:t>Principal Payment</a:t>
            </a:fld>
            <a:endParaRPr lang="en-US" sz="1600" b="1">
              <a:solidFill>
                <a:srgbClr val="C1AB11"/>
              </a:solidFill>
            </a:endParaRPr>
          </a:p>
        </cdr:txBody>
      </cdr:sp>
      <cdr:sp macro="" textlink="">
        <cdr:nvSpPr>
          <cdr:cNvPr id="34" name="TextBox 10"/>
          <cdr:cNvSpPr txBox="1"/>
        </cdr:nvSpPr>
        <cdr:spPr>
          <a:xfrm xmlns:a="http://schemas.openxmlformats.org/drawingml/2006/main">
            <a:off x="3272790" y="1874431"/>
            <a:ext cx="3158635" cy="176399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76FC40E4-75A6-4D5D-A5CC-98D825CBD79F}" type="TxLink">
              <a:rPr lang="en-US" sz="1200" b="1" i="0" u="none" strike="noStrike">
                <a:solidFill>
                  <a:srgbClr val="A800D0"/>
                </a:solidFill>
                <a:latin typeface="Arial"/>
                <a:cs typeface="Arial"/>
              </a:rPr>
              <a:pPr algn="l"/>
              <a:t>Yearly Replacement Costs</a:t>
            </a:fld>
            <a:endParaRPr lang="en-US" sz="1600" b="1">
              <a:solidFill>
                <a:srgbClr val="A800D0"/>
              </a:solidFill>
            </a:endParaRPr>
          </a:p>
        </cdr:txBody>
      </cdr:sp>
      <cdr:sp macro="" textlink="">
        <cdr:nvSpPr>
          <cdr:cNvPr id="35" name="TextBox 11"/>
          <cdr:cNvSpPr txBox="1"/>
        </cdr:nvSpPr>
        <cdr:spPr>
          <a:xfrm xmlns:a="http://schemas.openxmlformats.org/drawingml/2006/main">
            <a:off x="3272790" y="2082672"/>
            <a:ext cx="3158635" cy="176432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713C7E2E-1913-40DA-8872-EF3979D98265}" type="TxLink">
              <a:rPr lang="en-US" sz="1200" b="1" i="0" u="none" strike="noStrike">
                <a:solidFill>
                  <a:srgbClr val="8484FF"/>
                </a:solidFill>
                <a:latin typeface="Arial"/>
                <a:cs typeface="Arial"/>
              </a:rPr>
              <a:pPr algn="l"/>
              <a:t>Decommissioning Costs</a:t>
            </a:fld>
            <a:endParaRPr lang="en-US" sz="1600" b="1">
              <a:solidFill>
                <a:srgbClr val="8484FF"/>
              </a:solidFill>
            </a:endParaRPr>
          </a:p>
        </cdr:txBody>
      </cdr:sp>
      <cdr:sp macro="" textlink="">
        <cdr:nvSpPr>
          <cdr:cNvPr id="36" name="TextBox 12"/>
          <cdr:cNvSpPr txBox="1"/>
        </cdr:nvSpPr>
        <cdr:spPr>
          <a:xfrm xmlns:a="http://schemas.openxmlformats.org/drawingml/2006/main">
            <a:off x="3272790" y="2283556"/>
            <a:ext cx="3158635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2F0725C6-82C9-4A97-91E4-88AFA6D93A2B}" type="TxLink">
              <a:rPr lang="en-US" sz="1200" b="1" i="0" u="none" strike="noStrike">
                <a:solidFill>
                  <a:srgbClr val="82413A"/>
                </a:solidFill>
                <a:latin typeface="Arial"/>
                <a:cs typeface="Arial"/>
              </a:rPr>
              <a:pPr algn="l"/>
              <a:t>Cash for Working Capital Reserve</a:t>
            </a:fld>
            <a:endParaRPr lang="en-US" sz="1600" b="1">
              <a:solidFill>
                <a:srgbClr val="82413A"/>
              </a:solidFill>
            </a:endParaRPr>
          </a:p>
        </cdr:txBody>
      </cdr:sp>
      <cdr:sp macro="" textlink="">
        <cdr:nvSpPr>
          <cdr:cNvPr id="37" name="TextBox 13"/>
          <cdr:cNvSpPr txBox="1"/>
        </cdr:nvSpPr>
        <cdr:spPr>
          <a:xfrm xmlns:a="http://schemas.openxmlformats.org/drawingml/2006/main">
            <a:off x="3272790" y="2491798"/>
            <a:ext cx="3158635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BE5C80B2-FA72-4648-8162-D2195A463FF6}" type="TxLink">
              <a:rPr lang="en-US" sz="1200" b="1" i="0" u="none" strike="noStrike">
                <a:solidFill>
                  <a:srgbClr val="00C898"/>
                </a:solidFill>
                <a:latin typeface="Arial"/>
                <a:cs typeface="Arial"/>
              </a:rPr>
              <a:pPr algn="l"/>
              <a:t> </a:t>
            </a:fld>
            <a:endParaRPr lang="en-US" sz="1600" b="1">
              <a:solidFill>
                <a:srgbClr val="00C898"/>
              </a:solidFill>
            </a:endParaRPr>
          </a:p>
        </cdr:txBody>
      </cdr:sp>
      <cdr:sp macro="" textlink="">
        <cdr:nvSpPr>
          <cdr:cNvPr id="38" name="TextBox 14"/>
          <cdr:cNvSpPr txBox="1"/>
        </cdr:nvSpPr>
        <cdr:spPr>
          <a:xfrm xmlns:a="http://schemas.openxmlformats.org/drawingml/2006/main">
            <a:off x="3272790" y="2700040"/>
            <a:ext cx="3158635" cy="1764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7EDED5BC-890B-43B5-8A4B-04621904B678}" type="TxLink">
              <a:rPr lang="en-US" sz="1200" b="1" i="0" u="none" strike="noStrike">
                <a:solidFill>
                  <a:srgbClr val="006876"/>
                </a:solidFill>
                <a:latin typeface="Arial"/>
                <a:cs typeface="Arial"/>
              </a:rPr>
              <a:pPr algn="l"/>
              <a:t> </a:t>
            </a:fld>
            <a:endParaRPr lang="en-US" sz="1600" b="1">
              <a:solidFill>
                <a:srgbClr val="006876"/>
              </a:solidFill>
            </a:endParaRPr>
          </a:p>
        </cdr:txBody>
      </cdr:sp>
      <cdr:sp macro="" textlink="">
        <cdr:nvSpPr>
          <cdr:cNvPr id="39" name="TextBox 15"/>
          <cdr:cNvSpPr txBox="1"/>
        </cdr:nvSpPr>
        <cdr:spPr>
          <a:xfrm xmlns:a="http://schemas.openxmlformats.org/drawingml/2006/main">
            <a:off x="3272790" y="2908282"/>
            <a:ext cx="3158635" cy="176432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C2EE1D46-39E8-47AB-90DA-1E6B82EEBE06}" type="TxLink">
              <a:rPr lang="en-US" sz="1200" b="1" i="0" u="none" strike="noStrike">
                <a:solidFill>
                  <a:srgbClr val="A2BF37"/>
                </a:solidFill>
                <a:latin typeface="Arial"/>
                <a:cs typeface="Arial"/>
              </a:rPr>
              <a:pPr algn="l"/>
              <a:t> </a:t>
            </a:fld>
            <a:endParaRPr lang="en-US" sz="1600" b="1">
              <a:solidFill>
                <a:srgbClr val="A2BF37"/>
              </a:solidFill>
            </a:endParaRPr>
          </a:p>
        </cdr:txBody>
      </cdr:sp>
    </cdr:grpSp>
  </cdr:relSizeAnchor>
  <cdr:relSizeAnchor xmlns:cdr="http://schemas.openxmlformats.org/drawingml/2006/chartDrawing">
    <cdr:from>
      <cdr:x>0.21466</cdr:x>
      <cdr:y>0.09496</cdr:y>
    </cdr:from>
    <cdr:to>
      <cdr:x>0.41282</cdr:x>
      <cdr:y>0.19215</cdr:y>
    </cdr:to>
    <cdr:sp macro="" textlink="">
      <cdr:nvSpPr>
        <cdr:cNvPr id="40" name="TextBox 1"/>
        <cdr:cNvSpPr txBox="1"/>
      </cdr:nvSpPr>
      <cdr:spPr>
        <a:xfrm xmlns:a="http://schemas.openxmlformats.org/drawingml/2006/main">
          <a:off x="1411514" y="325622"/>
          <a:ext cx="1303074" cy="3332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b="1"/>
            <a:t>Production</a:t>
          </a:r>
        </a:p>
      </cdr:txBody>
    </cdr:sp>
  </cdr:relSizeAnchor>
  <cdr:relSizeAnchor xmlns:cdr="http://schemas.openxmlformats.org/drawingml/2006/chartDrawing">
    <cdr:from>
      <cdr:x>0.21466</cdr:x>
      <cdr:y>0.31955</cdr:y>
    </cdr:from>
    <cdr:to>
      <cdr:x>0.41282</cdr:x>
      <cdr:y>0.41676</cdr:y>
    </cdr:to>
    <cdr:sp macro="" textlink="">
      <cdr:nvSpPr>
        <cdr:cNvPr id="41" name="TextBox 2"/>
        <cdr:cNvSpPr txBox="1"/>
      </cdr:nvSpPr>
      <cdr:spPr>
        <a:xfrm xmlns:a="http://schemas.openxmlformats.org/drawingml/2006/main">
          <a:off x="1411514" y="1095746"/>
          <a:ext cx="1303074" cy="3333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b="1"/>
            <a:t>Refueling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0.12974</cdr:x>
      <cdr:y>0</cdr:y>
    </cdr:from>
    <cdr:to>
      <cdr:x>0.86265</cdr:x>
      <cdr:y>0.23785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856539" y="0"/>
          <a:ext cx="4838649" cy="7633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>
              <a:latin typeface="Arial" panose="020B0604020202020204" pitchFamily="34" charset="0"/>
              <a:cs typeface="Arial" panose="020B0604020202020204" pitchFamily="34" charset="0"/>
            </a:rPr>
            <a:t>Real Levelized Values</a:t>
          </a:r>
          <a:endParaRPr lang="en-US" sz="1000" b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0.01086</cdr:x>
      <cdr:y>0.53349</cdr:y>
    </cdr:from>
    <cdr:to>
      <cdr:x>0.98892</cdr:x>
      <cdr:y>1</cdr:y>
    </cdr:to>
    <cdr:grpSp>
      <cdr:nvGrpSpPr>
        <cdr:cNvPr id="4" name="Group 3">
          <a:extLst xmlns:a="http://schemas.openxmlformats.org/drawingml/2006/main">
            <a:ext uri="{FF2B5EF4-FFF2-40B4-BE49-F238E27FC236}">
              <a16:creationId xmlns:a16="http://schemas.microsoft.com/office/drawing/2014/main" id="{01E51170-9AD5-40D1-B23A-F8A29BF2BF45}"/>
            </a:ext>
          </a:extLst>
        </cdr:cNvPr>
        <cdr:cNvGrpSpPr/>
      </cdr:nvGrpSpPr>
      <cdr:grpSpPr>
        <a:xfrm xmlns:a="http://schemas.openxmlformats.org/drawingml/2006/main">
          <a:off x="58563" y="1294999"/>
          <a:ext cx="5274206" cy="1132411"/>
          <a:chOff x="0" y="1475395"/>
          <a:chExt cx="6457121" cy="1647620"/>
        </a:xfrm>
      </cdr:grpSpPr>
      <cdr:sp macro="" textlink="">
        <cdr:nvSpPr>
          <cdr:cNvPr id="3" name="TextBox 2"/>
          <cdr:cNvSpPr txBox="1"/>
        </cdr:nvSpPr>
        <cdr:spPr>
          <a:xfrm xmlns:a="http://schemas.openxmlformats.org/drawingml/2006/main">
            <a:off x="0" y="1476743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A53FDA42-86FD-4266-BF95-45A4ACB41A49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Cost of Hydrogen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0" name="TextBox 9"/>
          <cdr:cNvSpPr txBox="1"/>
        </cdr:nvSpPr>
        <cdr:spPr>
          <a:xfrm xmlns:a="http://schemas.openxmlformats.org/drawingml/2006/main">
            <a:off x="0" y="1687482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74E89670-AA74-48A5-A1C1-0A00BB6A6478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Salvage Value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1" name="TextBox 10"/>
          <cdr:cNvSpPr txBox="1"/>
        </cdr:nvSpPr>
        <cdr:spPr>
          <a:xfrm xmlns:a="http://schemas.openxmlformats.org/drawingml/2006/main">
            <a:off x="0" y="1898221"/>
            <a:ext cx="3171255" cy="178514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F801CF62-7453-47CE-941B-AD388CC93103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Byproduct Sales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3" name="TextBox 12"/>
          <cdr:cNvSpPr txBox="1"/>
        </cdr:nvSpPr>
        <cdr:spPr>
          <a:xfrm xmlns:a="http://schemas.openxmlformats.org/drawingml/2006/main">
            <a:off x="0" y="2312252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3145395B-87A6-4541-B510-EC743135CE45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Feedstock Cost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4" name="TextBox 13"/>
          <cdr:cNvSpPr txBox="1"/>
        </cdr:nvSpPr>
        <cdr:spPr>
          <a:xfrm xmlns:a="http://schemas.openxmlformats.org/drawingml/2006/main">
            <a:off x="0" y="2522990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D4805F44-A278-4AD0-97E9-8DE7872927B2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Fixed Operating Cost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5" name="TextBox 14"/>
          <cdr:cNvSpPr txBox="1"/>
        </cdr:nvSpPr>
        <cdr:spPr>
          <a:xfrm xmlns:a="http://schemas.openxmlformats.org/drawingml/2006/main">
            <a:off x="0" y="2733729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64CB230F-C2C7-4A9A-AF10-EBE54FB6BA85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Initial Equity Depreciable Capital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6" name="TextBox 15"/>
          <cdr:cNvSpPr txBox="1"/>
        </cdr:nvSpPr>
        <cdr:spPr>
          <a:xfrm xmlns:a="http://schemas.openxmlformats.org/drawingml/2006/main">
            <a:off x="0" y="2944500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FBD79F0B-93AD-4CD5-9061-5E62FA448861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Debt Interest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7" name="TextBox 16"/>
          <cdr:cNvSpPr txBox="1"/>
        </cdr:nvSpPr>
        <cdr:spPr>
          <a:xfrm xmlns:a="http://schemas.openxmlformats.org/drawingml/2006/main">
            <a:off x="3285865" y="1476743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8D1C870E-AFE2-403A-8C55-6D493FDE4EEF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Yearly Replacement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8" name="TextBox 17"/>
          <cdr:cNvSpPr txBox="1"/>
        </cdr:nvSpPr>
        <cdr:spPr>
          <a:xfrm xmlns:a="http://schemas.openxmlformats.org/drawingml/2006/main">
            <a:off x="3285865" y="1687482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7F6ACCF9-A84A-40E7-9751-CF4F5FDD977F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Taxes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9" name="TextBox 18"/>
          <cdr:cNvSpPr txBox="1"/>
        </cdr:nvSpPr>
        <cdr:spPr>
          <a:xfrm xmlns:a="http://schemas.openxmlformats.org/drawingml/2006/main">
            <a:off x="3285865" y="1898221"/>
            <a:ext cx="3171256" cy="178514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461595AE-48D3-479B-B95F-081EBC8C2142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Cash for Working Capital Reserve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0" name="TextBox 19"/>
          <cdr:cNvSpPr txBox="1"/>
        </cdr:nvSpPr>
        <cdr:spPr>
          <a:xfrm xmlns:a="http://schemas.openxmlformats.org/drawingml/2006/main">
            <a:off x="3285865" y="2108991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1591ADE5-8921-41AC-8F2F-FCDEE7ED2F30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Other Variable Operating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1" name="TextBox 20"/>
          <cdr:cNvSpPr txBox="1"/>
        </cdr:nvSpPr>
        <cdr:spPr>
          <a:xfrm xmlns:a="http://schemas.openxmlformats.org/drawingml/2006/main">
            <a:off x="3285865" y="2312252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BC7D478A-DE03-4DC8-BDA9-A6EE015B7E89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Principal Payment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2" name="TextBox 21"/>
          <cdr:cNvSpPr txBox="1"/>
        </cdr:nvSpPr>
        <cdr:spPr>
          <a:xfrm xmlns:a="http://schemas.openxmlformats.org/drawingml/2006/main">
            <a:off x="3285865" y="2522990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16EED524-FE91-4FBE-ACDF-E7BF13011F38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Decommissioning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3" name="TextBox 22"/>
          <cdr:cNvSpPr txBox="1"/>
        </cdr:nvSpPr>
        <cdr:spPr>
          <a:xfrm xmlns:a="http://schemas.openxmlformats.org/drawingml/2006/main">
            <a:off x="3285865" y="2733729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1D2B66E6-6FFE-46BD-A4AB-912AAE694DB1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Other Non-Depreciable Capital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4" name="TextBox 23"/>
          <cdr:cNvSpPr txBox="1"/>
        </cdr:nvSpPr>
        <cdr:spPr>
          <a:xfrm xmlns:a="http://schemas.openxmlformats.org/drawingml/2006/main">
            <a:off x="3285865" y="2944500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656E9302-642A-4CBD-8FCC-3AFF5392C1BD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Other Raw Material Cost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5" name="TextBox 1"/>
          <cdr:cNvSpPr txBox="1"/>
        </cdr:nvSpPr>
        <cdr:spPr>
          <a:xfrm xmlns:a="http://schemas.openxmlformats.org/drawingml/2006/main">
            <a:off x="0" y="1475395"/>
            <a:ext cx="3171255" cy="17854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3CF3DF50-4B2B-42DF-9009-04CF89A181D7}" type="TxLink">
              <a:rPr lang="en-US" sz="1200" b="1" i="0" u="none" strike="noStrike">
                <a:solidFill>
                  <a:srgbClr val="303C18"/>
                </a:solidFill>
                <a:latin typeface="Arial"/>
                <a:cs typeface="Arial"/>
              </a:rPr>
              <a:pPr algn="l"/>
              <a:t>Cost of Hydrogen</a:t>
            </a:fld>
            <a:endParaRPr lang="en-US" sz="1600" b="1">
              <a:solidFill>
                <a:srgbClr val="303C18"/>
              </a:solidFill>
            </a:endParaRPr>
          </a:p>
        </cdr:txBody>
      </cdr:sp>
      <cdr:sp macro="" textlink="">
        <cdr:nvSpPr>
          <cdr:cNvPr id="26" name="TextBox 2"/>
          <cdr:cNvSpPr txBox="1"/>
        </cdr:nvSpPr>
        <cdr:spPr>
          <a:xfrm xmlns:a="http://schemas.openxmlformats.org/drawingml/2006/main">
            <a:off x="0" y="1686166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2A678406-25C9-4E3A-9DE1-9025CD54AEA8}" type="TxLink">
              <a:rPr lang="en-US" sz="1200" b="1" i="0" u="none" strike="noStrike">
                <a:solidFill>
                  <a:srgbClr val="586D2D"/>
                </a:solidFill>
                <a:latin typeface="Arial"/>
                <a:cs typeface="Arial"/>
              </a:rPr>
              <a:pPr algn="l"/>
              <a:t>Salvage Value</a:t>
            </a:fld>
            <a:endParaRPr lang="en-US" sz="1600" b="1">
              <a:solidFill>
                <a:srgbClr val="586D2D"/>
              </a:solidFill>
            </a:endParaRPr>
          </a:p>
        </cdr:txBody>
      </cdr:sp>
      <cdr:sp macro="" textlink="">
        <cdr:nvSpPr>
          <cdr:cNvPr id="27" name="TextBox 3"/>
          <cdr:cNvSpPr txBox="1"/>
        </cdr:nvSpPr>
        <cdr:spPr>
          <a:xfrm xmlns:a="http://schemas.openxmlformats.org/drawingml/2006/main">
            <a:off x="0" y="1896905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450BA20F-6F04-4978-853C-4A3915100AA6}" type="TxLink">
              <a:rPr lang="en-US" sz="1200" b="1" i="0" u="none" strike="noStrike">
                <a:solidFill>
                  <a:srgbClr val="A0BF61"/>
                </a:solidFill>
                <a:latin typeface="Arial"/>
                <a:cs typeface="Arial"/>
              </a:rPr>
              <a:pPr algn="l"/>
              <a:t> </a:t>
            </a:fld>
            <a:endParaRPr lang="en-US" sz="1600" b="1">
              <a:solidFill>
                <a:srgbClr val="A0BF61"/>
              </a:solidFill>
            </a:endParaRPr>
          </a:p>
        </cdr:txBody>
      </cdr:sp>
      <cdr:sp macro="" textlink="">
        <cdr:nvSpPr>
          <cdr:cNvPr id="28" name="TextBox 4"/>
          <cdr:cNvSpPr txBox="1"/>
        </cdr:nvSpPr>
        <cdr:spPr>
          <a:xfrm xmlns:a="http://schemas.openxmlformats.org/drawingml/2006/main">
            <a:off x="0" y="2310936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126AE91F-686F-4A9D-A13C-5150903E61F0}" type="TxLink">
              <a:rPr lang="en-US" sz="1200" b="1" i="0" u="none" strike="noStrike">
                <a:solidFill>
                  <a:srgbClr val="0000FF"/>
                </a:solidFill>
                <a:latin typeface="Arial"/>
                <a:cs typeface="Arial"/>
              </a:rPr>
              <a:pPr algn="l"/>
              <a:t>Feedstock Cost</a:t>
            </a:fld>
            <a:endParaRPr lang="en-US" sz="1600" b="1">
              <a:solidFill>
                <a:srgbClr val="0000FF"/>
              </a:solidFill>
            </a:endParaRPr>
          </a:p>
        </cdr:txBody>
      </cdr:sp>
      <cdr:sp macro="" textlink="">
        <cdr:nvSpPr>
          <cdr:cNvPr id="29" name="TextBox 5"/>
          <cdr:cNvSpPr txBox="1"/>
        </cdr:nvSpPr>
        <cdr:spPr>
          <a:xfrm xmlns:a="http://schemas.openxmlformats.org/drawingml/2006/main">
            <a:off x="0" y="2521675"/>
            <a:ext cx="3171255" cy="178514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56C7DCE5-372B-46D2-B7B7-3CDE27DF9F6B}" type="TxLink">
              <a:rPr lang="en-US" sz="1200" b="1" i="0" u="none" strike="noStrike">
                <a:solidFill>
                  <a:srgbClr val="D60000"/>
                </a:solidFill>
                <a:latin typeface="Arial"/>
                <a:cs typeface="Arial"/>
              </a:rPr>
              <a:pPr algn="l"/>
              <a:t>Fixed Operating Cost</a:t>
            </a:fld>
            <a:endParaRPr lang="en-US" sz="1600" b="1">
              <a:solidFill>
                <a:srgbClr val="D60000"/>
              </a:solidFill>
            </a:endParaRPr>
          </a:p>
        </cdr:txBody>
      </cdr:sp>
      <cdr:sp macro="" textlink="">
        <cdr:nvSpPr>
          <cdr:cNvPr id="30" name="TextBox 6"/>
          <cdr:cNvSpPr txBox="1"/>
        </cdr:nvSpPr>
        <cdr:spPr>
          <a:xfrm xmlns:a="http://schemas.openxmlformats.org/drawingml/2006/main">
            <a:off x="0" y="2732413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C97F85BC-A0EE-464D-B9F4-C67E89C576B6}" type="TxLink">
              <a:rPr lang="en-US" sz="1200" b="1" i="0" u="none" strike="noStrike">
                <a:solidFill>
                  <a:srgbClr val="00AC00"/>
                </a:solidFill>
                <a:latin typeface="Arial"/>
                <a:cs typeface="Arial"/>
              </a:rPr>
              <a:pPr algn="l"/>
              <a:t>Initial Equity Depreciable Capital</a:t>
            </a:fld>
            <a:endParaRPr lang="en-US" sz="1600" b="1">
              <a:solidFill>
                <a:srgbClr val="00AC00"/>
              </a:solidFill>
            </a:endParaRPr>
          </a:p>
        </cdr:txBody>
      </cdr:sp>
      <cdr:sp macro="" textlink="">
        <cdr:nvSpPr>
          <cdr:cNvPr id="31" name="TextBox 7"/>
          <cdr:cNvSpPr txBox="1"/>
        </cdr:nvSpPr>
        <cdr:spPr>
          <a:xfrm xmlns:a="http://schemas.openxmlformats.org/drawingml/2006/main">
            <a:off x="0" y="2943152"/>
            <a:ext cx="3171255" cy="17854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66209EDD-8BD7-461E-A6D7-790384ED0F24}" type="TxLink">
              <a:rPr lang="en-US" sz="1200" b="1" i="0" u="none" strike="noStrike">
                <a:solidFill>
                  <a:srgbClr val="000096"/>
                </a:solidFill>
                <a:latin typeface="Arial"/>
                <a:cs typeface="Arial"/>
              </a:rPr>
              <a:pPr algn="l"/>
              <a:t>Debt Interest</a:t>
            </a:fld>
            <a:endParaRPr lang="en-US" sz="1600" b="1">
              <a:solidFill>
                <a:srgbClr val="000096"/>
              </a:solidFill>
            </a:endParaRPr>
          </a:p>
        </cdr:txBody>
      </cdr:sp>
      <cdr:sp macro="" textlink="">
        <cdr:nvSpPr>
          <cdr:cNvPr id="32" name="TextBox 8"/>
          <cdr:cNvSpPr txBox="1"/>
        </cdr:nvSpPr>
        <cdr:spPr>
          <a:xfrm xmlns:a="http://schemas.openxmlformats.org/drawingml/2006/main">
            <a:off x="3285865" y="1475395"/>
            <a:ext cx="3171256" cy="17854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480E05FE-8497-41C1-86AB-F7393776E70B}" type="TxLink">
              <a:rPr lang="en-US" sz="1200" b="1" i="0" u="none" strike="noStrike">
                <a:solidFill>
                  <a:srgbClr val="E6009F"/>
                </a:solidFill>
                <a:latin typeface="Arial"/>
                <a:cs typeface="Arial"/>
              </a:rPr>
              <a:pPr algn="l"/>
              <a:t>Yearly Replacement Costs</a:t>
            </a:fld>
            <a:endParaRPr lang="en-US" sz="1600" b="1">
              <a:solidFill>
                <a:srgbClr val="E6009F"/>
              </a:solidFill>
            </a:endParaRPr>
          </a:p>
        </cdr:txBody>
      </cdr:sp>
      <cdr:sp macro="" textlink="">
        <cdr:nvSpPr>
          <cdr:cNvPr id="33" name="TextBox 9"/>
          <cdr:cNvSpPr txBox="1"/>
        </cdr:nvSpPr>
        <cdr:spPr>
          <a:xfrm xmlns:a="http://schemas.openxmlformats.org/drawingml/2006/main">
            <a:off x="3285865" y="1686166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A8DF15AB-448A-4B80-BF96-F57D3D12A324}" type="TxLink">
              <a:rPr lang="en-US" sz="1200" b="1" i="0" u="none" strike="noStrike">
                <a:solidFill>
                  <a:srgbClr val="C1AB11"/>
                </a:solidFill>
                <a:latin typeface="Arial"/>
                <a:cs typeface="Arial"/>
              </a:rPr>
              <a:pPr algn="l"/>
              <a:t>Taxes</a:t>
            </a:fld>
            <a:endParaRPr lang="en-US" sz="1600" b="1">
              <a:solidFill>
                <a:srgbClr val="C1AB11"/>
              </a:solidFill>
            </a:endParaRPr>
          </a:p>
        </cdr:txBody>
      </cdr:sp>
      <cdr:sp macro="" textlink="">
        <cdr:nvSpPr>
          <cdr:cNvPr id="34" name="TextBox 10"/>
          <cdr:cNvSpPr txBox="1"/>
        </cdr:nvSpPr>
        <cdr:spPr>
          <a:xfrm xmlns:a="http://schemas.openxmlformats.org/drawingml/2006/main">
            <a:off x="3285865" y="1896905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76FC40E4-75A6-4D5D-A5CC-98D825CBD79F}" type="TxLink">
              <a:rPr lang="en-US" sz="1200" b="1" i="0" u="none" strike="noStrike">
                <a:solidFill>
                  <a:srgbClr val="A800D0"/>
                </a:solidFill>
                <a:latin typeface="Arial"/>
                <a:cs typeface="Arial"/>
              </a:rPr>
              <a:pPr algn="l"/>
              <a:t>Cash for Working Capital Reserve</a:t>
            </a:fld>
            <a:endParaRPr lang="en-US" sz="1600" b="1">
              <a:solidFill>
                <a:srgbClr val="A800D0"/>
              </a:solidFill>
            </a:endParaRPr>
          </a:p>
        </cdr:txBody>
      </cdr:sp>
      <cdr:sp macro="" textlink="">
        <cdr:nvSpPr>
          <cdr:cNvPr id="35" name="TextBox 11"/>
          <cdr:cNvSpPr txBox="1"/>
        </cdr:nvSpPr>
        <cdr:spPr>
          <a:xfrm xmlns:a="http://schemas.openxmlformats.org/drawingml/2006/main">
            <a:off x="3285865" y="2107643"/>
            <a:ext cx="3171256" cy="17854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713C7E2E-1913-40DA-8872-EF3979D98265}" type="TxLink">
              <a:rPr lang="en-US" sz="1200" b="1" i="0" u="none" strike="noStrike">
                <a:solidFill>
                  <a:srgbClr val="8484FF"/>
                </a:solidFill>
                <a:latin typeface="Arial"/>
                <a:cs typeface="Arial"/>
              </a:rPr>
              <a:pPr algn="l"/>
              <a:t>Other Variable Operating Costs</a:t>
            </a:fld>
            <a:endParaRPr lang="en-US" sz="1600" b="1">
              <a:solidFill>
                <a:srgbClr val="8484FF"/>
              </a:solidFill>
            </a:endParaRPr>
          </a:p>
        </cdr:txBody>
      </cdr:sp>
      <cdr:sp macro="" textlink="">
        <cdr:nvSpPr>
          <cdr:cNvPr id="36" name="TextBox 12"/>
          <cdr:cNvSpPr txBox="1"/>
        </cdr:nvSpPr>
        <cdr:spPr>
          <a:xfrm xmlns:a="http://schemas.openxmlformats.org/drawingml/2006/main">
            <a:off x="3285865" y="2310936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2F0725C6-82C9-4A97-91E4-88AFA6D93A2B}" type="TxLink">
              <a:rPr lang="en-US" sz="1200" b="1" i="0" u="none" strike="noStrike">
                <a:solidFill>
                  <a:srgbClr val="82413A"/>
                </a:solidFill>
                <a:latin typeface="Arial"/>
                <a:cs typeface="Arial"/>
              </a:rPr>
              <a:pPr algn="l"/>
              <a:t>Principal Payment</a:t>
            </a:fld>
            <a:endParaRPr lang="en-US" sz="1600" b="1">
              <a:solidFill>
                <a:srgbClr val="82413A"/>
              </a:solidFill>
            </a:endParaRPr>
          </a:p>
        </cdr:txBody>
      </cdr:sp>
      <cdr:sp macro="" textlink="">
        <cdr:nvSpPr>
          <cdr:cNvPr id="37" name="TextBox 13"/>
          <cdr:cNvSpPr txBox="1"/>
        </cdr:nvSpPr>
        <cdr:spPr>
          <a:xfrm xmlns:a="http://schemas.openxmlformats.org/drawingml/2006/main">
            <a:off x="3285865" y="2521675"/>
            <a:ext cx="3171256" cy="178514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BE5C80B2-FA72-4648-8162-D2195A463FF6}" type="TxLink">
              <a:rPr lang="en-US" sz="1200" b="1" i="0" u="none" strike="noStrike">
                <a:solidFill>
                  <a:srgbClr val="00C898"/>
                </a:solidFill>
                <a:latin typeface="Arial"/>
                <a:cs typeface="Arial"/>
              </a:rPr>
              <a:pPr algn="l"/>
              <a:t>Decommissioning Costs</a:t>
            </a:fld>
            <a:endParaRPr lang="en-US" sz="1600" b="1">
              <a:solidFill>
                <a:srgbClr val="00C898"/>
              </a:solidFill>
            </a:endParaRPr>
          </a:p>
        </cdr:txBody>
      </cdr:sp>
      <cdr:sp macro="" textlink="">
        <cdr:nvSpPr>
          <cdr:cNvPr id="38" name="TextBox 14"/>
          <cdr:cNvSpPr txBox="1"/>
        </cdr:nvSpPr>
        <cdr:spPr>
          <a:xfrm xmlns:a="http://schemas.openxmlformats.org/drawingml/2006/main">
            <a:off x="3285865" y="2732413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7EDED5BC-890B-43B5-8A4B-04621904B678}" type="TxLink">
              <a:rPr lang="en-US" sz="1200" b="1" i="0" u="none" strike="noStrike">
                <a:solidFill>
                  <a:srgbClr val="006876"/>
                </a:solidFill>
                <a:latin typeface="Arial"/>
                <a:cs typeface="Arial"/>
              </a:rPr>
              <a:pPr algn="l"/>
              <a:t>Other Non-Depreciable Capital Costs</a:t>
            </a:fld>
            <a:endParaRPr lang="en-US" sz="1600" b="1">
              <a:solidFill>
                <a:srgbClr val="006876"/>
              </a:solidFill>
            </a:endParaRPr>
          </a:p>
        </cdr:txBody>
      </cdr:sp>
      <cdr:sp macro="" textlink="">
        <cdr:nvSpPr>
          <cdr:cNvPr id="39" name="TextBox 15"/>
          <cdr:cNvSpPr txBox="1"/>
        </cdr:nvSpPr>
        <cdr:spPr>
          <a:xfrm xmlns:a="http://schemas.openxmlformats.org/drawingml/2006/main">
            <a:off x="3285865" y="2943152"/>
            <a:ext cx="3171256" cy="17854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C2EE1D46-39E8-47AB-90DA-1E6B82EEBE06}" type="TxLink">
              <a:rPr lang="en-US" sz="1200" b="1" i="0" u="none" strike="noStrike">
                <a:solidFill>
                  <a:srgbClr val="A2BF37"/>
                </a:solidFill>
                <a:latin typeface="Arial"/>
                <a:cs typeface="Arial"/>
              </a:rPr>
              <a:pPr algn="l"/>
              <a:t> </a:t>
            </a:fld>
            <a:endParaRPr lang="en-US" sz="1600" b="1">
              <a:solidFill>
                <a:srgbClr val="A2BF37"/>
              </a:solidFill>
            </a:endParaRPr>
          </a:p>
        </cdr:txBody>
      </cdr:sp>
    </cdr:grp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0.12974</cdr:x>
      <cdr:y>0</cdr:y>
    </cdr:from>
    <cdr:to>
      <cdr:x>0.86265</cdr:x>
      <cdr:y>0.23785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856539" y="0"/>
          <a:ext cx="4838649" cy="7633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>
              <a:latin typeface="Arial" panose="020B0604020202020204" pitchFamily="34" charset="0"/>
              <a:cs typeface="Arial" panose="020B0604020202020204" pitchFamily="34" charset="0"/>
            </a:rPr>
            <a:t>Real Levelized Values</a:t>
          </a:r>
          <a:endParaRPr lang="en-US" sz="1000" b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0.01086</cdr:x>
      <cdr:y>0.53349</cdr:y>
    </cdr:from>
    <cdr:to>
      <cdr:x>0.98892</cdr:x>
      <cdr:y>1</cdr:y>
    </cdr:to>
    <cdr:grpSp>
      <cdr:nvGrpSpPr>
        <cdr:cNvPr id="4" name="Group 3">
          <a:extLst xmlns:a="http://schemas.openxmlformats.org/drawingml/2006/main">
            <a:ext uri="{FF2B5EF4-FFF2-40B4-BE49-F238E27FC236}">
              <a16:creationId xmlns:a16="http://schemas.microsoft.com/office/drawing/2014/main" id="{01E51170-9AD5-40D1-B23A-F8A29BF2BF45}"/>
            </a:ext>
          </a:extLst>
        </cdr:cNvPr>
        <cdr:cNvGrpSpPr/>
      </cdr:nvGrpSpPr>
      <cdr:grpSpPr>
        <a:xfrm xmlns:a="http://schemas.openxmlformats.org/drawingml/2006/main">
          <a:off x="58309" y="1288549"/>
          <a:ext cx="5251370" cy="1126770"/>
          <a:chOff x="0" y="1475395"/>
          <a:chExt cx="6457121" cy="1647620"/>
        </a:xfrm>
      </cdr:grpSpPr>
      <cdr:sp macro="" textlink="">
        <cdr:nvSpPr>
          <cdr:cNvPr id="3" name="TextBox 2"/>
          <cdr:cNvSpPr txBox="1"/>
        </cdr:nvSpPr>
        <cdr:spPr>
          <a:xfrm xmlns:a="http://schemas.openxmlformats.org/drawingml/2006/main">
            <a:off x="0" y="1476743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A53FDA42-86FD-4266-BF95-45A4ACB41A49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Cost of Hydrogen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0" name="TextBox 9"/>
          <cdr:cNvSpPr txBox="1"/>
        </cdr:nvSpPr>
        <cdr:spPr>
          <a:xfrm xmlns:a="http://schemas.openxmlformats.org/drawingml/2006/main">
            <a:off x="0" y="1687482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74E89670-AA74-48A5-A1C1-0A00BB6A6478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Salvage Value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1" name="TextBox 10"/>
          <cdr:cNvSpPr txBox="1"/>
        </cdr:nvSpPr>
        <cdr:spPr>
          <a:xfrm xmlns:a="http://schemas.openxmlformats.org/drawingml/2006/main">
            <a:off x="0" y="1898221"/>
            <a:ext cx="3171255" cy="178514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F801CF62-7453-47CE-941B-AD388CC93103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Byproduct Sales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3" name="TextBox 12"/>
          <cdr:cNvSpPr txBox="1"/>
        </cdr:nvSpPr>
        <cdr:spPr>
          <a:xfrm xmlns:a="http://schemas.openxmlformats.org/drawingml/2006/main">
            <a:off x="0" y="2312252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3145395B-87A6-4541-B510-EC743135CE45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Feedstock Cost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4" name="TextBox 13"/>
          <cdr:cNvSpPr txBox="1"/>
        </cdr:nvSpPr>
        <cdr:spPr>
          <a:xfrm xmlns:a="http://schemas.openxmlformats.org/drawingml/2006/main">
            <a:off x="0" y="2522990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D4805F44-A278-4AD0-97E9-8DE7872927B2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Other Variable Operating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5" name="TextBox 14"/>
          <cdr:cNvSpPr txBox="1"/>
        </cdr:nvSpPr>
        <cdr:spPr>
          <a:xfrm xmlns:a="http://schemas.openxmlformats.org/drawingml/2006/main">
            <a:off x="0" y="2733729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64CB230F-C2C7-4A9A-AF10-EBE54FB6BA85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Initial Equity Depreciable Capital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6" name="TextBox 15"/>
          <cdr:cNvSpPr txBox="1"/>
        </cdr:nvSpPr>
        <cdr:spPr>
          <a:xfrm xmlns:a="http://schemas.openxmlformats.org/drawingml/2006/main">
            <a:off x="0" y="2944500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FBD79F0B-93AD-4CD5-9061-5E62FA448861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Yearly Replacement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7" name="TextBox 16"/>
          <cdr:cNvSpPr txBox="1"/>
        </cdr:nvSpPr>
        <cdr:spPr>
          <a:xfrm xmlns:a="http://schemas.openxmlformats.org/drawingml/2006/main">
            <a:off x="3285865" y="1476743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8D1C870E-AFE2-403A-8C55-6D493FDE4EEF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Fixed Operating Cost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8" name="TextBox 17"/>
          <cdr:cNvSpPr txBox="1"/>
        </cdr:nvSpPr>
        <cdr:spPr>
          <a:xfrm xmlns:a="http://schemas.openxmlformats.org/drawingml/2006/main">
            <a:off x="3285865" y="1687482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7F6ACCF9-A84A-40E7-9751-CF4F5FDD977F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Debt Interest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19" name="TextBox 18"/>
          <cdr:cNvSpPr txBox="1"/>
        </cdr:nvSpPr>
        <cdr:spPr>
          <a:xfrm xmlns:a="http://schemas.openxmlformats.org/drawingml/2006/main">
            <a:off x="3285865" y="1898221"/>
            <a:ext cx="3171256" cy="178514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461595AE-48D3-479B-B95F-081EBC8C2142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Taxes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0" name="TextBox 19"/>
          <cdr:cNvSpPr txBox="1"/>
        </cdr:nvSpPr>
        <cdr:spPr>
          <a:xfrm xmlns:a="http://schemas.openxmlformats.org/drawingml/2006/main">
            <a:off x="3285865" y="2108991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1591ADE5-8921-41AC-8F2F-FCDEE7ED2F30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Cash for Working Capital Reserve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1" name="TextBox 20"/>
          <cdr:cNvSpPr txBox="1"/>
        </cdr:nvSpPr>
        <cdr:spPr>
          <a:xfrm xmlns:a="http://schemas.openxmlformats.org/drawingml/2006/main">
            <a:off x="3285865" y="2312252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BC7D478A-DE03-4DC8-BDA9-A6EE015B7E89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Principal Payment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2" name="TextBox 21"/>
          <cdr:cNvSpPr txBox="1"/>
        </cdr:nvSpPr>
        <cdr:spPr>
          <a:xfrm xmlns:a="http://schemas.openxmlformats.org/drawingml/2006/main">
            <a:off x="3285865" y="2522990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16EED524-FE91-4FBE-ACDF-E7BF13011F38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Decommissioning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3" name="TextBox 22"/>
          <cdr:cNvSpPr txBox="1"/>
        </cdr:nvSpPr>
        <cdr:spPr>
          <a:xfrm xmlns:a="http://schemas.openxmlformats.org/drawingml/2006/main">
            <a:off x="3285865" y="2733729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1D2B66E6-6FFE-46BD-A4AB-912AAE694DB1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Other Non-Depreciable Capital Costs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4" name="TextBox 23"/>
          <cdr:cNvSpPr txBox="1"/>
        </cdr:nvSpPr>
        <cdr:spPr>
          <a:xfrm xmlns:a="http://schemas.openxmlformats.org/drawingml/2006/main">
            <a:off x="3285865" y="2944500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 anchor="ctr"/>
          <a:lstStyle xmlns:a="http://schemas.openxmlformats.org/drawingml/2006/main"/>
          <a:p xmlns:a="http://schemas.openxmlformats.org/drawingml/2006/main">
            <a:pPr algn="l"/>
            <a:fld id="{656E9302-642A-4CBD-8FCC-3AFF5392C1BD}" type="TxLink">
              <a:rPr lang="en-US" sz="1200" b="1" i="0" u="none" strike="noStrike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pPr algn="l"/>
              <a:t>Other Raw Material Cost</a:t>
            </a:fld>
            <a:endParaRPr lang="en-US" sz="1600" b="1">
              <a:solidFill>
                <a:schemeClr val="bg1">
                  <a:lumMod val="85000"/>
                </a:schemeClr>
              </a:solidFill>
            </a:endParaRPr>
          </a:p>
        </cdr:txBody>
      </cdr:sp>
      <cdr:sp macro="" textlink="">
        <cdr:nvSpPr>
          <cdr:cNvPr id="25" name="TextBox 1"/>
          <cdr:cNvSpPr txBox="1"/>
        </cdr:nvSpPr>
        <cdr:spPr>
          <a:xfrm xmlns:a="http://schemas.openxmlformats.org/drawingml/2006/main">
            <a:off x="0" y="1475395"/>
            <a:ext cx="3171255" cy="17854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3CF3DF50-4B2B-42DF-9009-04CF89A181D7}" type="TxLink">
              <a:rPr lang="en-US" sz="1200" b="1" i="0" u="none" strike="noStrike">
                <a:solidFill>
                  <a:srgbClr val="303C18"/>
                </a:solidFill>
                <a:latin typeface="Arial"/>
                <a:cs typeface="Arial"/>
              </a:rPr>
              <a:pPr algn="l"/>
              <a:t>Cost of Hydrogen</a:t>
            </a:fld>
            <a:endParaRPr lang="en-US" sz="1600" b="1">
              <a:solidFill>
                <a:srgbClr val="303C18"/>
              </a:solidFill>
            </a:endParaRPr>
          </a:p>
        </cdr:txBody>
      </cdr:sp>
      <cdr:sp macro="" textlink="">
        <cdr:nvSpPr>
          <cdr:cNvPr id="26" name="TextBox 2"/>
          <cdr:cNvSpPr txBox="1"/>
        </cdr:nvSpPr>
        <cdr:spPr>
          <a:xfrm xmlns:a="http://schemas.openxmlformats.org/drawingml/2006/main">
            <a:off x="0" y="1686166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2A678406-25C9-4E3A-9DE1-9025CD54AEA8}" type="TxLink">
              <a:rPr lang="en-US" sz="1200" b="1" i="0" u="none" strike="noStrike">
                <a:solidFill>
                  <a:srgbClr val="586D2D"/>
                </a:solidFill>
                <a:latin typeface="Arial"/>
                <a:cs typeface="Arial"/>
              </a:rPr>
              <a:pPr algn="l"/>
              <a:t>Salvage Value</a:t>
            </a:fld>
            <a:endParaRPr lang="en-US" sz="1600" b="1">
              <a:solidFill>
                <a:srgbClr val="586D2D"/>
              </a:solidFill>
            </a:endParaRPr>
          </a:p>
        </cdr:txBody>
      </cdr:sp>
      <cdr:sp macro="" textlink="">
        <cdr:nvSpPr>
          <cdr:cNvPr id="27" name="TextBox 3"/>
          <cdr:cNvSpPr txBox="1"/>
        </cdr:nvSpPr>
        <cdr:spPr>
          <a:xfrm xmlns:a="http://schemas.openxmlformats.org/drawingml/2006/main">
            <a:off x="0" y="1896905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450BA20F-6F04-4978-853C-4A3915100AA6}" type="TxLink">
              <a:rPr lang="en-US" sz="1200" b="1" i="0" u="none" strike="noStrike">
                <a:solidFill>
                  <a:srgbClr val="A0BF61"/>
                </a:solidFill>
                <a:latin typeface="Arial"/>
                <a:cs typeface="Arial"/>
              </a:rPr>
              <a:pPr algn="l"/>
              <a:t> </a:t>
            </a:fld>
            <a:endParaRPr lang="en-US" sz="1600" b="1">
              <a:solidFill>
                <a:srgbClr val="A0BF61"/>
              </a:solidFill>
            </a:endParaRPr>
          </a:p>
        </cdr:txBody>
      </cdr:sp>
      <cdr:sp macro="" textlink="">
        <cdr:nvSpPr>
          <cdr:cNvPr id="28" name="TextBox 4"/>
          <cdr:cNvSpPr txBox="1"/>
        </cdr:nvSpPr>
        <cdr:spPr>
          <a:xfrm xmlns:a="http://schemas.openxmlformats.org/drawingml/2006/main">
            <a:off x="0" y="2310936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126AE91F-686F-4A9D-A13C-5150903E61F0}" type="TxLink">
              <a:rPr lang="en-US" sz="1200" b="1" i="0" u="none" strike="noStrike">
                <a:solidFill>
                  <a:srgbClr val="0000FF"/>
                </a:solidFill>
                <a:latin typeface="Arial"/>
                <a:cs typeface="Arial"/>
              </a:rPr>
              <a:pPr algn="l"/>
              <a:t>Feedstock Cost</a:t>
            </a:fld>
            <a:endParaRPr lang="en-US" sz="1600" b="1">
              <a:solidFill>
                <a:srgbClr val="0000FF"/>
              </a:solidFill>
            </a:endParaRPr>
          </a:p>
        </cdr:txBody>
      </cdr:sp>
      <cdr:sp macro="" textlink="">
        <cdr:nvSpPr>
          <cdr:cNvPr id="29" name="TextBox 5"/>
          <cdr:cNvSpPr txBox="1"/>
        </cdr:nvSpPr>
        <cdr:spPr>
          <a:xfrm xmlns:a="http://schemas.openxmlformats.org/drawingml/2006/main">
            <a:off x="0" y="2521675"/>
            <a:ext cx="3171255" cy="178514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56C7DCE5-372B-46D2-B7B7-3CDE27DF9F6B}" type="TxLink">
              <a:rPr lang="en-US" sz="1200" b="1" i="0" u="none" strike="noStrike">
                <a:solidFill>
                  <a:srgbClr val="D60000"/>
                </a:solidFill>
                <a:latin typeface="Arial"/>
                <a:cs typeface="Arial"/>
              </a:rPr>
              <a:pPr algn="l"/>
              <a:t>Other Variable Operating Costs</a:t>
            </a:fld>
            <a:endParaRPr lang="en-US" sz="1600" b="1">
              <a:solidFill>
                <a:srgbClr val="D60000"/>
              </a:solidFill>
            </a:endParaRPr>
          </a:p>
        </cdr:txBody>
      </cdr:sp>
      <cdr:sp macro="" textlink="">
        <cdr:nvSpPr>
          <cdr:cNvPr id="30" name="TextBox 6"/>
          <cdr:cNvSpPr txBox="1"/>
        </cdr:nvSpPr>
        <cdr:spPr>
          <a:xfrm xmlns:a="http://schemas.openxmlformats.org/drawingml/2006/main">
            <a:off x="0" y="2732413"/>
            <a:ext cx="3171255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C97F85BC-A0EE-464D-B9F4-C67E89C576B6}" type="TxLink">
              <a:rPr lang="en-US" sz="1200" b="1" i="0" u="none" strike="noStrike">
                <a:solidFill>
                  <a:srgbClr val="00AC00"/>
                </a:solidFill>
                <a:latin typeface="Arial"/>
                <a:cs typeface="Arial"/>
              </a:rPr>
              <a:pPr algn="l"/>
              <a:t>Initial Equity Depreciable Capital</a:t>
            </a:fld>
            <a:endParaRPr lang="en-US" sz="1600" b="1" dirty="0">
              <a:solidFill>
                <a:srgbClr val="00AC00"/>
              </a:solidFill>
            </a:endParaRPr>
          </a:p>
        </cdr:txBody>
      </cdr:sp>
      <cdr:sp macro="" textlink="">
        <cdr:nvSpPr>
          <cdr:cNvPr id="31" name="TextBox 7"/>
          <cdr:cNvSpPr txBox="1"/>
        </cdr:nvSpPr>
        <cdr:spPr>
          <a:xfrm xmlns:a="http://schemas.openxmlformats.org/drawingml/2006/main">
            <a:off x="0" y="2943152"/>
            <a:ext cx="3171255" cy="17854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66209EDD-8BD7-461E-A6D7-790384ED0F24}" type="TxLink">
              <a:rPr lang="en-US" sz="1200" b="1" i="0" u="none" strike="noStrike">
                <a:solidFill>
                  <a:srgbClr val="000096"/>
                </a:solidFill>
                <a:latin typeface="Arial"/>
                <a:cs typeface="Arial"/>
              </a:rPr>
              <a:pPr algn="l"/>
              <a:t>Yearly Replacement Costs</a:t>
            </a:fld>
            <a:endParaRPr lang="en-US" sz="1600" b="1">
              <a:solidFill>
                <a:srgbClr val="000096"/>
              </a:solidFill>
            </a:endParaRPr>
          </a:p>
        </cdr:txBody>
      </cdr:sp>
      <cdr:sp macro="" textlink="">
        <cdr:nvSpPr>
          <cdr:cNvPr id="32" name="TextBox 8"/>
          <cdr:cNvSpPr txBox="1"/>
        </cdr:nvSpPr>
        <cdr:spPr>
          <a:xfrm xmlns:a="http://schemas.openxmlformats.org/drawingml/2006/main">
            <a:off x="3285865" y="1475395"/>
            <a:ext cx="3171256" cy="17854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480E05FE-8497-41C1-86AB-F7393776E70B}" type="TxLink">
              <a:rPr lang="en-US" sz="1200" b="1" i="0" u="none" strike="noStrike">
                <a:solidFill>
                  <a:srgbClr val="E6009F"/>
                </a:solidFill>
                <a:latin typeface="Arial"/>
                <a:cs typeface="Arial"/>
              </a:rPr>
              <a:pPr algn="l"/>
              <a:t>Fixed Operating Cost</a:t>
            </a:fld>
            <a:endParaRPr lang="en-US" sz="1600" b="1">
              <a:solidFill>
                <a:srgbClr val="E6009F"/>
              </a:solidFill>
            </a:endParaRPr>
          </a:p>
        </cdr:txBody>
      </cdr:sp>
      <cdr:sp macro="" textlink="">
        <cdr:nvSpPr>
          <cdr:cNvPr id="33" name="TextBox 9"/>
          <cdr:cNvSpPr txBox="1"/>
        </cdr:nvSpPr>
        <cdr:spPr>
          <a:xfrm xmlns:a="http://schemas.openxmlformats.org/drawingml/2006/main">
            <a:off x="3285865" y="1686166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A8DF15AB-448A-4B80-BF96-F57D3D12A324}" type="TxLink">
              <a:rPr lang="en-US" sz="1200" b="1" i="0" u="none" strike="noStrike">
                <a:solidFill>
                  <a:srgbClr val="C1AB11"/>
                </a:solidFill>
                <a:latin typeface="Arial"/>
                <a:cs typeface="Arial"/>
              </a:rPr>
              <a:pPr algn="l"/>
              <a:t>Debt Interest</a:t>
            </a:fld>
            <a:endParaRPr lang="en-US" sz="1600" b="1">
              <a:solidFill>
                <a:srgbClr val="C1AB11"/>
              </a:solidFill>
            </a:endParaRPr>
          </a:p>
        </cdr:txBody>
      </cdr:sp>
      <cdr:sp macro="" textlink="">
        <cdr:nvSpPr>
          <cdr:cNvPr id="34" name="TextBox 10"/>
          <cdr:cNvSpPr txBox="1"/>
        </cdr:nvSpPr>
        <cdr:spPr>
          <a:xfrm xmlns:a="http://schemas.openxmlformats.org/drawingml/2006/main">
            <a:off x="3285865" y="1896905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76FC40E4-75A6-4D5D-A5CC-98D825CBD79F}" type="TxLink">
              <a:rPr lang="en-US" sz="1200" b="1" i="0" u="none" strike="noStrike">
                <a:solidFill>
                  <a:srgbClr val="A800D0"/>
                </a:solidFill>
                <a:latin typeface="Arial"/>
                <a:cs typeface="Arial"/>
              </a:rPr>
              <a:pPr algn="l"/>
              <a:t>Taxes</a:t>
            </a:fld>
            <a:endParaRPr lang="en-US" sz="1600" b="1">
              <a:solidFill>
                <a:srgbClr val="A800D0"/>
              </a:solidFill>
            </a:endParaRPr>
          </a:p>
        </cdr:txBody>
      </cdr:sp>
      <cdr:sp macro="" textlink="">
        <cdr:nvSpPr>
          <cdr:cNvPr id="35" name="TextBox 11"/>
          <cdr:cNvSpPr txBox="1"/>
        </cdr:nvSpPr>
        <cdr:spPr>
          <a:xfrm xmlns:a="http://schemas.openxmlformats.org/drawingml/2006/main">
            <a:off x="3285865" y="2107643"/>
            <a:ext cx="3171256" cy="17854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713C7E2E-1913-40DA-8872-EF3979D98265}" type="TxLink">
              <a:rPr lang="en-US" sz="1200" b="1" i="0" u="none" strike="noStrike">
                <a:solidFill>
                  <a:srgbClr val="8484FF"/>
                </a:solidFill>
                <a:latin typeface="Arial"/>
                <a:cs typeface="Arial"/>
              </a:rPr>
              <a:pPr algn="l"/>
              <a:t>Cash for Working Capital Reserve</a:t>
            </a:fld>
            <a:endParaRPr lang="en-US" sz="1600" b="1">
              <a:solidFill>
                <a:srgbClr val="8484FF"/>
              </a:solidFill>
            </a:endParaRPr>
          </a:p>
        </cdr:txBody>
      </cdr:sp>
      <cdr:sp macro="" textlink="">
        <cdr:nvSpPr>
          <cdr:cNvPr id="36" name="TextBox 12"/>
          <cdr:cNvSpPr txBox="1"/>
        </cdr:nvSpPr>
        <cdr:spPr>
          <a:xfrm xmlns:a="http://schemas.openxmlformats.org/drawingml/2006/main">
            <a:off x="3285865" y="2310936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2F0725C6-82C9-4A97-91E4-88AFA6D93A2B}" type="TxLink">
              <a:rPr lang="en-US" sz="1200" b="1" i="0" u="none" strike="noStrike">
                <a:solidFill>
                  <a:srgbClr val="82413A"/>
                </a:solidFill>
                <a:latin typeface="Arial"/>
                <a:cs typeface="Arial"/>
              </a:rPr>
              <a:pPr algn="l"/>
              <a:t>Principal Payment</a:t>
            </a:fld>
            <a:endParaRPr lang="en-US" sz="1600" b="1">
              <a:solidFill>
                <a:srgbClr val="82413A"/>
              </a:solidFill>
            </a:endParaRPr>
          </a:p>
        </cdr:txBody>
      </cdr:sp>
      <cdr:sp macro="" textlink="">
        <cdr:nvSpPr>
          <cdr:cNvPr id="37" name="TextBox 13"/>
          <cdr:cNvSpPr txBox="1"/>
        </cdr:nvSpPr>
        <cdr:spPr>
          <a:xfrm xmlns:a="http://schemas.openxmlformats.org/drawingml/2006/main">
            <a:off x="3285865" y="2521675"/>
            <a:ext cx="3171256" cy="178514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BE5C80B2-FA72-4648-8162-D2195A463FF6}" type="TxLink">
              <a:rPr lang="en-US" sz="1200" b="1" i="0" u="none" strike="noStrike">
                <a:solidFill>
                  <a:srgbClr val="00C898"/>
                </a:solidFill>
                <a:latin typeface="Arial"/>
                <a:cs typeface="Arial"/>
              </a:rPr>
              <a:pPr algn="l"/>
              <a:t>Decommissioning Costs</a:t>
            </a:fld>
            <a:endParaRPr lang="en-US" sz="1600" b="1">
              <a:solidFill>
                <a:srgbClr val="00C898"/>
              </a:solidFill>
            </a:endParaRPr>
          </a:p>
        </cdr:txBody>
      </cdr:sp>
      <cdr:sp macro="" textlink="">
        <cdr:nvSpPr>
          <cdr:cNvPr id="38" name="TextBox 14"/>
          <cdr:cNvSpPr txBox="1"/>
        </cdr:nvSpPr>
        <cdr:spPr>
          <a:xfrm xmlns:a="http://schemas.openxmlformats.org/drawingml/2006/main">
            <a:off x="3285865" y="2732413"/>
            <a:ext cx="3171256" cy="1785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7EDED5BC-890B-43B5-8A4B-04621904B678}" type="TxLink">
              <a:rPr lang="en-US" sz="1200" b="1" i="0" u="none" strike="noStrike">
                <a:solidFill>
                  <a:srgbClr val="006876"/>
                </a:solidFill>
                <a:latin typeface="Arial"/>
                <a:cs typeface="Arial"/>
              </a:rPr>
              <a:pPr algn="l"/>
              <a:t>Other Non-Depreciable Capital Costs</a:t>
            </a:fld>
            <a:endParaRPr lang="en-US" sz="1600" b="1">
              <a:solidFill>
                <a:srgbClr val="006876"/>
              </a:solidFill>
            </a:endParaRPr>
          </a:p>
        </cdr:txBody>
      </cdr:sp>
      <cdr:sp macro="" textlink="">
        <cdr:nvSpPr>
          <cdr:cNvPr id="39" name="TextBox 15"/>
          <cdr:cNvSpPr txBox="1"/>
        </cdr:nvSpPr>
        <cdr:spPr>
          <a:xfrm xmlns:a="http://schemas.openxmlformats.org/drawingml/2006/main">
            <a:off x="3285865" y="2943152"/>
            <a:ext cx="3171256" cy="17854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l"/>
            <a:fld id="{C2EE1D46-39E8-47AB-90DA-1E6B82EEBE06}" type="TxLink">
              <a:rPr lang="en-US" sz="1200" b="1" i="0" u="none" strike="noStrike">
                <a:solidFill>
                  <a:srgbClr val="A2BF37"/>
                </a:solidFill>
                <a:latin typeface="Arial"/>
                <a:cs typeface="Arial"/>
              </a:rPr>
              <a:pPr algn="l"/>
              <a:t> </a:t>
            </a:fld>
            <a:endParaRPr lang="en-US" sz="1600" b="1">
              <a:solidFill>
                <a:srgbClr val="A2BF37"/>
              </a:solidFill>
            </a:endParaRPr>
          </a:p>
        </cdr:txBody>
      </cdr:sp>
    </cdr:grp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79F9-023E-49B1-9FC4-A08662BF525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8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79F9-023E-49B1-9FC4-A08662BF525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79F9-023E-49B1-9FC4-A08662BF525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5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79F9-023E-49B1-9FC4-A08662BF525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79F9-023E-49B1-9FC4-A08662BF525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3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79F9-023E-49B1-9FC4-A08662BF525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5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79F9-023E-49B1-9FC4-A08662BF525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1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79F9-023E-49B1-9FC4-A08662BF525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4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79F9-023E-49B1-9FC4-A08662BF525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79F9-023E-49B1-9FC4-A08662BF525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7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79F9-023E-49B1-9FC4-A08662BF525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6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279F9-023E-49B1-9FC4-A08662BF525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42436-5329-4A89-A748-76837B44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0949" y="241014"/>
            <a:ext cx="9144000" cy="2387600"/>
          </a:xfrm>
        </p:spPr>
        <p:txBody>
          <a:bodyPr/>
          <a:lstStyle/>
          <a:p>
            <a:r>
              <a:rPr lang="en-US" dirty="0"/>
              <a:t>Hydrogen Production in ERCOT</a:t>
            </a:r>
          </a:p>
        </p:txBody>
      </p:sp>
    </p:spTree>
    <p:extLst>
      <p:ext uri="{BB962C8B-B14F-4D97-AF65-F5344CB8AC3E}">
        <p14:creationId xmlns:p14="http://schemas.microsoft.com/office/powerpoint/2010/main" val="404826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Gas Henry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515" y="1825625"/>
            <a:ext cx="5609493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58" y="890868"/>
            <a:ext cx="5436101" cy="3212073"/>
          </a:xfrm>
          <a:prstGeom prst="rect">
            <a:avLst/>
          </a:prstGeom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059541"/>
              </p:ext>
            </p:extLst>
          </p:nvPr>
        </p:nvGraphicFramePr>
        <p:xfrm>
          <a:off x="7175988" y="410294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391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9459"/>
            <a:ext cx="4780085" cy="35985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908" y="3259459"/>
            <a:ext cx="4282586" cy="3446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" y="0"/>
            <a:ext cx="4357072" cy="34381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100" y="0"/>
            <a:ext cx="4060394" cy="345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75" y="3601183"/>
            <a:ext cx="3524015" cy="29227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454" y="3538857"/>
            <a:ext cx="3550993" cy="3052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75" y="149470"/>
            <a:ext cx="3553587" cy="3059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0454" y="70339"/>
            <a:ext cx="3618850" cy="32334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2693" y="149470"/>
            <a:ext cx="3672254" cy="31293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2693" y="3538857"/>
            <a:ext cx="3672254" cy="315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6" y="1028087"/>
            <a:ext cx="5880404" cy="49400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394" y="0"/>
            <a:ext cx="4077923" cy="3560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723" y="3505587"/>
            <a:ext cx="3816594" cy="33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3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1420323"/>
            <a:ext cx="5830033" cy="46310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5323" y="870438"/>
            <a:ext cx="187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+2 $/kg H2 for 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063" y="1333952"/>
            <a:ext cx="5687489" cy="47174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18951" y="964620"/>
            <a:ext cx="355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- 0.1 *CAP_WIND for EL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6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0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249241"/>
              </p:ext>
            </p:extLst>
          </p:nvPr>
        </p:nvGraphicFramePr>
        <p:xfrm>
          <a:off x="438839" y="36878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612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69169" cy="1325563"/>
          </a:xfrm>
        </p:spPr>
        <p:txBody>
          <a:bodyPr/>
          <a:lstStyle/>
          <a:p>
            <a:r>
              <a:rPr lang="en-US" dirty="0" smtClean="0"/>
              <a:t>Hydrogen from Electrolysis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955931" cy="43513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Detailed financial analysis by NREL over a 40 year investment period</a:t>
            </a:r>
          </a:p>
          <a:p>
            <a:r>
              <a:rPr lang="en-US" sz="1800" dirty="0" smtClean="0"/>
              <a:t>Feedstock costs are the main cost driver when producing hydrogen using electrolysis</a:t>
            </a:r>
          </a:p>
          <a:p>
            <a:pPr lvl="1"/>
            <a:r>
              <a:rPr lang="en-US" sz="1800" dirty="0" smtClean="0"/>
              <a:t>77 % of cost for centralized plant</a:t>
            </a:r>
          </a:p>
          <a:p>
            <a:pPr lvl="1"/>
            <a:r>
              <a:rPr lang="en-US" sz="1800" dirty="0" smtClean="0"/>
              <a:t>57 % of cost for decentralized plant</a:t>
            </a:r>
          </a:p>
          <a:p>
            <a:r>
              <a:rPr lang="en-US" sz="2200" dirty="0" smtClean="0"/>
              <a:t>The feedstock cost is the cost of electricity and water to the electrolysis</a:t>
            </a:r>
          </a:p>
          <a:p>
            <a:pPr lvl="1"/>
            <a:r>
              <a:rPr lang="en-US" sz="1800" dirty="0" smtClean="0"/>
              <a:t>Electricity totally dominates </a:t>
            </a:r>
            <a:endParaRPr lang="en-US" sz="18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900-00000D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798813"/>
              </p:ext>
            </p:extLst>
          </p:nvPr>
        </p:nvGraphicFramePr>
        <p:xfrm>
          <a:off x="6392009" y="3512459"/>
          <a:ext cx="5799992" cy="3222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8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4723325"/>
              </p:ext>
            </p:extLst>
          </p:nvPr>
        </p:nvGraphicFramePr>
        <p:xfrm>
          <a:off x="6552685" y="531664"/>
          <a:ext cx="5392518" cy="2427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10854" y="52552"/>
            <a:ext cx="2810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Centralized PEM Electrolysis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7710854" y="3143126"/>
            <a:ext cx="280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Distributed PEM Electrolysis</a:t>
            </a:r>
            <a:endParaRPr lang="en-US" u="sng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6136433"/>
              </p:ext>
            </p:extLst>
          </p:nvPr>
        </p:nvGraphicFramePr>
        <p:xfrm>
          <a:off x="838200" y="4508654"/>
          <a:ext cx="5411119" cy="2349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2074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Hydrogen from Natural 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5641731" cy="43513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NREL has calculated the cost of centralized production of hydrogen from natural gas with carbon capture.</a:t>
            </a:r>
          </a:p>
          <a:p>
            <a:r>
              <a:rPr lang="en-US" sz="1800" dirty="0" smtClean="0"/>
              <a:t>Case study example of a plant producing hydrogen at 340 ton/day</a:t>
            </a:r>
          </a:p>
          <a:p>
            <a:r>
              <a:rPr lang="en-US" sz="1800" dirty="0" smtClean="0"/>
              <a:t>The process produce 9.26 CO2 kg/kg H2, whereof 8.33 kg CO2/kg H2 is captured and 0.93 kg CO2/ kg H2 is emitted</a:t>
            </a:r>
          </a:p>
          <a:p>
            <a:pPr lvl="1"/>
            <a:r>
              <a:rPr lang="en-US" sz="1400" dirty="0" smtClean="0"/>
              <a:t>Amounts to a capture rate at 90 % of produced CO2</a:t>
            </a:r>
          </a:p>
          <a:p>
            <a:endParaRPr lang="en-US" sz="1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8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666925"/>
              </p:ext>
            </p:extLst>
          </p:nvPr>
        </p:nvGraphicFramePr>
        <p:xfrm>
          <a:off x="6620607" y="1585975"/>
          <a:ext cx="5369169" cy="2415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384038"/>
              </p:ext>
            </p:extLst>
          </p:nvPr>
        </p:nvGraphicFramePr>
        <p:xfrm>
          <a:off x="6620607" y="4386058"/>
          <a:ext cx="518648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4844">
                  <a:extLst>
                    <a:ext uri="{9D8B030D-6E8A-4147-A177-3AD203B41FA5}">
                      <a16:colId xmlns:a16="http://schemas.microsoft.com/office/drawing/2014/main" val="2205347360"/>
                    </a:ext>
                  </a:extLst>
                </a:gridCol>
                <a:gridCol w="1501643">
                  <a:extLst>
                    <a:ext uri="{9D8B030D-6E8A-4147-A177-3AD203B41FA5}">
                      <a16:colId xmlns:a16="http://schemas.microsoft.com/office/drawing/2014/main" val="3267437409"/>
                    </a:ext>
                  </a:extLst>
                </a:gridCol>
              </a:tblGrid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Capital Costs</a:t>
                      </a:r>
                    </a:p>
                    <a:p>
                      <a:pPr algn="l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44770"/>
                  </a:ext>
                </a:extLst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H2A Total Direct Capital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$202 246 784</a:t>
                      </a:r>
                    </a:p>
                    <a:p>
                      <a:pPr algn="l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4441"/>
                  </a:ext>
                </a:extLst>
              </a:tr>
              <a:tr h="326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H2A Carbon Sequestration Total Direct Capital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$137 971 172</a:t>
                      </a:r>
                    </a:p>
                    <a:p>
                      <a:pPr algn="l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081889"/>
                  </a:ext>
                </a:extLst>
              </a:tr>
              <a:tr h="21781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Indirect Depreciable Capital Costs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$142 891 542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662551"/>
                  </a:ext>
                </a:extLst>
              </a:tr>
              <a:tr h="21781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Total Capital Costs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$484 210 222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46682189"/>
                  </a:ext>
                </a:extLst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7202159"/>
              </p:ext>
            </p:extLst>
          </p:nvPr>
        </p:nvGraphicFramePr>
        <p:xfrm>
          <a:off x="1373065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5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524" y="35083"/>
            <a:ext cx="8724900" cy="108018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ERCOT Load Zones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770" y="1960512"/>
            <a:ext cx="5949462" cy="286030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ERCOT is divided into 8 load zones where we have historical prices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Both prices from the Day-ahead (DAM) and Real-time (RTM) markets are available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The mean prices are the same but RTM is more fluctuating: STD(RTM) = 3xSTD(DAM) for 2017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706010" y="35083"/>
            <a:ext cx="3335906" cy="300779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361478"/>
              </p:ext>
            </p:extLst>
          </p:nvPr>
        </p:nvGraphicFramePr>
        <p:xfrm>
          <a:off x="1459524" y="4277370"/>
          <a:ext cx="508195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391">
                  <a:extLst>
                    <a:ext uri="{9D8B030D-6E8A-4147-A177-3AD203B41FA5}">
                      <a16:colId xmlns:a16="http://schemas.microsoft.com/office/drawing/2014/main" val="3115721400"/>
                    </a:ext>
                  </a:extLst>
                </a:gridCol>
                <a:gridCol w="1016391">
                  <a:extLst>
                    <a:ext uri="{9D8B030D-6E8A-4147-A177-3AD203B41FA5}">
                      <a16:colId xmlns:a16="http://schemas.microsoft.com/office/drawing/2014/main" val="2721170758"/>
                    </a:ext>
                  </a:extLst>
                </a:gridCol>
                <a:gridCol w="1016391">
                  <a:extLst>
                    <a:ext uri="{9D8B030D-6E8A-4147-A177-3AD203B41FA5}">
                      <a16:colId xmlns:a16="http://schemas.microsoft.com/office/drawing/2014/main" val="3705389567"/>
                    </a:ext>
                  </a:extLst>
                </a:gridCol>
                <a:gridCol w="1016391">
                  <a:extLst>
                    <a:ext uri="{9D8B030D-6E8A-4147-A177-3AD203B41FA5}">
                      <a16:colId xmlns:a16="http://schemas.microsoft.com/office/drawing/2014/main" val="4282488865"/>
                    </a:ext>
                  </a:extLst>
                </a:gridCol>
                <a:gridCol w="1016391">
                  <a:extLst>
                    <a:ext uri="{9D8B030D-6E8A-4147-A177-3AD203B41FA5}">
                      <a16:colId xmlns:a16="http://schemas.microsoft.com/office/drawing/2014/main" val="3406664404"/>
                    </a:ext>
                  </a:extLst>
                </a:gridCol>
              </a:tblGrid>
              <a:tr h="2375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Load zone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DAM</a:t>
                      </a:r>
                      <a:r>
                        <a:rPr lang="en-US" sz="1200" baseline="0" dirty="0" smtClean="0"/>
                        <a:t> -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DAM - STD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RTM</a:t>
                      </a:r>
                      <a:r>
                        <a:rPr lang="en-US" sz="1200" baseline="0" dirty="0" smtClean="0"/>
                        <a:t> -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RTM - STD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14695"/>
                  </a:ext>
                </a:extLst>
              </a:tr>
              <a:tr h="2375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24.69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24.84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33.59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47456"/>
                  </a:ext>
                </a:extLst>
              </a:tr>
              <a:tr h="2375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CPS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25.62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10.96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26.04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51.05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50543"/>
                  </a:ext>
                </a:extLst>
              </a:tr>
              <a:tr h="2375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HOUSTON</a:t>
                      </a:r>
                      <a:endParaRPr lang="en-US" sz="1200" dirty="0"/>
                    </a:p>
                  </a:txBody>
                  <a:tcPr>
                    <a:solidFill>
                      <a:srgbClr val="F073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29.02</a:t>
                      </a:r>
                      <a:endParaRPr lang="en-US" sz="1200" dirty="0"/>
                    </a:p>
                  </a:txBody>
                  <a:tcPr>
                    <a:solidFill>
                      <a:srgbClr val="F073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16.56</a:t>
                      </a:r>
                      <a:endParaRPr lang="en-US" sz="1200" dirty="0"/>
                    </a:p>
                  </a:txBody>
                  <a:tcPr>
                    <a:solidFill>
                      <a:srgbClr val="F073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29.17</a:t>
                      </a:r>
                      <a:endParaRPr lang="en-US" sz="1200" dirty="0"/>
                    </a:p>
                  </a:txBody>
                  <a:tcPr>
                    <a:solidFill>
                      <a:srgbClr val="F073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69.01</a:t>
                      </a:r>
                      <a:endParaRPr lang="en-US" sz="1200" dirty="0"/>
                    </a:p>
                  </a:txBody>
                  <a:tcPr>
                    <a:solidFill>
                      <a:srgbClr val="F073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878777"/>
                  </a:ext>
                </a:extLst>
              </a:tr>
              <a:tr h="2375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LCRA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24.97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10.66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25.02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35.25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855235"/>
                  </a:ext>
                </a:extLst>
              </a:tr>
              <a:tr h="2375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NORTH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23.89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9.65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23.73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25.54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218666"/>
                  </a:ext>
                </a:extLst>
              </a:tr>
              <a:tr h="2375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RAYBN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23.66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9.02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23.52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24.83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937285"/>
                  </a:ext>
                </a:extLst>
              </a:tr>
              <a:tr h="2375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SOUTH</a:t>
                      </a:r>
                      <a:endParaRPr lang="en-US" sz="1200" dirty="0"/>
                    </a:p>
                  </a:txBody>
                  <a:tcPr>
                    <a:solidFill>
                      <a:srgbClr val="F073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28.91</a:t>
                      </a:r>
                      <a:endParaRPr lang="en-US" sz="1200" dirty="0"/>
                    </a:p>
                  </a:txBody>
                  <a:tcPr>
                    <a:solidFill>
                      <a:srgbClr val="F073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14.77</a:t>
                      </a:r>
                      <a:endParaRPr lang="en-US" sz="1200" dirty="0"/>
                    </a:p>
                  </a:txBody>
                  <a:tcPr>
                    <a:solidFill>
                      <a:srgbClr val="F073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28.04</a:t>
                      </a:r>
                      <a:endParaRPr lang="en-US" sz="1200" dirty="0"/>
                    </a:p>
                  </a:txBody>
                  <a:tcPr>
                    <a:solidFill>
                      <a:srgbClr val="F073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45.69</a:t>
                      </a:r>
                      <a:endParaRPr lang="en-US" sz="1200" dirty="0"/>
                    </a:p>
                  </a:txBody>
                  <a:tcPr>
                    <a:solidFill>
                      <a:srgbClr val="F073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527957"/>
                  </a:ext>
                </a:extLst>
              </a:tr>
              <a:tr h="2375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WEST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23.72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10.60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23.57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29.35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21558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929877"/>
              </p:ext>
            </p:extLst>
          </p:nvPr>
        </p:nvGraphicFramePr>
        <p:xfrm>
          <a:off x="7530353" y="4172099"/>
          <a:ext cx="4242435" cy="2497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16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3133"/>
            <a:ext cx="9144000" cy="106692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Hydrogen Production from Electrolysis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793" y="1671697"/>
            <a:ext cx="5593664" cy="391038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Current cost of producing hydrogen from electricity in ERCOT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Place a 50 ton per day electrolysis plant in respective load zones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Assume it does not affect the electricity price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What is the optimal configuration of a flexible plant?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Results: 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342" y="1850210"/>
            <a:ext cx="5792018" cy="355336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19433"/>
              </p:ext>
            </p:extLst>
          </p:nvPr>
        </p:nvGraphicFramePr>
        <p:xfrm>
          <a:off x="2080587" y="4188292"/>
          <a:ext cx="3845870" cy="243055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69174">
                  <a:extLst>
                    <a:ext uri="{9D8B030D-6E8A-4147-A177-3AD203B41FA5}">
                      <a16:colId xmlns:a16="http://schemas.microsoft.com/office/drawing/2014/main" val="944887084"/>
                    </a:ext>
                  </a:extLst>
                </a:gridCol>
                <a:gridCol w="769174">
                  <a:extLst>
                    <a:ext uri="{9D8B030D-6E8A-4147-A177-3AD203B41FA5}">
                      <a16:colId xmlns:a16="http://schemas.microsoft.com/office/drawing/2014/main" val="1583092165"/>
                    </a:ext>
                  </a:extLst>
                </a:gridCol>
                <a:gridCol w="769174">
                  <a:extLst>
                    <a:ext uri="{9D8B030D-6E8A-4147-A177-3AD203B41FA5}">
                      <a16:colId xmlns:a16="http://schemas.microsoft.com/office/drawing/2014/main" val="3315631553"/>
                    </a:ext>
                  </a:extLst>
                </a:gridCol>
                <a:gridCol w="769174">
                  <a:extLst>
                    <a:ext uri="{9D8B030D-6E8A-4147-A177-3AD203B41FA5}">
                      <a16:colId xmlns:a16="http://schemas.microsoft.com/office/drawing/2014/main" val="1166924580"/>
                    </a:ext>
                  </a:extLst>
                </a:gridCol>
                <a:gridCol w="769174">
                  <a:extLst>
                    <a:ext uri="{9D8B030D-6E8A-4147-A177-3AD203B41FA5}">
                      <a16:colId xmlns:a16="http://schemas.microsoft.com/office/drawing/2014/main" val="1666778852"/>
                    </a:ext>
                  </a:extLst>
                </a:gridCol>
              </a:tblGrid>
              <a:tr h="21337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smtClean="0">
                          <a:effectLst/>
                        </a:rPr>
                        <a:t>Day-ahead Market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smtClean="0">
                          <a:effectLst/>
                        </a:rPr>
                        <a:t>Real-time Market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444007424"/>
                  </a:ext>
                </a:extLst>
              </a:tr>
              <a:tr h="3701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 zone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smtClean="0">
                          <a:effectLst/>
                        </a:rPr>
                        <a:t>Electrolyzer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[MW]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smtClean="0">
                          <a:effectLst/>
                        </a:rPr>
                        <a:t>Storage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[Nm</a:t>
                      </a:r>
                      <a:r>
                        <a:rPr lang="en-US" sz="1100" u="none" strike="noStrike" baseline="30000" dirty="0" smtClean="0">
                          <a:effectLst/>
                        </a:rPr>
                        <a:t>3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]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smtClean="0">
                          <a:effectLst/>
                        </a:rPr>
                        <a:t>Electrolyzer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[MW]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smtClean="0">
                          <a:effectLst/>
                        </a:rPr>
                        <a:t>Storage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[Nm</a:t>
                      </a:r>
                      <a:r>
                        <a:rPr lang="en-US" sz="1100" u="none" strike="noStrike" baseline="30000" dirty="0" smtClean="0">
                          <a:effectLst/>
                        </a:rPr>
                        <a:t>3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]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898453"/>
                  </a:ext>
                </a:extLst>
              </a:tr>
              <a:tr h="20451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AEN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123.4176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69521.69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116.5914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121611.7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50898628"/>
                  </a:ext>
                </a:extLst>
              </a:tr>
              <a:tr h="20451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CPS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124.1889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76473.86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117.3808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150126.5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5382236"/>
                  </a:ext>
                </a:extLst>
              </a:tr>
              <a:tr h="20451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HOUSTON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133.7024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115869.5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119.3578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139043.4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9365728"/>
                  </a:ext>
                </a:extLst>
              </a:tr>
              <a:tr h="20451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LCRA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123.6034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72034.52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116.7803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126378.6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6522421"/>
                  </a:ext>
                </a:extLst>
              </a:tr>
              <a:tr h="20451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NORTH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120.3827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69521.69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116.9896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108144.9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064178"/>
                  </a:ext>
                </a:extLst>
              </a:tr>
              <a:tr h="20451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RAYBN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118.7894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69521.69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115.3533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101122.5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0498342"/>
                  </a:ext>
                </a:extLst>
              </a:tr>
              <a:tr h="20451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SOUTH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131.9882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115869.5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121.7034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155596.2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77752"/>
                  </a:ext>
                </a:extLst>
              </a:tr>
              <a:tr h="210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WEST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121.8031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86228.45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120.2367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141193.5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864413"/>
                  </a:ext>
                </a:extLst>
              </a:tr>
              <a:tr h="20451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smtClean="0">
                          <a:effectLst/>
                        </a:rPr>
                        <a:t>MEAN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124.73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84380.11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118.05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130402.15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06482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9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9256" y="485429"/>
            <a:ext cx="8074843" cy="6154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Hydrogen Cost from Electrolysis - ERCOT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703" y="1500389"/>
            <a:ext cx="6476426" cy="37920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9677" y="5684969"/>
            <a:ext cx="5653452" cy="9233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 smtClean="0"/>
              <a:t>RTM – Real-time market</a:t>
            </a:r>
          </a:p>
          <a:p>
            <a:r>
              <a:rPr lang="en-US" dirty="0" smtClean="0"/>
              <a:t>DAM – Day-ahead market</a:t>
            </a:r>
          </a:p>
          <a:p>
            <a:endParaRPr lang="en-US" dirty="0" smtClean="0"/>
          </a:p>
          <a:p>
            <a:r>
              <a:rPr lang="en-US" dirty="0" smtClean="0"/>
              <a:t>Flex – with storage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– without storage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6523" y="1690723"/>
            <a:ext cx="47302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the mean electricity price is the same in both markets. procuring hydrogen at a constant level gives the same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hydrogen is produced flexibly. the RTM market gives lower costs as it has periods with very low costs where we can produce hydrogen cheaper.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However. using perfect foresight for the RTM market is not realistic as the low prices arise from uncertainties in renewable energy production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flexible system can react to these uncertainties and take advantage of the low prices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storage strategies are too good when we have perfect foresight and would not be achievable in practice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39678" y="6307371"/>
            <a:ext cx="5653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PS: grid tariffs are not included here, network zones don’t directly overlap with load zones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68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Nordpool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628088"/>
              </p:ext>
            </p:extLst>
          </p:nvPr>
        </p:nvGraphicFramePr>
        <p:xfrm>
          <a:off x="4711264" y="659422"/>
          <a:ext cx="1828800" cy="38785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2219429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996413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231306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4428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SYS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29,40757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5,175868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14691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SE1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30,84111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7,158612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79023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SE2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30,84111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7,158612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95615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SE3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31,23813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7,968093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14091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SE4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32,18019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8,946456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28672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FI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33,19174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9,61076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9565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DK1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30,08477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10,67856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8747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DK2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31,96569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10,98284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07246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Oslo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29,03505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4,878746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37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Kr.sand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28,83175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4,625652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1204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Bergen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28,83855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4,536337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54324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Molde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29,52928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5,540113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94248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Tr.heim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29,52928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5,540113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11396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Tromsø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25,72827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5,238795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205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EE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33,20384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9,543607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438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LV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34,67895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10,35208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06697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LT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35,13181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10,80792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400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 smtClean="0"/>
                        <a:t>30,84</a:t>
                      </a:r>
                      <a:endParaRPr lang="en-US" sz="1100" dirty="0"/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 smtClean="0"/>
                        <a:t>7,57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08456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TEXAS</a:t>
                      </a:r>
                    </a:p>
                  </a:txBody>
                  <a:tcPr marL="9525" marR="9525" marT="9525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23,72</a:t>
                      </a:r>
                      <a:endParaRPr lang="en-US" sz="1100" dirty="0"/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10,60</a:t>
                      </a:r>
                      <a:endParaRPr lang="en-US" sz="1100" dirty="0"/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9751637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6090" y="2000360"/>
            <a:ext cx="3973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Higher prices and lower price variation </a:t>
            </a:r>
            <a:r>
              <a:rPr lang="en-US" dirty="0"/>
              <a:t>than Texas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54" y="659422"/>
            <a:ext cx="5272454" cy="538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8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Hydrogen Cost from Electrolysis - </a:t>
            </a:r>
            <a:r>
              <a:rPr lang="en-US" dirty="0" err="1" smtClean="0"/>
              <a:t>Nordpool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42692" cy="43513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Producing hydrogen in the regulating market is cheaper than from the spot market in Sweden, Finland and Denmark but not in Norway</a:t>
            </a:r>
          </a:p>
          <a:p>
            <a:r>
              <a:rPr lang="en-US" sz="1800" dirty="0" smtClean="0"/>
              <a:t>Flexible production don’t have significantly impact on the costs of hydrogen production due to low price variations</a:t>
            </a:r>
          </a:p>
          <a:p>
            <a:r>
              <a:rPr lang="en-US" sz="1800" dirty="0" smtClean="0"/>
              <a:t>Generally more expensive than Texas due to higher electricity prices, hydrogen production in Northern Norway (</a:t>
            </a:r>
            <a:r>
              <a:rPr lang="en-US" sz="1800" dirty="0" err="1" smtClean="0"/>
              <a:t>Tromsø</a:t>
            </a:r>
            <a:r>
              <a:rPr lang="en-US" sz="1800" dirty="0" smtClean="0"/>
              <a:t>) is the only one that is competitive with Texas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917" y="1474909"/>
            <a:ext cx="60007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8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832</Words>
  <Application>Microsoft Office PowerPoint</Application>
  <PresentationFormat>Widescreen</PresentationFormat>
  <Paragraphs>316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Hydrogen Production in ERCOT</vt:lpstr>
      <vt:lpstr>PowerPoint Presentation</vt:lpstr>
      <vt:lpstr>Hydrogen from Electrolysis</vt:lpstr>
      <vt:lpstr>Hydrogen from Natural Gas</vt:lpstr>
      <vt:lpstr>ERCOT Load Zones</vt:lpstr>
      <vt:lpstr>Hydrogen Production from Electrolysis</vt:lpstr>
      <vt:lpstr>Hydrogen Cost from Electrolysis - ERCOT</vt:lpstr>
      <vt:lpstr>Nordpool</vt:lpstr>
      <vt:lpstr>Hydrogen Cost from Electrolysis - Nordpool</vt:lpstr>
      <vt:lpstr>Natural Gas Henry Hub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NTNU/Department of Electrical Power Engeneering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Espen Flo Bødal</dc:creator>
  <cp:lastModifiedBy>Espen Flo Bødal</cp:lastModifiedBy>
  <cp:revision>47</cp:revision>
  <dcterms:created xsi:type="dcterms:W3CDTF">2019-04-10T21:40:30Z</dcterms:created>
  <dcterms:modified xsi:type="dcterms:W3CDTF">2019-05-20T13:17:51Z</dcterms:modified>
</cp:coreProperties>
</file>