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8" r:id="rId9"/>
    <p:sldId id="262" r:id="rId10"/>
    <p:sldId id="266" r:id="rId11"/>
    <p:sldId id="269" r:id="rId12"/>
    <p:sldId id="270" r:id="rId13"/>
    <p:sldId id="273" r:id="rId14"/>
    <p:sldId id="274" r:id="rId15"/>
    <p:sldId id="272" r:id="rId16"/>
    <p:sldId id="276" r:id="rId17"/>
    <p:sldId id="277" r:id="rId18"/>
    <p:sldId id="279" r:id="rId19"/>
    <p:sldId id="281" r:id="rId20"/>
    <p:sldId id="278" r:id="rId21"/>
    <p:sldId id="280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2916" autoAdjust="0"/>
  </p:normalViewPr>
  <p:slideViewPr>
    <p:cSldViewPr snapToGrid="0" showGuides="1">
      <p:cViewPr varScale="1">
        <p:scale>
          <a:sx n="105" d="100"/>
          <a:sy n="105" d="100"/>
        </p:scale>
        <p:origin x="11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AD557-450C-41D2-BCE4-02CF550E881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9BE02-7AED-4DA6-A126-750735AED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lphaUcParenR"/>
            </a:pPr>
            <a:r>
              <a:rPr lang="pt-PT" sz="1200" dirty="0"/>
              <a:t>Taxa natalidade em 15% pq 1.5º</a:t>
            </a:r>
          </a:p>
          <a:p>
            <a:pPr marL="342900" indent="-342900">
              <a:buAutoNum type="alphaUcParenR"/>
            </a:pPr>
            <a:r>
              <a:rPr lang="pt-PT" sz="1200" dirty="0"/>
              <a:t>Taxa maxima de picadas em 15% que humano recebe (</a:t>
            </a:r>
            <a:r>
              <a:rPr lang="el-GR" sz="1200" dirty="0"/>
              <a:t>σ</a:t>
            </a:r>
            <a:r>
              <a:rPr lang="pt-PT" sz="1200" dirty="0"/>
              <a:t>h)</a:t>
            </a:r>
          </a:p>
          <a:p>
            <a:pPr marL="342900" indent="-342900">
              <a:buAutoNum type="alphaUcParenR"/>
            </a:pPr>
            <a:r>
              <a:rPr lang="pt-PT" sz="1200" dirty="0"/>
              <a:t>Probabilidade da transmissao de doença </a:t>
            </a:r>
            <a:r>
              <a:rPr lang="en-US" sz="1200" dirty="0"/>
              <a:t>Mosquito-to-human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9BE02-7AED-4DA6-A126-750735AED9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C6550-E663-A48A-0C23-8AF2BBDA9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C116D5-4209-795D-A930-03C88DE7E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4DC27E-DF8D-207E-2101-8EB59EDC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045-0DA3-4303-A24C-25FC0913E00B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97537CE-5817-E419-3AD1-AE1BDEFE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F2565E-3BBA-ECAA-CD09-D2199FC0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180-5682-494E-B788-E23C076DA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104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7DA9E-2FC5-405E-D232-1AEE05AB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18F7898-DB3D-55B4-1E04-C267ADEB7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FEA5BC-EFD4-1C40-E42F-1C4224B9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045-0DA3-4303-A24C-25FC0913E00B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3EFA8D-63AD-D592-9B93-87F9ED43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D677E8-6D10-F435-683E-A3FA6EE2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180-5682-494E-B788-E23C076DA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596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C1B828-B134-D4AD-105F-268D515E9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7EC8A28-A1E6-EF65-3285-221C52081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5B0F600-B1F3-569B-AC30-B40F9139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045-0DA3-4303-A24C-25FC0913E00B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B60E00-ECF0-FA08-120A-105EF348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96326C-EDFA-0755-9EA2-D1B3D7F7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180-5682-494E-B788-E23C076DA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494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82640-D952-43DF-3FD8-EBB341CC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2DFEBA-21E7-2312-AE6F-29DA710B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B4E4F4-F5A5-CE93-FD80-10F08FE8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045-0DA3-4303-A24C-25FC0913E00B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7C7FCA-89BC-6D47-4DD1-9EC4CF9C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7B98F2-8BBF-D4C4-78FF-D0B3607A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180-5682-494E-B788-E23C076DA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113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92845-26F7-0B29-377E-F6F40C93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CB948C-B9D1-9A4E-ACCD-480C89F65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4962B-370A-903A-FD20-78A80DC6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045-0DA3-4303-A24C-25FC0913E00B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2EB91ED-A56E-B381-7F01-AC001B6E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7E1E2D-94F6-5B99-880F-DFD205A0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180-5682-494E-B788-E23C076DA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722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2979D-104A-9A10-054E-3E16DC83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193EA5-D50C-EB1F-2A71-F5344BDD4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B58FFC5-C311-3B67-0900-11D09358B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44248BA-F0D0-BE61-03A2-E29C8AD6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045-0DA3-4303-A24C-25FC0913E00B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9AC97B0-7BD1-49A0-514D-89AA1266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75B049D-B9BF-FE7E-9510-164F3B99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180-5682-494E-B788-E23C076DA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683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5D5AC-2431-61B3-069A-971E82ED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5BF7489-ADEF-2510-CEAA-AA98C409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FDF9B46-6F4F-F2C9-67B5-BC7F0E332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1951120-38C0-B4FC-2341-29BD32CF3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CE20609-E3EE-43DB-9665-9F49D1120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C42AD54-0D51-42D8-B40D-58DC18F8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045-0DA3-4303-A24C-25FC0913E00B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D448B53-06DC-E966-4458-E1F37945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AF7F4CB-2637-B527-5D6A-9165D5B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180-5682-494E-B788-E23C076DA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727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99DD2-EC4A-280E-4CC1-A7437DEB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B4F64F2-9AFE-3B3F-4663-C83511E5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045-0DA3-4303-A24C-25FC0913E00B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7065BC2-8BCF-C412-70A1-09176310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E4CAB5D-B831-6833-CADA-85419993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180-5682-494E-B788-E23C076DA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046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28142DA-95CE-8E63-48A4-EB087ADF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045-0DA3-4303-A24C-25FC0913E00B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DB4E8E1-AC73-0D4C-E2B4-DDBF028B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F14B73-4BA3-B8C8-B465-CE57BE9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180-5682-494E-B788-E23C076DA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457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FAAF6-C894-FD5A-3CE8-9C38F7ED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B016D8-7B10-9094-B964-20B49692C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1D06ECF-D264-DB3C-35A2-D9145F339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62050FB-A8D7-855B-3064-C26460C8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045-0DA3-4303-A24C-25FC0913E00B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26F8E70-61EF-216C-3518-40F685B0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8ABB80D-6047-2A69-1257-5C898B54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180-5682-494E-B788-E23C076DA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520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5F803-AF0B-62C4-8EF7-431EAF55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B4B84EB-F7AE-76E1-4CBA-925CD5630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04A76F7-08BF-B6F5-80C2-C2D051242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AC6DFB8-D254-58B8-8894-62099946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045-0DA3-4303-A24C-25FC0913E00B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A32EF8B-E706-0010-4A1E-81564651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57F9409-3309-0647-8678-7D5744C9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180-5682-494E-B788-E23C076DA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39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2A2C5E0-E822-E062-927C-A5B092B1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FF93FC-60A9-3605-D0C7-43317065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C7C022-D174-8C0A-1E34-6D1785765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E1045-0DA3-4303-A24C-25FC0913E00B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4BDF7A-0A25-34F3-AB53-B44FB779E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917D93-A958-33A2-DAC0-9B12A4B0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C180-5682-494E-B788-E23C076DAE6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24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F6F2A7-7520-6444-A8A8-9690728C5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8120" y="3708651"/>
            <a:ext cx="4439920" cy="2504122"/>
          </a:xfrm>
        </p:spPr>
        <p:txBody>
          <a:bodyPr>
            <a:normAutofit fontScale="92500" lnSpcReduction="20000"/>
          </a:bodyPr>
          <a:lstStyle/>
          <a:p>
            <a:r>
              <a:rPr lang="pt-PT" sz="2900" b="1" dirty="0" err="1"/>
              <a:t>Group</a:t>
            </a:r>
            <a:r>
              <a:rPr lang="pt-PT" sz="2900" b="1" dirty="0"/>
              <a:t> 2: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PT" sz="2600" dirty="0"/>
              <a:t>Guilherme Sousa pg51188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PT" sz="2600" dirty="0"/>
              <a:t>Joana Araújo pg49836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PT" sz="2600" dirty="0"/>
              <a:t>Karyna </a:t>
            </a:r>
            <a:r>
              <a:rPr lang="pt-PT" sz="2600" dirty="0" err="1"/>
              <a:t>Lysenko</a:t>
            </a:r>
            <a:r>
              <a:rPr lang="pt-PT" sz="2600" dirty="0"/>
              <a:t> pg51191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PT" sz="2600" dirty="0"/>
              <a:t>Rodrigo Esperança pg50923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PT" sz="2600" dirty="0"/>
              <a:t>Tiago Silva pg49849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BD62DC-450D-82EA-A6F5-EB77A83A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96" y="1176419"/>
            <a:ext cx="11505407" cy="205683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B7C59732-ABA7-2306-8C58-63868485C9D2}"/>
              </a:ext>
            </a:extLst>
          </p:cNvPr>
          <p:cNvSpPr txBox="1">
            <a:spLocks/>
          </p:cNvSpPr>
          <p:nvPr/>
        </p:nvSpPr>
        <p:spPr>
          <a:xfrm>
            <a:off x="3108960" y="279718"/>
            <a:ext cx="5974080" cy="4494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900" b="1" dirty="0"/>
              <a:t>Modelação de Processos Metabólicos</a:t>
            </a:r>
            <a:endParaRPr lang="pt-PT" sz="3800" dirty="0"/>
          </a:p>
          <a:p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D52D88B-6610-9C11-F327-42E8D44FDAE4}"/>
              </a:ext>
            </a:extLst>
          </p:cNvPr>
          <p:cNvSpPr txBox="1"/>
          <p:nvPr/>
        </p:nvSpPr>
        <p:spPr>
          <a:xfrm>
            <a:off x="0" y="6334780"/>
            <a:ext cx="1229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Chitnis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Hyman, J.M. &amp; Cushing, J.M. Determining Important Parameters in the Spread of Malaria Through the Sensitivity Analysis of a Mathematical Model.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Bull. Math. Biol.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1272–1296 (2008). https://doi.org/10.1007/s11538-008-9299-0</a:t>
            </a:r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aixe Mão Desenhada Mosquito Mordendo Uma Mão gratuitamente | Mosquito,  Mãos, Festa de boneca">
            <a:extLst>
              <a:ext uri="{FF2B5EF4-FFF2-40B4-BE49-F238E27FC236}">
                <a16:creationId xmlns:a16="http://schemas.microsoft.com/office/drawing/2014/main" id="{48B79566-AC0E-E411-6A36-2DE148FB4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 r="2120" b="10383"/>
          <a:stretch/>
        </p:blipFill>
        <p:spPr bwMode="auto">
          <a:xfrm>
            <a:off x="8133715" y="3174074"/>
            <a:ext cx="3997325" cy="31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aixe Mão Desenhada Mosquito Mordendo Uma Mão gratuitamente | Mosquito,  Mãos, Festa de boneca">
            <a:extLst>
              <a:ext uri="{FF2B5EF4-FFF2-40B4-BE49-F238E27FC236}">
                <a16:creationId xmlns:a16="http://schemas.microsoft.com/office/drawing/2014/main" id="{B8EA1CDB-CA07-934A-FF7E-340526CAB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 r="2120" b="10383"/>
          <a:stretch/>
        </p:blipFill>
        <p:spPr bwMode="auto">
          <a:xfrm flipH="1">
            <a:off x="15875" y="3211983"/>
            <a:ext cx="3901440" cy="308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422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F6F2A7-7520-6444-A8A8-9690728C5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285" y="3999185"/>
            <a:ext cx="4348480" cy="523220"/>
          </a:xfrm>
        </p:spPr>
        <p:txBody>
          <a:bodyPr>
            <a:normAutofit fontScale="85000" lnSpcReduction="10000"/>
          </a:bodyPr>
          <a:lstStyle/>
          <a:p>
            <a:r>
              <a:rPr lang="pt-PT" sz="3200" dirty="0" err="1"/>
              <a:t>Thank</a:t>
            </a:r>
            <a:r>
              <a:rPr lang="pt-PT" sz="3200" dirty="0"/>
              <a:t> </a:t>
            </a:r>
            <a:r>
              <a:rPr lang="pt-PT" sz="3200" dirty="0" err="1"/>
              <a:t>you</a:t>
            </a:r>
            <a:r>
              <a:rPr lang="pt-PT" sz="3200" dirty="0"/>
              <a:t> for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attention</a:t>
            </a:r>
            <a:r>
              <a:rPr lang="pt-PT" sz="3200" dirty="0"/>
              <a:t>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BD62DC-450D-82EA-A6F5-EB77A83A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96" y="1176419"/>
            <a:ext cx="11505407" cy="205683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B7C59732-ABA7-2306-8C58-63868485C9D2}"/>
              </a:ext>
            </a:extLst>
          </p:cNvPr>
          <p:cNvSpPr txBox="1">
            <a:spLocks/>
          </p:cNvSpPr>
          <p:nvPr/>
        </p:nvSpPr>
        <p:spPr>
          <a:xfrm>
            <a:off x="3108960" y="279718"/>
            <a:ext cx="5974080" cy="4494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900" b="1" dirty="0"/>
              <a:t>Modelação de Processos Metabólicos</a:t>
            </a:r>
            <a:endParaRPr lang="pt-PT" sz="3800" dirty="0"/>
          </a:p>
          <a:p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D52D88B-6610-9C11-F327-42E8D44FDAE4}"/>
              </a:ext>
            </a:extLst>
          </p:cNvPr>
          <p:cNvSpPr txBox="1"/>
          <p:nvPr/>
        </p:nvSpPr>
        <p:spPr>
          <a:xfrm>
            <a:off x="0" y="6334780"/>
            <a:ext cx="1229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Chitnis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Hyman, J.M. &amp; Cushing, J.M. Determining Important Parameters in the Spread of Malaria Through the Sensitivity Analysis of a Mathematical Model.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Bull. Math. Biol.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1272–1296 (2008). https://doi.org/10.1007/s11538-008-9299-0</a:t>
            </a:r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aixe Mão Desenhada Mosquito Mordendo Uma Mão gratuitamente | Mosquito,  Mãos, Festa de boneca">
            <a:extLst>
              <a:ext uri="{FF2B5EF4-FFF2-40B4-BE49-F238E27FC236}">
                <a16:creationId xmlns:a16="http://schemas.microsoft.com/office/drawing/2014/main" id="{48B79566-AC0E-E411-6A36-2DE148FB4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 r="2120" b="10383"/>
          <a:stretch/>
        </p:blipFill>
        <p:spPr bwMode="auto">
          <a:xfrm>
            <a:off x="8103235" y="3174074"/>
            <a:ext cx="3997325" cy="31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aixe Mão Desenhada Mosquito Mordendo Uma Mão gratuitamente | Mosquito,  Mãos, Festa de boneca">
            <a:extLst>
              <a:ext uri="{FF2B5EF4-FFF2-40B4-BE49-F238E27FC236}">
                <a16:creationId xmlns:a16="http://schemas.microsoft.com/office/drawing/2014/main" id="{B8EA1CDB-CA07-934A-FF7E-340526CAB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 r="2120" b="10383"/>
          <a:stretch/>
        </p:blipFill>
        <p:spPr bwMode="auto">
          <a:xfrm flipH="1">
            <a:off x="15875" y="3211983"/>
            <a:ext cx="3901440" cy="308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73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F6F2A7-7520-6444-A8A8-9690728C5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8120" y="3708651"/>
            <a:ext cx="4439920" cy="2504122"/>
          </a:xfrm>
        </p:spPr>
        <p:txBody>
          <a:bodyPr>
            <a:normAutofit fontScale="92500" lnSpcReduction="20000"/>
          </a:bodyPr>
          <a:lstStyle/>
          <a:p>
            <a:r>
              <a:rPr lang="pt-PT" sz="2900" b="1" dirty="0" err="1"/>
              <a:t>Group</a:t>
            </a:r>
            <a:r>
              <a:rPr lang="pt-PT" sz="2900" b="1" dirty="0"/>
              <a:t> 2: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PT" sz="2600" dirty="0"/>
              <a:t>Guilherme Sousa pg51188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PT" sz="2600" dirty="0"/>
              <a:t>Joana Araújo pg49836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PT" sz="2600" dirty="0"/>
              <a:t>Karyna </a:t>
            </a:r>
            <a:r>
              <a:rPr lang="pt-PT" sz="2600" dirty="0" err="1"/>
              <a:t>Lysenko</a:t>
            </a:r>
            <a:r>
              <a:rPr lang="pt-PT" sz="2600" dirty="0"/>
              <a:t> pg51191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PT" sz="2600" dirty="0"/>
              <a:t>Rodrigo Esperança pg50923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PT" sz="2600" dirty="0"/>
              <a:t>Tiago Silva pg49849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BD62DC-450D-82EA-A6F5-EB77A83A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96" y="1176419"/>
            <a:ext cx="11505407" cy="205683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B7C59732-ABA7-2306-8C58-63868485C9D2}"/>
              </a:ext>
            </a:extLst>
          </p:cNvPr>
          <p:cNvSpPr txBox="1">
            <a:spLocks/>
          </p:cNvSpPr>
          <p:nvPr/>
        </p:nvSpPr>
        <p:spPr>
          <a:xfrm>
            <a:off x="3108960" y="279718"/>
            <a:ext cx="5974080" cy="4494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900" b="1" dirty="0"/>
              <a:t>Modelação de Processos Metabólicos</a:t>
            </a:r>
            <a:endParaRPr lang="pt-PT" sz="3800" dirty="0"/>
          </a:p>
          <a:p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D52D88B-6610-9C11-F327-42E8D44FDAE4}"/>
              </a:ext>
            </a:extLst>
          </p:cNvPr>
          <p:cNvSpPr txBox="1"/>
          <p:nvPr/>
        </p:nvSpPr>
        <p:spPr>
          <a:xfrm>
            <a:off x="0" y="6334780"/>
            <a:ext cx="1229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Chitnis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Hyman, J.M. &amp; Cushing, J.M. Determining Important Parameters in the Spread of Malaria Through the Sensitivity Analysis of a Mathematical Model.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Bull. Math. Biol.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1272–1296 (2008). https://doi.org/10.1007/s11538-008-9299-0</a:t>
            </a:r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aixe Mão Desenhada Mosquito Mordendo Uma Mão gratuitamente | Mosquito,  Mãos, Festa de boneca">
            <a:extLst>
              <a:ext uri="{FF2B5EF4-FFF2-40B4-BE49-F238E27FC236}">
                <a16:creationId xmlns:a16="http://schemas.microsoft.com/office/drawing/2014/main" id="{48B79566-AC0E-E411-6A36-2DE148FB4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 r="2120" b="10383"/>
          <a:stretch/>
        </p:blipFill>
        <p:spPr bwMode="auto">
          <a:xfrm>
            <a:off x="8133715" y="3174074"/>
            <a:ext cx="3997325" cy="31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aixe Mão Desenhada Mosquito Mordendo Uma Mão gratuitamente | Mosquito,  Mãos, Festa de boneca">
            <a:extLst>
              <a:ext uri="{FF2B5EF4-FFF2-40B4-BE49-F238E27FC236}">
                <a16:creationId xmlns:a16="http://schemas.microsoft.com/office/drawing/2014/main" id="{B8EA1CDB-CA07-934A-FF7E-340526CAB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 r="2120" b="10383"/>
          <a:stretch/>
        </p:blipFill>
        <p:spPr bwMode="auto">
          <a:xfrm flipH="1">
            <a:off x="15875" y="3211983"/>
            <a:ext cx="3901440" cy="308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8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B12CE2F-3955-8B98-48B7-B6CFDE12B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0584" y="572362"/>
            <a:ext cx="7879784" cy="473739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C7F1C40-2D44-1E51-F59D-4DA69EB42BA7}"/>
              </a:ext>
            </a:extLst>
          </p:cNvPr>
          <p:cNvSpPr txBox="1"/>
          <p:nvPr/>
        </p:nvSpPr>
        <p:spPr>
          <a:xfrm>
            <a:off x="0" y="6334780"/>
            <a:ext cx="1229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Chitnis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Hyman, J.M. &amp; Cushing, J.M. Determining Important Parameters in the Spread of Malaria Through the Sensitivity Analysis of a Mathematical Model.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Bull. Math. Biol.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1272–1296 (2008). https://doi.org/10.1007/s11538-008-9299-0</a:t>
            </a:r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ECC5FB16-B9F1-2E84-2ED2-A17FDF7336EF}"/>
              </a:ext>
            </a:extLst>
          </p:cNvPr>
          <p:cNvSpPr txBox="1">
            <a:spLocks/>
          </p:cNvSpPr>
          <p:nvPr/>
        </p:nvSpPr>
        <p:spPr>
          <a:xfrm>
            <a:off x="929185" y="207094"/>
            <a:ext cx="5974080" cy="449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500" b="1" dirty="0" err="1">
                <a:solidFill>
                  <a:schemeClr val="accent5"/>
                </a:solidFill>
              </a:rPr>
              <a:t>Mathematical</a:t>
            </a:r>
            <a:r>
              <a:rPr lang="pt-PT" sz="3500" b="1" dirty="0">
                <a:solidFill>
                  <a:schemeClr val="accent5"/>
                </a:solidFill>
              </a:rPr>
              <a:t> </a:t>
            </a:r>
            <a:r>
              <a:rPr lang="pt-PT" sz="3500" b="1" dirty="0" err="1">
                <a:solidFill>
                  <a:schemeClr val="accent5"/>
                </a:solidFill>
              </a:rPr>
              <a:t>model</a:t>
            </a:r>
            <a:r>
              <a:rPr lang="pt-PT" sz="3500" b="1" dirty="0">
                <a:solidFill>
                  <a:schemeClr val="accent5"/>
                </a:solidFill>
              </a:rPr>
              <a:t> </a:t>
            </a:r>
            <a:r>
              <a:rPr lang="pt-PT" sz="3500" b="1" dirty="0" err="1">
                <a:solidFill>
                  <a:schemeClr val="accent5"/>
                </a:solidFill>
              </a:rPr>
              <a:t>and</a:t>
            </a:r>
            <a:r>
              <a:rPr lang="pt-PT" sz="3500" b="1" dirty="0">
                <a:solidFill>
                  <a:schemeClr val="accent5"/>
                </a:solidFill>
              </a:rPr>
              <a:t> </a:t>
            </a:r>
            <a:r>
              <a:rPr lang="pt-PT" sz="3500" b="1" dirty="0" err="1">
                <a:solidFill>
                  <a:schemeClr val="accent5"/>
                </a:solidFill>
              </a:rPr>
              <a:t>analysis</a:t>
            </a:r>
            <a:endParaRPr lang="pt-PT" sz="4300" dirty="0">
              <a:solidFill>
                <a:schemeClr val="accent5"/>
              </a:solidFill>
            </a:endParaRPr>
          </a:p>
          <a:p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020946-3A69-4BC2-3B6D-8568B49EF4A9}"/>
              </a:ext>
            </a:extLst>
          </p:cNvPr>
          <p:cNvSpPr/>
          <p:nvPr/>
        </p:nvSpPr>
        <p:spPr>
          <a:xfrm>
            <a:off x="406400" y="124290"/>
            <a:ext cx="599440" cy="5322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9D0027-7030-43A4-E11C-7D9B33ABECFB}"/>
              </a:ext>
            </a:extLst>
          </p:cNvPr>
          <p:cNvSpPr txBox="1"/>
          <p:nvPr/>
        </p:nvSpPr>
        <p:spPr>
          <a:xfrm>
            <a:off x="810436" y="5371195"/>
            <a:ext cx="7207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S: </a:t>
            </a:r>
            <a:r>
              <a:rPr lang="pt-PT" sz="2000" dirty="0" err="1"/>
              <a:t>Susceptible</a:t>
            </a:r>
            <a:r>
              <a:rPr lang="pt-PT" sz="2000" dirty="0"/>
              <a:t>; E: </a:t>
            </a:r>
            <a:r>
              <a:rPr lang="pt-PT" sz="2000" dirty="0" err="1"/>
              <a:t>Exposed</a:t>
            </a:r>
            <a:r>
              <a:rPr lang="pt-PT" sz="2000" dirty="0"/>
              <a:t>; I:Infectious; R: Recovered</a:t>
            </a:r>
          </a:p>
        </p:txBody>
      </p:sp>
      <p:sp>
        <p:nvSpPr>
          <p:cNvPr id="18" name="Chaveta à direita 17">
            <a:extLst>
              <a:ext uri="{FF2B5EF4-FFF2-40B4-BE49-F238E27FC236}">
                <a16:creationId xmlns:a16="http://schemas.microsoft.com/office/drawing/2014/main" id="{BBBD90A1-2FB2-8159-BE2A-05D64593C8E8}"/>
              </a:ext>
            </a:extLst>
          </p:cNvPr>
          <p:cNvSpPr/>
          <p:nvPr/>
        </p:nvSpPr>
        <p:spPr>
          <a:xfrm>
            <a:off x="7233920" y="741680"/>
            <a:ext cx="1076960" cy="45265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235CD6D-8137-DCD0-CCF1-495108033041}"/>
              </a:ext>
            </a:extLst>
          </p:cNvPr>
          <p:cNvSpPr/>
          <p:nvPr/>
        </p:nvSpPr>
        <p:spPr>
          <a:xfrm>
            <a:off x="8620760" y="2042160"/>
            <a:ext cx="261112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endParaRPr lang="pt-PT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CE2B198-196D-489D-5118-F2C6D9BD36C1}"/>
              </a:ext>
            </a:extLst>
          </p:cNvPr>
          <p:cNvSpPr/>
          <p:nvPr/>
        </p:nvSpPr>
        <p:spPr>
          <a:xfrm>
            <a:off x="8620760" y="3495040"/>
            <a:ext cx="261112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endParaRPr lang="pt-PT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88194B-F901-D929-14AC-4696CBF8D196}"/>
              </a:ext>
            </a:extLst>
          </p:cNvPr>
          <p:cNvSpPr/>
          <p:nvPr/>
        </p:nvSpPr>
        <p:spPr>
          <a:xfrm>
            <a:off x="11844588" y="6573519"/>
            <a:ext cx="296612" cy="2495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3503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texto, captura de ecrã, Gráfico, software&#10;&#10;Descrição gerada automaticamente">
            <a:extLst>
              <a:ext uri="{FF2B5EF4-FFF2-40B4-BE49-F238E27FC236}">
                <a16:creationId xmlns:a16="http://schemas.microsoft.com/office/drawing/2014/main" id="{2D7C7333-AE3D-6DE5-39B1-17782BBF0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66"/>
          <a:stretch/>
        </p:blipFill>
        <p:spPr>
          <a:xfrm>
            <a:off x="87083" y="2893669"/>
            <a:ext cx="4659088" cy="3894089"/>
          </a:xfrm>
          <a:prstGeom prst="rect">
            <a:avLst/>
          </a:prstGeom>
        </p:spPr>
      </p:pic>
      <p:pic>
        <p:nvPicPr>
          <p:cNvPr id="8" name="Marcador de Posição de Conteúdo 4" descr="Uma imagem com captura de ecrã, texto, Gráfico, software&#10;&#10;Descrição gerada automaticamente">
            <a:extLst>
              <a:ext uri="{FF2B5EF4-FFF2-40B4-BE49-F238E27FC236}">
                <a16:creationId xmlns:a16="http://schemas.microsoft.com/office/drawing/2014/main" id="{09FFAC6D-8525-A0CE-6148-3A80B838A0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58"/>
          <a:stretch/>
        </p:blipFill>
        <p:spPr>
          <a:xfrm>
            <a:off x="7632902" y="3013412"/>
            <a:ext cx="4417585" cy="38240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E95FC9-1119-642B-D5E8-9B404037CB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585" r="7239" b="52048"/>
          <a:stretch/>
        </p:blipFill>
        <p:spPr>
          <a:xfrm>
            <a:off x="8501743" y="18159"/>
            <a:ext cx="3021798" cy="274197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7D8CB96-A269-B0EE-1451-F46A3C9D01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523" b="52048"/>
          <a:stretch/>
        </p:blipFill>
        <p:spPr>
          <a:xfrm>
            <a:off x="533735" y="8757"/>
            <a:ext cx="3021798" cy="272382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246ADDB-230B-6AAD-2872-AA9D6AFD3B4D}"/>
              </a:ext>
            </a:extLst>
          </p:cNvPr>
          <p:cNvSpPr txBox="1"/>
          <p:nvPr/>
        </p:nvSpPr>
        <p:spPr>
          <a:xfrm>
            <a:off x="4045361" y="181709"/>
            <a:ext cx="4815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R0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Xee</a:t>
            </a:r>
            <a:r>
              <a:rPr lang="pt-PT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 biting rate;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Mosquito-to-human disease transmission probability;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 birth rate;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Human-to-Mosquito disease transmission probability;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Human rate of recovery.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AB26641-600F-3C9F-E625-3153D2536645}"/>
              </a:ext>
            </a:extLst>
          </p:cNvPr>
          <p:cNvSpPr/>
          <p:nvPr/>
        </p:nvSpPr>
        <p:spPr>
          <a:xfrm>
            <a:off x="4883976" y="4281913"/>
            <a:ext cx="261112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369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4" descr="Uma imagem com texto, captura de ecrã, Gráfico, file&#10;&#10;Descrição gerada automaticamente">
            <a:extLst>
              <a:ext uri="{FF2B5EF4-FFF2-40B4-BE49-F238E27FC236}">
                <a16:creationId xmlns:a16="http://schemas.microsoft.com/office/drawing/2014/main" id="{7DB02D9E-6F83-04C1-7971-10C73B8D1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17"/>
          <a:stretch/>
        </p:blipFill>
        <p:spPr>
          <a:xfrm>
            <a:off x="242372" y="2713413"/>
            <a:ext cx="4547582" cy="3948333"/>
          </a:xfrm>
          <a:prstGeom prst="rect">
            <a:avLst/>
          </a:prstGeom>
        </p:spPr>
      </p:pic>
      <p:pic>
        <p:nvPicPr>
          <p:cNvPr id="10" name="Marcador de Posição de Conteúdo 9" descr="Uma imagem com texto, captura de ecrã, Gráfico, software&#10;&#10;Descrição gerada automaticamente">
            <a:extLst>
              <a:ext uri="{FF2B5EF4-FFF2-40B4-BE49-F238E27FC236}">
                <a16:creationId xmlns:a16="http://schemas.microsoft.com/office/drawing/2014/main" id="{5C09C6C6-3315-EB51-BDB9-A78513C09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7" r="13601"/>
          <a:stretch/>
        </p:blipFill>
        <p:spPr>
          <a:xfrm>
            <a:off x="7524228" y="2713413"/>
            <a:ext cx="4547582" cy="3974316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625EA96-3679-C64B-9946-6CE75D6850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4" t="52356" r="53884"/>
          <a:stretch/>
        </p:blipFill>
        <p:spPr>
          <a:xfrm>
            <a:off x="914399" y="-25935"/>
            <a:ext cx="2957647" cy="26732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F8DF12D-50CB-F1FA-EAF7-35AB552CF5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16" t="52356" r="7239"/>
          <a:stretch/>
        </p:blipFill>
        <p:spPr>
          <a:xfrm>
            <a:off x="8579592" y="40163"/>
            <a:ext cx="3061563" cy="267325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1A6BEFE0-50D9-5DED-68AC-CDDEB3CC6F77}"/>
              </a:ext>
            </a:extLst>
          </p:cNvPr>
          <p:cNvSpPr/>
          <p:nvPr/>
        </p:nvSpPr>
        <p:spPr>
          <a:xfrm>
            <a:off x="4883976" y="4281913"/>
            <a:ext cx="261112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3AA16E8-79E2-A6C8-7926-27587AB0BEAC}"/>
              </a:ext>
            </a:extLst>
          </p:cNvPr>
          <p:cNvSpPr txBox="1"/>
          <p:nvPr/>
        </p:nvSpPr>
        <p:spPr>
          <a:xfrm>
            <a:off x="4198400" y="89040"/>
            <a:ext cx="4815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R0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Xee</a:t>
            </a:r>
            <a:r>
              <a:rPr lang="pt-PT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 biting rate;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Mosquito-to-human disease transmission probability;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 birth rate;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Human-to-Mosquito disease transmission probability;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Human rate of recovery.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253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3D8B540-ED33-2C10-BBC5-C3427C531639}"/>
              </a:ext>
            </a:extLst>
          </p:cNvPr>
          <p:cNvSpPr txBox="1"/>
          <p:nvPr/>
        </p:nvSpPr>
        <p:spPr>
          <a:xfrm>
            <a:off x="7665950" y="213593"/>
            <a:ext cx="4815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Xee</a:t>
            </a:r>
            <a:r>
              <a:rPr lang="pt-PT" b="1" dirty="0"/>
              <a:t>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Human rate of recovery;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 biting rate;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Human density dependent death and emigration rate;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Mosquito-to-human disease transmission probability.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6599087-D65A-E87D-C3FD-56BFAA997411}"/>
              </a:ext>
            </a:extLst>
          </p:cNvPr>
          <p:cNvSpPr txBox="1"/>
          <p:nvPr/>
        </p:nvSpPr>
        <p:spPr>
          <a:xfrm>
            <a:off x="0" y="3429000"/>
            <a:ext cx="4815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R0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 biting rate;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Mosquito-to-human disease transmission probability;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 birth rate;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Human-to-Mosquito disease transmission probability;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Human rate of recovery.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Density-dependent mosquito deathrate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36C3A5B-024D-F60E-F1C8-59A2BDA4F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182" b="52111"/>
          <a:stretch/>
        </p:blipFill>
        <p:spPr>
          <a:xfrm>
            <a:off x="0" y="27888"/>
            <a:ext cx="6328447" cy="2679734"/>
          </a:xfrm>
          <a:prstGeom prst="rect">
            <a:avLst/>
          </a:prstGeom>
        </p:spPr>
      </p:pic>
      <p:pic>
        <p:nvPicPr>
          <p:cNvPr id="8" name="Imagem 7" descr="Uma imagem com texto, captura de ecrã, diagrama, Gráfico&#10;&#10;Descrição gerada automaticamente">
            <a:extLst>
              <a:ext uri="{FF2B5EF4-FFF2-40B4-BE49-F238E27FC236}">
                <a16:creationId xmlns:a16="http://schemas.microsoft.com/office/drawing/2014/main" id="{14954B99-2D86-75C5-3E90-1450D0A91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07" y="2599991"/>
            <a:ext cx="5662657" cy="424699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9343C53-A2CE-2C6E-F2ED-0A67941F6F0A}"/>
              </a:ext>
            </a:extLst>
          </p:cNvPr>
          <p:cNvSpPr/>
          <p:nvPr/>
        </p:nvSpPr>
        <p:spPr>
          <a:xfrm>
            <a:off x="3355077" y="2788911"/>
            <a:ext cx="261112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830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28A5CB5-1CBA-9F87-A13A-1F894B46CC8E}"/>
              </a:ext>
            </a:extLst>
          </p:cNvPr>
          <p:cNvSpPr/>
          <p:nvPr/>
        </p:nvSpPr>
        <p:spPr>
          <a:xfrm>
            <a:off x="3542406" y="2806700"/>
            <a:ext cx="2317139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r>
              <a:rPr lang="pt-PT" dirty="0"/>
              <a:t> </a:t>
            </a:r>
            <a:r>
              <a:rPr lang="pt-PT" dirty="0" err="1"/>
              <a:t>area</a:t>
            </a:r>
            <a:endParaRPr lang="pt-PT" sz="11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3D8B540-ED33-2C10-BBC5-C3427C531639}"/>
              </a:ext>
            </a:extLst>
          </p:cNvPr>
          <p:cNvSpPr txBox="1"/>
          <p:nvPr/>
        </p:nvSpPr>
        <p:spPr>
          <a:xfrm>
            <a:off x="7665950" y="213593"/>
            <a:ext cx="4815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Xee</a:t>
            </a:r>
            <a:r>
              <a:rPr lang="pt-PT" b="1" dirty="0"/>
              <a:t>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Human rate of recovery;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 biting rate;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Human density dependent death and emigration rate;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Mosquito-to-human disease transmission probability.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6599087-D65A-E87D-C3FD-56BFAA997411}"/>
              </a:ext>
            </a:extLst>
          </p:cNvPr>
          <p:cNvSpPr txBox="1"/>
          <p:nvPr/>
        </p:nvSpPr>
        <p:spPr>
          <a:xfrm>
            <a:off x="0" y="3429000"/>
            <a:ext cx="4815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R0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 biting rate;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Mosquito-to-human disease transmission probability;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 birth rate;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Human-to-Mosquito disease transmission probability;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Human rate of recovery.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Density-dependent mosquito deathrate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7D75E6-F4ED-8F94-E181-CFD437408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13" t="51648" r="1"/>
          <a:stretch/>
        </p:blipFill>
        <p:spPr>
          <a:xfrm>
            <a:off x="19630" y="11017"/>
            <a:ext cx="6224822" cy="2642246"/>
          </a:xfrm>
          <a:prstGeom prst="rect">
            <a:avLst/>
          </a:prstGeom>
        </p:spPr>
      </p:pic>
      <p:pic>
        <p:nvPicPr>
          <p:cNvPr id="5" name="Imagem 4" descr="Uma imagem com texto, captura de ecrã, Gráfico, diagrama&#10;&#10;Descrição gerada automaticamente">
            <a:extLst>
              <a:ext uri="{FF2B5EF4-FFF2-40B4-BE49-F238E27FC236}">
                <a16:creationId xmlns:a16="http://schemas.microsoft.com/office/drawing/2014/main" id="{8E7D0948-725E-4622-5984-48F1FC854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02" y="2573390"/>
            <a:ext cx="5639368" cy="422952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B182A5B-660E-1EA1-9D0E-5909CC4B0DB0}"/>
              </a:ext>
            </a:extLst>
          </p:cNvPr>
          <p:cNvSpPr/>
          <p:nvPr/>
        </p:nvSpPr>
        <p:spPr>
          <a:xfrm>
            <a:off x="3365587" y="2788911"/>
            <a:ext cx="261112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8845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lária | Concise Medical Knowledge">
            <a:extLst>
              <a:ext uri="{FF2B5EF4-FFF2-40B4-BE49-F238E27FC236}">
                <a16:creationId xmlns:a16="http://schemas.microsoft.com/office/drawing/2014/main" id="{80E99724-215D-0EBE-C779-21DEC17B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10" y="3271017"/>
            <a:ext cx="6894696" cy="336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AD76804B-B35B-1740-70B7-794ED5BD790A}"/>
              </a:ext>
            </a:extLst>
          </p:cNvPr>
          <p:cNvSpPr txBox="1">
            <a:spLocks/>
          </p:cNvSpPr>
          <p:nvPr/>
        </p:nvSpPr>
        <p:spPr>
          <a:xfrm>
            <a:off x="-1313272" y="141780"/>
            <a:ext cx="5974080" cy="449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500" b="1" dirty="0">
                <a:solidFill>
                  <a:schemeClr val="accent5"/>
                </a:solidFill>
              </a:rPr>
              <a:t>Global </a:t>
            </a:r>
            <a:r>
              <a:rPr lang="pt-PT" sz="3500" b="1" dirty="0" err="1">
                <a:solidFill>
                  <a:schemeClr val="accent5"/>
                </a:solidFill>
              </a:rPr>
              <a:t>Warming</a:t>
            </a:r>
            <a:endParaRPr lang="pt-PT" sz="4300" dirty="0">
              <a:solidFill>
                <a:schemeClr val="accent5"/>
              </a:solidFill>
            </a:endParaRPr>
          </a:p>
          <a:p>
            <a:endParaRPr lang="pt-PT" dirty="0"/>
          </a:p>
        </p:txBody>
      </p:sp>
      <p:pic>
        <p:nvPicPr>
          <p:cNvPr id="7" name="Imagem 6" descr="Uma imagem com esfera, círculo, arte, criatividade&#10;&#10;Descrição gerada automaticamente">
            <a:extLst>
              <a:ext uri="{FF2B5EF4-FFF2-40B4-BE49-F238E27FC236}">
                <a16:creationId xmlns:a16="http://schemas.microsoft.com/office/drawing/2014/main" id="{C734D103-4B98-B973-63D7-DBBC19B27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220" y="141780"/>
            <a:ext cx="5663076" cy="297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45153B-7C78-5ADD-141A-9E94F0B70A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83" t="81218" r="27407"/>
          <a:stretch/>
        </p:blipFill>
        <p:spPr>
          <a:xfrm>
            <a:off x="8827007" y="2418207"/>
            <a:ext cx="3364993" cy="10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7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734AB41-C953-BAFB-DC52-82EF45DA3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56"/>
          <a:stretch/>
        </p:blipFill>
        <p:spPr>
          <a:xfrm>
            <a:off x="2059534" y="5346987"/>
            <a:ext cx="1713803" cy="1466559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8CE9AE65-8A24-E5FF-592C-1334FFC09D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585" r="7239" b="52048"/>
          <a:stretch/>
        </p:blipFill>
        <p:spPr>
          <a:xfrm>
            <a:off x="75570" y="346765"/>
            <a:ext cx="1795877" cy="1629578"/>
          </a:xfrm>
          <a:prstGeom prst="rect">
            <a:avLst/>
          </a:prstGeom>
        </p:spPr>
      </p:pic>
      <p:pic>
        <p:nvPicPr>
          <p:cNvPr id="11" name="Imagem 5">
            <a:extLst>
              <a:ext uri="{FF2B5EF4-FFF2-40B4-BE49-F238E27FC236}">
                <a16:creationId xmlns:a16="http://schemas.microsoft.com/office/drawing/2014/main" id="{41047505-BD27-D792-4FF7-0FC578950B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346"/>
          <a:stretch/>
        </p:blipFill>
        <p:spPr>
          <a:xfrm>
            <a:off x="2035803" y="2044034"/>
            <a:ext cx="1810200" cy="1514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F014E5-1E4A-0EFE-FCC3-044053D0D4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788"/>
          <a:stretch/>
        </p:blipFill>
        <p:spPr>
          <a:xfrm>
            <a:off x="2009546" y="416220"/>
            <a:ext cx="1707202" cy="1490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CCB5F8-7849-A93D-91B6-7D7EE18D2C0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631"/>
          <a:stretch/>
        </p:blipFill>
        <p:spPr>
          <a:xfrm>
            <a:off x="2059534" y="3695511"/>
            <a:ext cx="1749001" cy="1514331"/>
          </a:xfrm>
          <a:prstGeom prst="rect">
            <a:avLst/>
          </a:prstGeom>
        </p:spPr>
      </p:pic>
      <p:pic>
        <p:nvPicPr>
          <p:cNvPr id="14" name="Imagem 11">
            <a:extLst>
              <a:ext uri="{FF2B5EF4-FFF2-40B4-BE49-F238E27FC236}">
                <a16:creationId xmlns:a16="http://schemas.microsoft.com/office/drawing/2014/main" id="{F023498B-F98D-D245-3B33-BED7F88EA9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16" t="52356" r="7239"/>
          <a:stretch/>
        </p:blipFill>
        <p:spPr>
          <a:xfrm>
            <a:off x="114496" y="3648998"/>
            <a:ext cx="1862304" cy="1626099"/>
          </a:xfrm>
          <a:prstGeom prst="rect">
            <a:avLst/>
          </a:prstGeom>
        </p:spPr>
      </p:pic>
      <p:pic>
        <p:nvPicPr>
          <p:cNvPr id="15" name="Imagem 11">
            <a:extLst>
              <a:ext uri="{FF2B5EF4-FFF2-40B4-BE49-F238E27FC236}">
                <a16:creationId xmlns:a16="http://schemas.microsoft.com/office/drawing/2014/main" id="{68989A8C-413A-3348-B6C6-A0A9CF83F7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523" b="52048"/>
          <a:stretch/>
        </p:blipFill>
        <p:spPr>
          <a:xfrm>
            <a:off x="29222" y="1946654"/>
            <a:ext cx="1888575" cy="1702344"/>
          </a:xfrm>
          <a:prstGeom prst="rect">
            <a:avLst/>
          </a:prstGeom>
        </p:spPr>
      </p:pic>
      <p:pic>
        <p:nvPicPr>
          <p:cNvPr id="16" name="Imagem 10">
            <a:extLst>
              <a:ext uri="{FF2B5EF4-FFF2-40B4-BE49-F238E27FC236}">
                <a16:creationId xmlns:a16="http://schemas.microsoft.com/office/drawing/2014/main" id="{FA02324F-C854-EEB3-7678-B0814CAE24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4" t="52356" r="53884"/>
          <a:stretch/>
        </p:blipFill>
        <p:spPr>
          <a:xfrm>
            <a:off x="152556" y="5308112"/>
            <a:ext cx="1718892" cy="1553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F1783A-4D9D-A8EB-292E-87ED4D72695A}"/>
              </a:ext>
            </a:extLst>
          </p:cNvPr>
          <p:cNvSpPr txBox="1"/>
          <p:nvPr/>
        </p:nvSpPr>
        <p:spPr>
          <a:xfrm>
            <a:off x="3846002" y="1038225"/>
            <a:ext cx="124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/>
              <a:t>Comportamento semelhante; equilibrio atinge-se a valores mais altos</a:t>
            </a:r>
            <a:endParaRPr 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1B4EE4-E62F-777B-9229-AEAAF75B7F94}"/>
              </a:ext>
            </a:extLst>
          </p:cNvPr>
          <p:cNvSpPr txBox="1"/>
          <p:nvPr/>
        </p:nvSpPr>
        <p:spPr>
          <a:xfrm>
            <a:off x="3819144" y="2202267"/>
            <a:ext cx="1588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/>
              <a:t>Os equilibrios atingem-se mais depressa. O haver maior infeção no inicio do tempo, faz com que haja um pico max de infectados e consequentemente recuperados. Este comportamento no inicio faz que haja equilibrio de suscetiveis a valores mais altos</a:t>
            </a:r>
          </a:p>
        </p:txBody>
      </p:sp>
      <p:sp>
        <p:nvSpPr>
          <p:cNvPr id="19" name="CaixaDeTexto 9">
            <a:extLst>
              <a:ext uri="{FF2B5EF4-FFF2-40B4-BE49-F238E27FC236}">
                <a16:creationId xmlns:a16="http://schemas.microsoft.com/office/drawing/2014/main" id="{8C147A37-AD77-3817-D0C3-93110D11AF08}"/>
              </a:ext>
            </a:extLst>
          </p:cNvPr>
          <p:cNvSpPr txBox="1"/>
          <p:nvPr/>
        </p:nvSpPr>
        <p:spPr>
          <a:xfrm>
            <a:off x="1200614" y="16983"/>
            <a:ext cx="16178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/>
              <a:t>R0 </a:t>
            </a:r>
            <a:r>
              <a:rPr lang="pt-PT" sz="1000" b="1" dirty="0" err="1"/>
              <a:t>and</a:t>
            </a:r>
            <a:r>
              <a:rPr lang="pt-PT" sz="1000" b="1" dirty="0"/>
              <a:t> </a:t>
            </a:r>
            <a:r>
              <a:rPr lang="pt-PT" sz="1000" b="1" dirty="0" err="1"/>
              <a:t>Xee</a:t>
            </a:r>
            <a:r>
              <a:rPr lang="pt-PT" sz="10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000" dirty="0"/>
              <a:t>Mosquito birth rate;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0F1723-7561-71FD-6C5E-C62100583EA4}"/>
              </a:ext>
            </a:extLst>
          </p:cNvPr>
          <p:cNvSpPr txBox="1"/>
          <p:nvPr/>
        </p:nvSpPr>
        <p:spPr>
          <a:xfrm>
            <a:off x="3891269" y="4083344"/>
            <a:ext cx="956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/>
              <a:t>Comportamento semelhante; equilibrio atinge-se a valores mais altos e não há diminuição brusca</a:t>
            </a:r>
          </a:p>
          <a:p>
            <a:r>
              <a:rPr lang="en-US" sz="700" dirty="0" err="1"/>
              <a:t>Há</a:t>
            </a:r>
            <a:r>
              <a:rPr lang="en-US" sz="700" dirty="0"/>
              <a:t> </a:t>
            </a:r>
            <a:r>
              <a:rPr lang="en-US" sz="700" dirty="0" err="1"/>
              <a:t>equilibrio</a:t>
            </a:r>
            <a:r>
              <a:rPr lang="en-US" sz="700" dirty="0"/>
              <a:t> entre </a:t>
            </a:r>
            <a:r>
              <a:rPr lang="en-US" sz="700" dirty="0" err="1"/>
              <a:t>nascimento</a:t>
            </a:r>
            <a:r>
              <a:rPr lang="en-US" sz="700" dirty="0"/>
              <a:t> e </a:t>
            </a:r>
            <a:r>
              <a:rPr lang="en-US" sz="700" dirty="0" err="1"/>
              <a:t>morte</a:t>
            </a:r>
            <a:endParaRPr lang="en-US" sz="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3963C8-5871-DE7E-181C-D5E15EDF3414}"/>
              </a:ext>
            </a:extLst>
          </p:cNvPr>
          <p:cNvSpPr txBox="1"/>
          <p:nvPr/>
        </p:nvSpPr>
        <p:spPr>
          <a:xfrm>
            <a:off x="3846003" y="5460231"/>
            <a:ext cx="1297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/>
              <a:t>Os equilibrios atingem-se mais depressa</a:t>
            </a:r>
          </a:p>
          <a:p>
            <a:r>
              <a:rPr lang="pt-PT" sz="800" dirty="0"/>
              <a:t>Ambos os equilibrios atingem-se a valores mais baixos: </a:t>
            </a:r>
          </a:p>
          <a:p>
            <a:r>
              <a:rPr lang="pt-PT" sz="800" dirty="0"/>
              <a:t>-tempo de vida mais curto e pode nao ter tempo suficiente para passar a exposto e até infetado</a:t>
            </a:r>
            <a:endParaRPr lang="en-US" sz="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72FFAE0-8025-55A0-05E5-DD83075506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4014" y="2044034"/>
            <a:ext cx="1947554" cy="161063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1028E7-343F-8F97-8E83-6624080B73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4014" y="5328586"/>
            <a:ext cx="1832334" cy="15033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49B3C6F-EAC1-F696-269D-CF7AB7CED1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0026" y="366640"/>
            <a:ext cx="1888575" cy="16420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620FBFF-63B1-DD20-E59A-A3C4CAF9B4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5349" y="3682012"/>
            <a:ext cx="1868141" cy="16261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8BEDF8B-58B2-F040-D116-F64E656976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73576" y="2005979"/>
            <a:ext cx="1931377" cy="16280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DEC2C54-92CD-EA47-5DAA-36422069D6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73576" y="5241343"/>
            <a:ext cx="1832335" cy="16120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B981384-11B7-6D22-7FEF-9B2DDCC318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2881" y="318534"/>
            <a:ext cx="1892764" cy="1657466"/>
          </a:xfrm>
          <a:prstGeom prst="rect">
            <a:avLst/>
          </a:prstGeom>
        </p:spPr>
      </p:pic>
      <p:sp>
        <p:nvSpPr>
          <p:cNvPr id="42" name="CaixaDeTexto 13">
            <a:extLst>
              <a:ext uri="{FF2B5EF4-FFF2-40B4-BE49-F238E27FC236}">
                <a16:creationId xmlns:a16="http://schemas.microsoft.com/office/drawing/2014/main" id="{D6448238-4B45-FCC2-4E68-6389A0F10240}"/>
              </a:ext>
            </a:extLst>
          </p:cNvPr>
          <p:cNvSpPr txBox="1"/>
          <p:nvPr/>
        </p:nvSpPr>
        <p:spPr>
          <a:xfrm>
            <a:off x="3819144" y="42704"/>
            <a:ext cx="1271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R0 and Xee: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Mosquito birth rate; </a:t>
            </a:r>
            <a:endParaRPr lang="pt-PT" sz="11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Mosquito biting rate; </a:t>
            </a:r>
          </a:p>
          <a:p>
            <a:endParaRPr lang="pt-PT" sz="1100" dirty="0"/>
          </a:p>
        </p:txBody>
      </p:sp>
      <p:sp>
        <p:nvSpPr>
          <p:cNvPr id="43" name="CaixaDeTexto 13">
            <a:extLst>
              <a:ext uri="{FF2B5EF4-FFF2-40B4-BE49-F238E27FC236}">
                <a16:creationId xmlns:a16="http://schemas.microsoft.com/office/drawing/2014/main" id="{0343B58B-E2D8-622A-B414-7498F655CB56}"/>
              </a:ext>
            </a:extLst>
          </p:cNvPr>
          <p:cNvSpPr txBox="1"/>
          <p:nvPr/>
        </p:nvSpPr>
        <p:spPr>
          <a:xfrm>
            <a:off x="7265901" y="0"/>
            <a:ext cx="161786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/>
              <a:t>R0 and Xee: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Mosquito birth rate;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050" dirty="0"/>
              <a:t>Mosquito biting rate;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050" dirty="0"/>
              <a:t>Mosquito-to-human disease transmission probability;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105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614EB1B-9C79-6797-ED3B-0AD291C40D5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34386" y="3641466"/>
            <a:ext cx="1807331" cy="158428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6D49F34-DB23-D2DC-C65C-9D2D035B4583}"/>
              </a:ext>
            </a:extLst>
          </p:cNvPr>
          <p:cNvSpPr txBox="1"/>
          <p:nvPr/>
        </p:nvSpPr>
        <p:spPr>
          <a:xfrm>
            <a:off x="2009546" y="-21117"/>
            <a:ext cx="1836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>
                <a:solidFill>
                  <a:srgbClr val="FF0000"/>
                </a:solidFill>
              </a:rPr>
              <a:t>Taxa natalidade em 15% pq 1.5º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D51D4-A2BE-0718-9812-47473C483BF6}"/>
              </a:ext>
            </a:extLst>
          </p:cNvPr>
          <p:cNvSpPr txBox="1"/>
          <p:nvPr/>
        </p:nvSpPr>
        <p:spPr>
          <a:xfrm>
            <a:off x="5351280" y="-4228"/>
            <a:ext cx="20460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>
                <a:solidFill>
                  <a:srgbClr val="FF0000"/>
                </a:solidFill>
              </a:rPr>
              <a:t>Taxa maxima de picadas em 15% que humano recebe (</a:t>
            </a:r>
            <a:r>
              <a:rPr lang="el-GR" sz="900" dirty="0">
                <a:solidFill>
                  <a:srgbClr val="FF0000"/>
                </a:solidFill>
              </a:rPr>
              <a:t>σ</a:t>
            </a:r>
            <a:r>
              <a:rPr lang="pt-PT" sz="900" dirty="0">
                <a:solidFill>
                  <a:srgbClr val="FF0000"/>
                </a:solidFill>
              </a:rPr>
              <a:t>h)</a:t>
            </a:r>
          </a:p>
          <a:p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F35E16-F4D1-64FA-D07E-98DCE87939F6}"/>
              </a:ext>
            </a:extLst>
          </p:cNvPr>
          <p:cNvSpPr txBox="1"/>
          <p:nvPr/>
        </p:nvSpPr>
        <p:spPr>
          <a:xfrm>
            <a:off x="8753027" y="-29979"/>
            <a:ext cx="18927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Probabilidade da transmissao de doença </a:t>
            </a:r>
            <a:r>
              <a:rPr lang="en-US" sz="1000" dirty="0">
                <a:solidFill>
                  <a:srgbClr val="FF0000"/>
                </a:solidFill>
              </a:rPr>
              <a:t>Mosquito-to-human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1008CE-1BF4-E4FD-899B-1E827EAFF362}"/>
              </a:ext>
            </a:extLst>
          </p:cNvPr>
          <p:cNvSpPr txBox="1"/>
          <p:nvPr/>
        </p:nvSpPr>
        <p:spPr>
          <a:xfrm>
            <a:off x="7432136" y="4135731"/>
            <a:ext cx="1095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/>
              <a:t>Pequeno declinio do eq -&gt; pode ser pela mudança de comportamento dos humanos, que podem ter mais cuidado, matar com irritação, etc</a:t>
            </a:r>
            <a:endParaRPr lang="en-US" sz="7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D305CE-5923-F8BF-55EC-86FA692642AE}"/>
              </a:ext>
            </a:extLst>
          </p:cNvPr>
          <p:cNvSpPr txBox="1"/>
          <p:nvPr/>
        </p:nvSpPr>
        <p:spPr>
          <a:xfrm>
            <a:off x="7491484" y="5637202"/>
            <a:ext cx="9569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/>
              <a:t>Maior picada -&gt; mais infetados e mais expostos</a:t>
            </a:r>
            <a:endParaRPr lang="en-US" sz="7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9E194-F2F1-FBE0-799F-7301CFE32F41}"/>
              </a:ext>
            </a:extLst>
          </p:cNvPr>
          <p:cNvSpPr txBox="1"/>
          <p:nvPr/>
        </p:nvSpPr>
        <p:spPr>
          <a:xfrm>
            <a:off x="7549094" y="2475017"/>
            <a:ext cx="956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/>
              <a:t>Maior picada -&gt;mais humanos infetados e por consequencia mais recuperados</a:t>
            </a:r>
            <a:endParaRPr lang="en-US" sz="7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1A32C7-EE8B-51B9-6483-493910019684}"/>
              </a:ext>
            </a:extLst>
          </p:cNvPr>
          <p:cNvSpPr txBox="1"/>
          <p:nvPr/>
        </p:nvSpPr>
        <p:spPr>
          <a:xfrm>
            <a:off x="7648574" y="1299835"/>
            <a:ext cx="7833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/>
              <a:t>Tudo isto causa um atingir de eq mais suave</a:t>
            </a:r>
            <a:endParaRPr lang="en-US" sz="7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573BDC-AFD6-1A32-1D64-6CA690D506A4}"/>
              </a:ext>
            </a:extLst>
          </p:cNvPr>
          <p:cNvSpPr txBox="1"/>
          <p:nvPr/>
        </p:nvSpPr>
        <p:spPr>
          <a:xfrm>
            <a:off x="2522220" y="4069080"/>
            <a:ext cx="87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Alterar escala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F4713D-346D-D705-E7AE-E732451B69E4}"/>
              </a:ext>
            </a:extLst>
          </p:cNvPr>
          <p:cNvSpPr txBox="1"/>
          <p:nvPr/>
        </p:nvSpPr>
        <p:spPr>
          <a:xfrm>
            <a:off x="6051155" y="4069079"/>
            <a:ext cx="87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Alterar escala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898AA7-47A8-B16A-9943-07EB5F9D1E0F}"/>
              </a:ext>
            </a:extLst>
          </p:cNvPr>
          <p:cNvSpPr txBox="1"/>
          <p:nvPr/>
        </p:nvSpPr>
        <p:spPr>
          <a:xfrm>
            <a:off x="9443130" y="4129510"/>
            <a:ext cx="87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Alterar escala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2376F1-D20A-B852-9C30-AF32625F8C5E}"/>
              </a:ext>
            </a:extLst>
          </p:cNvPr>
          <p:cNvSpPr txBox="1"/>
          <p:nvPr/>
        </p:nvSpPr>
        <p:spPr>
          <a:xfrm>
            <a:off x="10613873" y="4139566"/>
            <a:ext cx="13487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Havendo + mosquitos, haverá eq com mais mosquitos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3148D2-E144-5226-AFF4-092D1A875B78}"/>
              </a:ext>
            </a:extLst>
          </p:cNvPr>
          <p:cNvSpPr txBox="1"/>
          <p:nvPr/>
        </p:nvSpPr>
        <p:spPr>
          <a:xfrm>
            <a:off x="10828914" y="5631872"/>
            <a:ext cx="9569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/>
              <a:t>Maior picada -&gt; mais infetados e mais expostos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545804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1">
            <a:extLst>
              <a:ext uri="{FF2B5EF4-FFF2-40B4-BE49-F238E27FC236}">
                <a16:creationId xmlns:a16="http://schemas.microsoft.com/office/drawing/2014/main" id="{53C48C18-3FF8-C228-253D-0C4271D2D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182" b="52111"/>
          <a:stretch/>
        </p:blipFill>
        <p:spPr>
          <a:xfrm>
            <a:off x="0" y="367798"/>
            <a:ext cx="3432299" cy="1453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609607-38E2-311B-B015-3589099E1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48" y="84260"/>
            <a:ext cx="2277049" cy="1930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33E3D4-17F7-7234-40A4-F70C84667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848" y="2365296"/>
            <a:ext cx="2517992" cy="1924764"/>
          </a:xfrm>
          <a:prstGeom prst="rect">
            <a:avLst/>
          </a:prstGeom>
        </p:spPr>
      </p:pic>
      <p:pic>
        <p:nvPicPr>
          <p:cNvPr id="9" name="Imagem 2">
            <a:extLst>
              <a:ext uri="{FF2B5EF4-FFF2-40B4-BE49-F238E27FC236}">
                <a16:creationId xmlns:a16="http://schemas.microsoft.com/office/drawing/2014/main" id="{AF665D18-8BEB-1F9E-BEEF-598A7FA20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13" t="51648" r="1"/>
          <a:stretch/>
        </p:blipFill>
        <p:spPr>
          <a:xfrm>
            <a:off x="0" y="2665640"/>
            <a:ext cx="3424001" cy="1453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B9E106-BB6A-30AE-9E08-571A945C3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730" y="84261"/>
            <a:ext cx="2607032" cy="1930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13F2E3-E7E0-DF8E-0A2A-132872E32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766" y="2398589"/>
            <a:ext cx="2517995" cy="18914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E8D3DE-D2D2-CDCB-B806-F89A435018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0875" y="91911"/>
            <a:ext cx="2532188" cy="19230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322C64-C4F2-060F-1028-5ADC4A771A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0874" y="2398588"/>
            <a:ext cx="2517995" cy="1909249"/>
          </a:xfrm>
          <a:prstGeom prst="rect">
            <a:avLst/>
          </a:prstGeom>
        </p:spPr>
      </p:pic>
      <p:sp>
        <p:nvSpPr>
          <p:cNvPr id="18" name="CaixaDeTexto 9">
            <a:extLst>
              <a:ext uri="{FF2B5EF4-FFF2-40B4-BE49-F238E27FC236}">
                <a16:creationId xmlns:a16="http://schemas.microsoft.com/office/drawing/2014/main" id="{45174B4B-29F6-622E-1312-447A2619E9C3}"/>
              </a:ext>
            </a:extLst>
          </p:cNvPr>
          <p:cNvSpPr txBox="1"/>
          <p:nvPr/>
        </p:nvSpPr>
        <p:spPr>
          <a:xfrm>
            <a:off x="1065395" y="4549676"/>
            <a:ext cx="4815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Xee</a:t>
            </a:r>
            <a:r>
              <a:rPr lang="pt-PT" b="1" dirty="0"/>
              <a:t>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 biting rate;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Mosquito-to-human disease transmission probability.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</p:txBody>
      </p:sp>
      <p:sp>
        <p:nvSpPr>
          <p:cNvPr id="19" name="CaixaDeTexto 1">
            <a:extLst>
              <a:ext uri="{FF2B5EF4-FFF2-40B4-BE49-F238E27FC236}">
                <a16:creationId xmlns:a16="http://schemas.microsoft.com/office/drawing/2014/main" id="{0B3E69D9-99D3-9A1E-61AE-2D733749088B}"/>
              </a:ext>
            </a:extLst>
          </p:cNvPr>
          <p:cNvSpPr txBox="1"/>
          <p:nvPr/>
        </p:nvSpPr>
        <p:spPr>
          <a:xfrm>
            <a:off x="6096000" y="4514113"/>
            <a:ext cx="4135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R0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 biting rate;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Mosquito-to-human disease transmission probability;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 birth rate;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51B3D3-E740-8376-9D39-257FF69F3C3E}"/>
              </a:ext>
            </a:extLst>
          </p:cNvPr>
          <p:cNvCxnSpPr/>
          <p:nvPr/>
        </p:nvCxnSpPr>
        <p:spPr>
          <a:xfrm>
            <a:off x="4133850" y="828675"/>
            <a:ext cx="0" cy="131921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BC71D3-7ED3-0D81-E18D-B741C0364BB5}"/>
              </a:ext>
            </a:extLst>
          </p:cNvPr>
          <p:cNvCxnSpPr/>
          <p:nvPr/>
        </p:nvCxnSpPr>
        <p:spPr>
          <a:xfrm>
            <a:off x="6910386" y="723900"/>
            <a:ext cx="0" cy="129104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B5AD3E-5D02-C3E7-B15C-A180E98D2EA4}"/>
              </a:ext>
            </a:extLst>
          </p:cNvPr>
          <p:cNvCxnSpPr/>
          <p:nvPr/>
        </p:nvCxnSpPr>
        <p:spPr>
          <a:xfrm>
            <a:off x="9748840" y="723900"/>
            <a:ext cx="0" cy="1366838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133232-EC74-0882-8376-2FBDD16AC0ED}"/>
              </a:ext>
            </a:extLst>
          </p:cNvPr>
          <p:cNvCxnSpPr/>
          <p:nvPr/>
        </p:nvCxnSpPr>
        <p:spPr>
          <a:xfrm>
            <a:off x="4149720" y="2999020"/>
            <a:ext cx="0" cy="129104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A7D37D-5F07-6348-FBE5-B1FF7F661852}"/>
              </a:ext>
            </a:extLst>
          </p:cNvPr>
          <p:cNvCxnSpPr/>
          <p:nvPr/>
        </p:nvCxnSpPr>
        <p:spPr>
          <a:xfrm>
            <a:off x="6996108" y="3072994"/>
            <a:ext cx="0" cy="129104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5D8389-5B49-6CE0-0B03-76D9E4EDFD20}"/>
              </a:ext>
            </a:extLst>
          </p:cNvPr>
          <p:cNvCxnSpPr/>
          <p:nvPr/>
        </p:nvCxnSpPr>
        <p:spPr>
          <a:xfrm>
            <a:off x="9810745" y="3162529"/>
            <a:ext cx="0" cy="129104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23BFCD-19CE-B63C-691D-4E5F5BC52001}"/>
              </a:ext>
            </a:extLst>
          </p:cNvPr>
          <p:cNvCxnSpPr/>
          <p:nvPr/>
        </p:nvCxnSpPr>
        <p:spPr>
          <a:xfrm>
            <a:off x="874390" y="2999020"/>
            <a:ext cx="0" cy="129104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52B8D1-2700-B66B-0FEA-BC7E0847F366}"/>
              </a:ext>
            </a:extLst>
          </p:cNvPr>
          <p:cNvCxnSpPr/>
          <p:nvPr/>
        </p:nvCxnSpPr>
        <p:spPr>
          <a:xfrm>
            <a:off x="775330" y="598720"/>
            <a:ext cx="0" cy="129104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4DD567-96E9-6C0E-1A1E-85B450BFED56}"/>
              </a:ext>
            </a:extLst>
          </p:cNvPr>
          <p:cNvSpPr txBox="1"/>
          <p:nvPr/>
        </p:nvSpPr>
        <p:spPr>
          <a:xfrm>
            <a:off x="9810745" y="4800600"/>
            <a:ext cx="1687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A alteraçao dos parametros nao foi significativa no comportamento do modelo. </a:t>
            </a:r>
            <a:r>
              <a:rPr lang="pt-PT" sz="1200" b="1" dirty="0"/>
              <a:t>Altera no tempo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1230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01D9FC5-B210-CDD4-545B-25476DA84C79}"/>
              </a:ext>
            </a:extLst>
          </p:cNvPr>
          <p:cNvSpPr txBox="1"/>
          <p:nvPr/>
        </p:nvSpPr>
        <p:spPr>
          <a:xfrm>
            <a:off x="0" y="6334780"/>
            <a:ext cx="1229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Chitnis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Hyman, J.M. &amp; Cushing, J.M. Determining Important Parameters in the Spread of Malaria Through the Sensitivity Analysis of a Mathematical Model.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Bull. Math. Biol.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1272–1296 (2008). https://doi.org/10.1007/s11538-008-9299-0</a:t>
            </a:r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3091051-8C9E-5386-1A2D-093D20FA729D}"/>
              </a:ext>
            </a:extLst>
          </p:cNvPr>
          <p:cNvSpPr txBox="1">
            <a:spLocks/>
          </p:cNvSpPr>
          <p:nvPr/>
        </p:nvSpPr>
        <p:spPr>
          <a:xfrm>
            <a:off x="-840664" y="207094"/>
            <a:ext cx="5974080" cy="449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500" b="1" dirty="0" err="1">
                <a:solidFill>
                  <a:schemeClr val="accent5"/>
                </a:solidFill>
              </a:rPr>
              <a:t>Introduction</a:t>
            </a:r>
            <a:endParaRPr lang="pt-PT" sz="4300" dirty="0">
              <a:solidFill>
                <a:schemeClr val="accent5"/>
              </a:solidFill>
            </a:endParaRPr>
          </a:p>
          <a:p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9F9412-BA3B-A028-7B78-93BE5B54DE12}"/>
              </a:ext>
            </a:extLst>
          </p:cNvPr>
          <p:cNvSpPr/>
          <p:nvPr/>
        </p:nvSpPr>
        <p:spPr>
          <a:xfrm>
            <a:off x="406400" y="124290"/>
            <a:ext cx="599440" cy="5322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accent5"/>
                </a:solidFill>
              </a:rPr>
              <a:t>1</a:t>
            </a:r>
          </a:p>
        </p:txBody>
      </p:sp>
      <p:pic>
        <p:nvPicPr>
          <p:cNvPr id="8194" name="Picture 2" descr="O ciclo do plasmódio no interior do mosquito Anopheles - YouTube">
            <a:extLst>
              <a:ext uri="{FF2B5EF4-FFF2-40B4-BE49-F238E27FC236}">
                <a16:creationId xmlns:a16="http://schemas.microsoft.com/office/drawing/2014/main" id="{E6B66599-D84F-9D91-97BC-D5161E0B7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320" y="-1"/>
            <a:ext cx="4297681" cy="322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Malária | Concise Medical Knowledge">
            <a:extLst>
              <a:ext uri="{FF2B5EF4-FFF2-40B4-BE49-F238E27FC236}">
                <a16:creationId xmlns:a16="http://schemas.microsoft.com/office/drawing/2014/main" id="{517626B5-5862-1E85-CE42-5E8D5B18F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4960"/>
            <a:ext cx="6894696" cy="336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645E5F-C725-1D43-8011-0DBB1BF9D5EC}"/>
              </a:ext>
            </a:extLst>
          </p:cNvPr>
          <p:cNvSpPr txBox="1"/>
          <p:nvPr/>
        </p:nvSpPr>
        <p:spPr>
          <a:xfrm>
            <a:off x="6992046" y="4877460"/>
            <a:ext cx="263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Red</a:t>
            </a:r>
            <a:r>
              <a:rPr lang="pt-PT" i="1" dirty="0"/>
              <a:t> </a:t>
            </a:r>
            <a:r>
              <a:rPr lang="pt-PT" i="1" dirty="0" err="1"/>
              <a:t>blood</a:t>
            </a:r>
            <a:r>
              <a:rPr lang="pt-PT" i="1" dirty="0"/>
              <a:t> </a:t>
            </a:r>
            <a:r>
              <a:rPr lang="pt-PT" i="1" dirty="0" err="1"/>
              <a:t>cell</a:t>
            </a:r>
            <a:r>
              <a:rPr lang="pt-PT" i="1" dirty="0"/>
              <a:t> </a:t>
            </a:r>
            <a:r>
              <a:rPr lang="pt-PT" i="1" dirty="0" err="1"/>
              <a:t>infected</a:t>
            </a:r>
            <a:r>
              <a:rPr lang="pt-PT" i="1" dirty="0"/>
              <a:t> </a:t>
            </a:r>
            <a:r>
              <a:rPr lang="pt-PT" i="1" dirty="0" err="1"/>
              <a:t>with</a:t>
            </a:r>
            <a:r>
              <a:rPr lang="pt-PT" i="1" dirty="0"/>
              <a:t> </a:t>
            </a:r>
            <a:r>
              <a:rPr lang="pt-PT" i="1" dirty="0" err="1"/>
              <a:t>Plasmodium</a:t>
            </a:r>
            <a:r>
              <a:rPr lang="pt-PT" i="1" dirty="0"/>
              <a:t> parasite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2B1BDD-FB94-EFF3-5904-7D5B6D62BA6A}"/>
              </a:ext>
            </a:extLst>
          </p:cNvPr>
          <p:cNvSpPr txBox="1"/>
          <p:nvPr/>
        </p:nvSpPr>
        <p:spPr>
          <a:xfrm>
            <a:off x="8625840" y="3321289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/>
              <a:t> </a:t>
            </a:r>
            <a:r>
              <a:rPr lang="pt-PT" i="1" dirty="0" err="1"/>
              <a:t>female</a:t>
            </a:r>
            <a:r>
              <a:rPr lang="pt-PT" i="1" dirty="0"/>
              <a:t> </a:t>
            </a:r>
            <a:r>
              <a:rPr lang="pt-PT" i="1" dirty="0" err="1"/>
              <a:t>Anopheles</a:t>
            </a:r>
            <a:r>
              <a:rPr lang="pt-PT" i="1" dirty="0"/>
              <a:t> </a:t>
            </a:r>
            <a:r>
              <a:rPr lang="pt-PT" i="1" dirty="0" err="1"/>
              <a:t>mosquitoes</a:t>
            </a:r>
            <a:endParaRPr lang="pt-PT" i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5C57EA-ABAD-1C5C-7FC5-EDA51FBB3190}"/>
              </a:ext>
            </a:extLst>
          </p:cNvPr>
          <p:cNvSpPr txBox="1"/>
          <p:nvPr/>
        </p:nvSpPr>
        <p:spPr>
          <a:xfrm>
            <a:off x="338388" y="866896"/>
            <a:ext cx="575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40%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world's</a:t>
            </a:r>
            <a:r>
              <a:rPr lang="pt-PT" dirty="0"/>
              <a:t> </a:t>
            </a:r>
            <a:r>
              <a:rPr lang="pt-PT" dirty="0" err="1"/>
              <a:t>population</a:t>
            </a:r>
            <a:r>
              <a:rPr lang="pt-PT" dirty="0"/>
              <a:t> lives in malaria-</a:t>
            </a:r>
            <a:r>
              <a:rPr lang="pt-PT" dirty="0" err="1"/>
              <a:t>endemic</a:t>
            </a:r>
            <a:r>
              <a:rPr lang="pt-PT" dirty="0"/>
              <a:t> </a:t>
            </a:r>
            <a:r>
              <a:rPr lang="pt-PT" dirty="0" err="1"/>
              <a:t>areas</a:t>
            </a:r>
            <a:r>
              <a:rPr lang="pt-PT" dirty="0"/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06AA2F-AAD3-0722-3F40-2470B2616DC1}"/>
              </a:ext>
            </a:extLst>
          </p:cNvPr>
          <p:cNvSpPr txBox="1"/>
          <p:nvPr/>
        </p:nvSpPr>
        <p:spPr>
          <a:xfrm>
            <a:off x="338388" y="1603521"/>
            <a:ext cx="54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 2005, 1-3 </a:t>
            </a:r>
            <a:r>
              <a:rPr lang="pt-PT" dirty="0" err="1"/>
              <a:t>million</a:t>
            </a:r>
            <a:r>
              <a:rPr lang="pt-PT" dirty="0"/>
              <a:t> </a:t>
            </a:r>
            <a:r>
              <a:rPr lang="pt-PT" dirty="0" err="1"/>
              <a:t>deaths</a:t>
            </a:r>
            <a:r>
              <a:rPr lang="pt-PT" dirty="0"/>
              <a:t> per </a:t>
            </a:r>
            <a:r>
              <a:rPr lang="pt-PT" dirty="0" err="1"/>
              <a:t>year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reported</a:t>
            </a:r>
            <a:r>
              <a:rPr lang="pt-PT" dirty="0"/>
              <a:t> in </a:t>
            </a:r>
            <a:r>
              <a:rPr lang="pt-PT" dirty="0" err="1"/>
              <a:t>association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infectious</a:t>
            </a:r>
            <a:r>
              <a:rPr lang="pt-PT" dirty="0"/>
              <a:t> </a:t>
            </a:r>
            <a:r>
              <a:rPr lang="pt-PT" dirty="0" err="1"/>
              <a:t>disease</a:t>
            </a:r>
            <a:r>
              <a:rPr lang="pt-PT" dirty="0"/>
              <a:t>.</a:t>
            </a:r>
          </a:p>
        </p:txBody>
      </p:sp>
      <p:pic>
        <p:nvPicPr>
          <p:cNvPr id="8198" name="Picture 6" descr="What is Plasmodium Ovale Malaria?">
            <a:extLst>
              <a:ext uri="{FF2B5EF4-FFF2-40B4-BE49-F238E27FC236}">
                <a16:creationId xmlns:a16="http://schemas.microsoft.com/office/drawing/2014/main" id="{598544B8-2853-C491-5A8D-37A823FCD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3" t="23223" r="12500" b="33444"/>
          <a:stretch/>
        </p:blipFill>
        <p:spPr bwMode="auto">
          <a:xfrm>
            <a:off x="9721148" y="4022100"/>
            <a:ext cx="211328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68335D2-581C-E194-A9E9-14ED95B23C31}"/>
              </a:ext>
            </a:extLst>
          </p:cNvPr>
          <p:cNvSpPr/>
          <p:nvPr/>
        </p:nvSpPr>
        <p:spPr>
          <a:xfrm>
            <a:off x="11844588" y="6573519"/>
            <a:ext cx="296612" cy="2495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19897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65449-A24A-D7E3-22F2-978258B5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guidelines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8515E5-A964-1AAC-71E4-2595CC61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sz="1800" dirty="0"/>
              <a:t>Voltar a contextualizar de forma simples as variaveis do nosso artigo, que avalia essencialmente mosquito e humano em zonas de </a:t>
            </a:r>
            <a:r>
              <a:rPr lang="pt-PT" sz="1800" dirty="0" err="1"/>
              <a:t>low</a:t>
            </a:r>
            <a:r>
              <a:rPr lang="pt-PT" sz="1800" dirty="0"/>
              <a:t> e </a:t>
            </a:r>
            <a:r>
              <a:rPr lang="pt-PT" sz="1800" dirty="0" err="1"/>
              <a:t>high</a:t>
            </a:r>
            <a:r>
              <a:rPr lang="pt-PT" sz="1800" dirty="0"/>
              <a:t> </a:t>
            </a:r>
            <a:r>
              <a:rPr lang="pt-PT" sz="1800" dirty="0" err="1"/>
              <a:t>transmission</a:t>
            </a:r>
            <a:r>
              <a:rPr lang="pt-PT" sz="1800" dirty="0"/>
              <a:t>;</a:t>
            </a:r>
          </a:p>
          <a:p>
            <a:r>
              <a:rPr lang="pt-PT" sz="1800" dirty="0"/>
              <a:t>Mostrar que conseguimos replicar os dados , sendo atingido o 1º objetivo deste trabalho, referenciando aqueles parâmetros </a:t>
            </a:r>
            <a:r>
              <a:rPr lang="pt-PT" sz="1800" dirty="0" err="1"/>
              <a:t>pq</a:t>
            </a:r>
            <a:r>
              <a:rPr lang="pt-PT" sz="1800" dirty="0"/>
              <a:t> poderia ser uma ponte de ligação: ou seja aqueles parâmetros são os mais importantes, entao que situação  REAL poderia alterar aqueles parâmetros- o aquecimento global;</a:t>
            </a:r>
          </a:p>
          <a:p>
            <a:r>
              <a:rPr lang="pt-PT" sz="1800" b="1" dirty="0"/>
              <a:t>Acho que devemos de ter em atenção que ao alterar parâmetros estamos sempre numa situação hipotética, ou seja,  acho que a forma correta de analisar seria a seguinte imaginem com a taxa de migração ao assumir que a zona de alta transmissão aumenta para por exemplo sul da europa (zona com mais migração) esta zona até então de baixa transmissão passou a </a:t>
            </a:r>
            <a:r>
              <a:rPr lang="pt-PT" sz="1800" b="1" dirty="0" err="1"/>
              <a:t>high</a:t>
            </a:r>
            <a:r>
              <a:rPr lang="pt-PT" sz="1800" b="1" dirty="0"/>
              <a:t> ou seja no novo “modelo” que estamos a testar deveríamos aumentar a taxa de migração no </a:t>
            </a:r>
            <a:r>
              <a:rPr lang="pt-PT" sz="1800" b="1" dirty="0" err="1"/>
              <a:t>high</a:t>
            </a:r>
            <a:r>
              <a:rPr lang="pt-PT" sz="1800" b="1" dirty="0"/>
              <a:t> </a:t>
            </a:r>
            <a:r>
              <a:rPr lang="pt-PT" sz="1800" b="1" dirty="0" err="1"/>
              <a:t>pq</a:t>
            </a:r>
            <a:r>
              <a:rPr lang="pt-PT" sz="1800" b="1" dirty="0"/>
              <a:t> juntamos países onde se viaja mais , assim como por exemplo na taxa de recuperação que deveria aumentar </a:t>
            </a:r>
            <a:r>
              <a:rPr lang="pt-PT" sz="1800" b="1" dirty="0" err="1"/>
              <a:t>pq</a:t>
            </a:r>
            <a:r>
              <a:rPr lang="pt-PT" sz="1800" b="1" dirty="0"/>
              <a:t> juntamos países mais desenvolvidos . Penso que seja esta a logica mais correta para se pensar.</a:t>
            </a:r>
          </a:p>
          <a:p>
            <a:r>
              <a:rPr lang="pt-PT" sz="1800" dirty="0"/>
              <a:t>Mostrar que aquecimento global é maior no hemisfério norte, logo esta zona que seria de baixa transmissão vai começar a fazer parte de uma zona de elevada transmissão; a zona endémica vai mudar vai aumentar;</a:t>
            </a:r>
          </a:p>
          <a:p>
            <a:r>
              <a:rPr lang="pt-PT" sz="1800" dirty="0"/>
              <a:t>Tentar arranjar interpretação plausível para os gráficos obtidos- primeiro apenas com alteração da taxa de natalidade </a:t>
            </a:r>
            <a:r>
              <a:rPr lang="pt-PT" sz="1800" dirty="0" err="1"/>
              <a:t>doss</a:t>
            </a:r>
            <a:r>
              <a:rPr lang="pt-PT" sz="1800" dirty="0"/>
              <a:t> mosquito justificando que por 1 grau aumenta 10 %! Sendo que eu acho que devemos apenas mudar a taxa de natalidade sem mexer na </a:t>
            </a:r>
            <a:r>
              <a:rPr lang="pt-PT" sz="1800" dirty="0" err="1"/>
              <a:t>varaivel</a:t>
            </a:r>
            <a:r>
              <a:rPr lang="pt-PT" sz="1800" dirty="0"/>
              <a:t> </a:t>
            </a:r>
            <a:r>
              <a:rPr lang="pt-PT" sz="1800" dirty="0" err="1"/>
              <a:t>suscetiveis</a:t>
            </a:r>
            <a:r>
              <a:rPr lang="pt-PT" sz="1800" dirty="0"/>
              <a:t> humanos.</a:t>
            </a:r>
          </a:p>
          <a:p>
            <a:r>
              <a:rPr lang="pt-PT" sz="1800" dirty="0"/>
              <a:t>Depois mantendo os mesmo dados poderíamos aumentar </a:t>
            </a:r>
            <a:r>
              <a:rPr lang="pt-PT" sz="1800" dirty="0" err="1"/>
              <a:t>tb</a:t>
            </a:r>
            <a:r>
              <a:rPr lang="pt-PT" sz="1800" dirty="0"/>
              <a:t> para ambas as zonas de </a:t>
            </a:r>
            <a:r>
              <a:rPr lang="pt-PT" sz="1800" dirty="0" err="1"/>
              <a:t>low</a:t>
            </a:r>
            <a:r>
              <a:rPr lang="pt-PT" sz="1800" dirty="0"/>
              <a:t> e </a:t>
            </a:r>
            <a:r>
              <a:rPr lang="pt-PT" sz="1800" dirty="0" err="1"/>
              <a:t>high</a:t>
            </a:r>
            <a:r>
              <a:rPr lang="pt-PT" sz="1800" dirty="0"/>
              <a:t> </a:t>
            </a:r>
            <a:r>
              <a:rPr lang="pt-PT" sz="1800" dirty="0" err="1"/>
              <a:t>transmission</a:t>
            </a:r>
            <a:r>
              <a:rPr lang="pt-PT" sz="1800" dirty="0"/>
              <a:t> a taxa de picada do mosquito e ver os </a:t>
            </a:r>
            <a:r>
              <a:rPr lang="pt-PT" sz="1800" dirty="0" err="1"/>
              <a:t>resultados;lembrando</a:t>
            </a:r>
            <a:r>
              <a:rPr lang="pt-PT" sz="1800" dirty="0"/>
              <a:t> que este parâmetro </a:t>
            </a:r>
            <a:r>
              <a:rPr lang="pt-PT" sz="1800" dirty="0" err="1"/>
              <a:t>tb</a:t>
            </a:r>
            <a:r>
              <a:rPr lang="pt-PT" sz="1800" dirty="0"/>
              <a:t> esta como dos mais importantes referidos anteriormente;</a:t>
            </a:r>
          </a:p>
          <a:p>
            <a:r>
              <a:rPr lang="pt-PT" sz="1800" dirty="0"/>
              <a:t>Penso que poderíamos ainda mexer no parâmetro da migração como tínhamos </a:t>
            </a:r>
            <a:r>
              <a:rPr lang="pt-PT" sz="1800" dirty="0" err="1"/>
              <a:t>defenido</a:t>
            </a:r>
            <a:r>
              <a:rPr lang="pt-PT" sz="1800"/>
              <a:t> ontem;</a:t>
            </a:r>
            <a:endParaRPr lang="pt-PT" sz="1800" dirty="0"/>
          </a:p>
          <a:p>
            <a:r>
              <a:rPr lang="pt-PT" sz="1800" dirty="0"/>
              <a:t>Depois ainda se poderia analisar outro parâmetro importante como probabilidade do mosquito passar ao humano ou taxa de recuperação;</a:t>
            </a:r>
          </a:p>
          <a:p>
            <a:r>
              <a:rPr lang="pt-PT" sz="1800" dirty="0"/>
              <a:t>No fim, depois e retirar conclusões poderíamos ir para uma situação drástica so para brincar e verificar se os mosquitos realmente podem dominar o mundo (talvez aumentar natalidade de mosquito, probabilidade de passar a infeção mosquito para humano, manter </a:t>
            </a:r>
            <a:r>
              <a:rPr lang="pt-PT" sz="1800" dirty="0" err="1"/>
              <a:t>taxad</a:t>
            </a:r>
            <a:r>
              <a:rPr lang="pt-PT" sz="1800" dirty="0"/>
              <a:t> e recuperação, aumentar a picada, aumentar a probabilidade de humano em contacto com mosquito, diminuir taxa de morte do mosquito, aumentar a do </a:t>
            </a:r>
            <a:r>
              <a:rPr lang="pt-PT" sz="1800" dirty="0" err="1"/>
              <a:t>uhmano</a:t>
            </a:r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421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53FF-801F-581A-86FA-9FEDDE95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279B-95F8-C87F-5BCE-BFCD5D53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>Aumentamos em 10% taxa de natalidade do mosquito -&gt; resultado quase nada muda</a:t>
            </a:r>
          </a:p>
          <a:p>
            <a:r>
              <a:rPr lang="en-US" sz="1600" dirty="0"/>
              <a:t>O </a:t>
            </a:r>
            <a:r>
              <a:rPr lang="en-US" sz="1600" dirty="0" err="1"/>
              <a:t>equilirio</a:t>
            </a:r>
            <a:r>
              <a:rPr lang="en-US" sz="1600" dirty="0"/>
              <a:t> de mosquitos </a:t>
            </a:r>
            <a:r>
              <a:rPr lang="en-US" sz="1600" dirty="0" err="1"/>
              <a:t>infectados</a:t>
            </a:r>
            <a:r>
              <a:rPr lang="en-US" sz="1600" dirty="0"/>
              <a:t> e </a:t>
            </a:r>
            <a:r>
              <a:rPr lang="en-US" sz="1600" dirty="0" err="1"/>
              <a:t>recuperados</a:t>
            </a:r>
            <a:r>
              <a:rPr lang="en-US" sz="1600" dirty="0"/>
              <a:t> </a:t>
            </a:r>
            <a:r>
              <a:rPr lang="en-US" sz="1600" dirty="0" err="1"/>
              <a:t>diminui</a:t>
            </a:r>
            <a:endParaRPr lang="en-US" sz="1600" dirty="0"/>
          </a:p>
          <a:p>
            <a:pPr marL="0" indent="0">
              <a:buNone/>
            </a:pPr>
            <a:endParaRPr lang="pt-PT" sz="1600" dirty="0"/>
          </a:p>
          <a:p>
            <a:pPr marL="0" indent="0">
              <a:buNone/>
            </a:pPr>
            <a:r>
              <a:rPr lang="pt-PT" sz="1600" dirty="0"/>
              <a:t>Aumentamos em 10% taxa maxima de picadas que humano recebe (</a:t>
            </a:r>
            <a:r>
              <a:rPr lang="el-GR" sz="1600" dirty="0"/>
              <a:t>σ</a:t>
            </a:r>
            <a:r>
              <a:rPr lang="pt-PT" sz="1600" dirty="0"/>
              <a:t>h) -&gt;</a:t>
            </a:r>
          </a:p>
          <a:p>
            <a:pPr marL="0" indent="0">
              <a:buNone/>
            </a:pPr>
            <a:r>
              <a:rPr lang="pt-PT" sz="1600" dirty="0"/>
              <a:t>Humanos</a:t>
            </a:r>
          </a:p>
          <a:p>
            <a:r>
              <a:rPr lang="en-US" sz="1600" dirty="0"/>
              <a:t>O </a:t>
            </a:r>
            <a:r>
              <a:rPr lang="en-US" sz="1600" dirty="0" err="1"/>
              <a:t>equilibrio</a:t>
            </a:r>
            <a:r>
              <a:rPr lang="en-US" sz="1600" dirty="0"/>
              <a:t> de </a:t>
            </a:r>
            <a:r>
              <a:rPr lang="en-US" sz="1600" dirty="0" err="1"/>
              <a:t>humanos</a:t>
            </a:r>
            <a:r>
              <a:rPr lang="en-US" sz="1600" dirty="0"/>
              <a:t> </a:t>
            </a:r>
            <a:r>
              <a:rPr lang="en-US" sz="1600" dirty="0" err="1"/>
              <a:t>susceptiveis</a:t>
            </a:r>
            <a:r>
              <a:rPr lang="en-US" sz="1600" dirty="0"/>
              <a:t> </a:t>
            </a:r>
            <a:r>
              <a:rPr lang="en-US" sz="1600" dirty="0" err="1"/>
              <a:t>atinge</a:t>
            </a:r>
            <a:r>
              <a:rPr lang="en-US" sz="1600" dirty="0"/>
              <a:t>-se a </a:t>
            </a:r>
            <a:r>
              <a:rPr lang="en-US" sz="1600" dirty="0" err="1"/>
              <a:t>valores</a:t>
            </a:r>
            <a:r>
              <a:rPr lang="en-US" sz="1600" dirty="0"/>
              <a:t> de </a:t>
            </a:r>
            <a:r>
              <a:rPr lang="en-US" sz="1600" dirty="0" err="1"/>
              <a:t>humanos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altos</a:t>
            </a:r>
          </a:p>
          <a:p>
            <a:r>
              <a:rPr lang="en-US" sz="1600" dirty="0"/>
              <a:t>O </a:t>
            </a:r>
            <a:r>
              <a:rPr lang="en-US" sz="1600" dirty="0" err="1"/>
              <a:t>equilirio</a:t>
            </a:r>
            <a:r>
              <a:rPr lang="en-US" sz="1600" dirty="0"/>
              <a:t> de </a:t>
            </a:r>
            <a:r>
              <a:rPr lang="en-US" sz="1600" dirty="0" err="1"/>
              <a:t>humanos</a:t>
            </a:r>
            <a:r>
              <a:rPr lang="en-US" sz="1600" dirty="0"/>
              <a:t> </a:t>
            </a:r>
            <a:r>
              <a:rPr lang="en-US" sz="1600" dirty="0" err="1"/>
              <a:t>infectados</a:t>
            </a:r>
            <a:r>
              <a:rPr lang="en-US" sz="1600" dirty="0"/>
              <a:t> e </a:t>
            </a:r>
            <a:r>
              <a:rPr lang="en-US" sz="1600" dirty="0" err="1"/>
              <a:t>recuperados</a:t>
            </a:r>
            <a:r>
              <a:rPr lang="en-US" sz="1600" dirty="0"/>
              <a:t> </a:t>
            </a:r>
            <a:r>
              <a:rPr lang="en-US" sz="1600" dirty="0" err="1"/>
              <a:t>diminui</a:t>
            </a:r>
            <a:r>
              <a:rPr lang="en-US" sz="1600" dirty="0"/>
              <a:t> (</a:t>
            </a:r>
            <a:r>
              <a:rPr lang="en-US" sz="1600" dirty="0" err="1"/>
              <a:t>parece</a:t>
            </a:r>
            <a:r>
              <a:rPr lang="en-US" sz="1600" dirty="0"/>
              <a:t> que </a:t>
            </a:r>
            <a:r>
              <a:rPr lang="en-US" sz="1600" dirty="0" err="1"/>
              <a:t>aumentando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parâmetro</a:t>
            </a:r>
            <a:r>
              <a:rPr lang="en-US" sz="1600" dirty="0"/>
              <a:t> </a:t>
            </a:r>
            <a:r>
              <a:rPr lang="en-US" sz="1600" dirty="0" err="1"/>
              <a:t>faz</a:t>
            </a:r>
            <a:r>
              <a:rPr lang="en-US" sz="1600" dirty="0"/>
              <a:t> com que se </a:t>
            </a:r>
            <a:r>
              <a:rPr lang="en-US" sz="1600" dirty="0" err="1"/>
              <a:t>aumente</a:t>
            </a:r>
            <a:r>
              <a:rPr lang="en-US" sz="1600" dirty="0"/>
              <a:t> a carga viral </a:t>
            </a:r>
            <a:r>
              <a:rPr lang="en-US" sz="1600" dirty="0" err="1"/>
              <a:t>aquando</a:t>
            </a:r>
            <a:r>
              <a:rPr lang="en-US" sz="1600" dirty="0"/>
              <a:t> a picada (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vez</a:t>
            </a:r>
            <a:r>
              <a:rPr lang="en-US" sz="1600" dirty="0"/>
              <a:t> de </a:t>
            </a:r>
            <a:r>
              <a:rPr lang="en-US" sz="1600" dirty="0" err="1"/>
              <a:t>p.e.</a:t>
            </a:r>
            <a:r>
              <a:rPr lang="en-US" sz="1600" dirty="0"/>
              <a:t> ser 1 mosquito a </a:t>
            </a:r>
            <a:r>
              <a:rPr lang="en-US" sz="1600" dirty="0" err="1"/>
              <a:t>picar</a:t>
            </a:r>
            <a:r>
              <a:rPr lang="en-US" sz="1600" dirty="0"/>
              <a:t>, </a:t>
            </a:r>
            <a:r>
              <a:rPr lang="en-US" sz="1600" dirty="0" err="1"/>
              <a:t>sao</a:t>
            </a:r>
            <a:r>
              <a:rPr lang="en-US" sz="1600" dirty="0"/>
              <a:t> 5) </a:t>
            </a:r>
            <a:r>
              <a:rPr lang="en-US" sz="1600" dirty="0" err="1"/>
              <a:t>fazendo</a:t>
            </a:r>
            <a:r>
              <a:rPr lang="en-US" sz="1600" dirty="0"/>
              <a:t> com que </a:t>
            </a:r>
            <a:r>
              <a:rPr lang="en-US" sz="1600" dirty="0" err="1"/>
              <a:t>haja</a:t>
            </a:r>
            <a:r>
              <a:rPr lang="en-US" sz="1600" dirty="0"/>
              <a:t> </a:t>
            </a:r>
            <a:r>
              <a:rPr lang="en-US" sz="1600" dirty="0" err="1"/>
              <a:t>retardamento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recuperação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Mosquitos</a:t>
            </a:r>
          </a:p>
          <a:p>
            <a:r>
              <a:rPr lang="en-US" sz="1600" dirty="0"/>
              <a:t>O </a:t>
            </a:r>
            <a:r>
              <a:rPr lang="en-US" sz="1600" dirty="0" err="1"/>
              <a:t>equilibrio</a:t>
            </a:r>
            <a:r>
              <a:rPr lang="en-US" sz="1600" dirty="0"/>
              <a:t> de mosquitos </a:t>
            </a:r>
            <a:r>
              <a:rPr lang="en-US" sz="1600" dirty="0" err="1"/>
              <a:t>susceptiveis</a:t>
            </a:r>
            <a:r>
              <a:rPr lang="en-US" sz="1600" dirty="0"/>
              <a:t> </a:t>
            </a:r>
            <a:r>
              <a:rPr lang="en-US" sz="1600" dirty="0" err="1"/>
              <a:t>atinge</a:t>
            </a:r>
            <a:r>
              <a:rPr lang="en-US" sz="1600" dirty="0"/>
              <a:t>-se </a:t>
            </a:r>
            <a:r>
              <a:rPr lang="en-US" sz="1600" dirty="0" err="1"/>
              <a:t>muito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rápido</a:t>
            </a:r>
            <a:r>
              <a:rPr lang="en-US" sz="1600" dirty="0"/>
              <a:t> (+/- = </a:t>
            </a:r>
            <a:r>
              <a:rPr lang="en-US" sz="1600" dirty="0" err="1"/>
              <a:t>quando</a:t>
            </a:r>
            <a:r>
              <a:rPr lang="en-US" sz="1600" dirty="0"/>
              <a:t> </a:t>
            </a:r>
            <a:r>
              <a:rPr lang="en-US" sz="1600" dirty="0" err="1"/>
              <a:t>só</a:t>
            </a:r>
            <a:r>
              <a:rPr lang="en-US" sz="1600" dirty="0"/>
              <a:t> se </a:t>
            </a:r>
            <a:r>
              <a:rPr lang="en-US" sz="1600" dirty="0" err="1"/>
              <a:t>mexe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natalidade</a:t>
            </a:r>
            <a:r>
              <a:rPr lang="en-US" sz="1600" dirty="0"/>
              <a:t> do mosquito)</a:t>
            </a:r>
          </a:p>
          <a:p>
            <a:r>
              <a:rPr lang="en-US" sz="1600" dirty="0"/>
              <a:t>O </a:t>
            </a:r>
            <a:r>
              <a:rPr lang="en-US" sz="1600" dirty="0" err="1"/>
              <a:t>equilirio</a:t>
            </a:r>
            <a:r>
              <a:rPr lang="en-US" sz="1600" dirty="0"/>
              <a:t> de mosquitos </a:t>
            </a:r>
            <a:r>
              <a:rPr lang="en-US" sz="1600" dirty="0" err="1"/>
              <a:t>infectados</a:t>
            </a:r>
            <a:r>
              <a:rPr lang="en-US" sz="1600" dirty="0"/>
              <a:t> e </a:t>
            </a:r>
            <a:r>
              <a:rPr lang="en-US" sz="1600" dirty="0" err="1"/>
              <a:t>recuperados</a:t>
            </a:r>
            <a:r>
              <a:rPr lang="en-US" sz="1600" dirty="0"/>
              <a:t> </a:t>
            </a:r>
            <a:r>
              <a:rPr lang="en-US" sz="1600" dirty="0" err="1"/>
              <a:t>diminui</a:t>
            </a:r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484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B12CE2F-3955-8B98-48B7-B6CFDE12B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0584" y="572362"/>
            <a:ext cx="7879784" cy="473739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C7F1C40-2D44-1E51-F59D-4DA69EB42BA7}"/>
              </a:ext>
            </a:extLst>
          </p:cNvPr>
          <p:cNvSpPr txBox="1"/>
          <p:nvPr/>
        </p:nvSpPr>
        <p:spPr>
          <a:xfrm>
            <a:off x="0" y="6334780"/>
            <a:ext cx="1229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Chitnis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Hyman, J.M. &amp; Cushing, J.M. Determining Important Parameters in the Spread of Malaria Through the Sensitivity Analysis of a Mathematical Model.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Bull. Math. Biol.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1272–1296 (2008). https://doi.org/10.1007/s11538-008-9299-0</a:t>
            </a:r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ECC5FB16-B9F1-2E84-2ED2-A17FDF7336EF}"/>
              </a:ext>
            </a:extLst>
          </p:cNvPr>
          <p:cNvSpPr txBox="1">
            <a:spLocks/>
          </p:cNvSpPr>
          <p:nvPr/>
        </p:nvSpPr>
        <p:spPr>
          <a:xfrm>
            <a:off x="929185" y="207094"/>
            <a:ext cx="5974080" cy="449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500" b="1" dirty="0" err="1">
                <a:solidFill>
                  <a:schemeClr val="accent5"/>
                </a:solidFill>
              </a:rPr>
              <a:t>Mathematical</a:t>
            </a:r>
            <a:r>
              <a:rPr lang="pt-PT" sz="3500" b="1" dirty="0">
                <a:solidFill>
                  <a:schemeClr val="accent5"/>
                </a:solidFill>
              </a:rPr>
              <a:t> </a:t>
            </a:r>
            <a:r>
              <a:rPr lang="pt-PT" sz="3500" b="1" dirty="0" err="1">
                <a:solidFill>
                  <a:schemeClr val="accent5"/>
                </a:solidFill>
              </a:rPr>
              <a:t>model</a:t>
            </a:r>
            <a:r>
              <a:rPr lang="pt-PT" sz="3500" b="1" dirty="0">
                <a:solidFill>
                  <a:schemeClr val="accent5"/>
                </a:solidFill>
              </a:rPr>
              <a:t> </a:t>
            </a:r>
            <a:r>
              <a:rPr lang="pt-PT" sz="3500" b="1" dirty="0" err="1">
                <a:solidFill>
                  <a:schemeClr val="accent5"/>
                </a:solidFill>
              </a:rPr>
              <a:t>and</a:t>
            </a:r>
            <a:r>
              <a:rPr lang="pt-PT" sz="3500" b="1" dirty="0">
                <a:solidFill>
                  <a:schemeClr val="accent5"/>
                </a:solidFill>
              </a:rPr>
              <a:t> </a:t>
            </a:r>
            <a:r>
              <a:rPr lang="pt-PT" sz="3500" b="1" dirty="0" err="1">
                <a:solidFill>
                  <a:schemeClr val="accent5"/>
                </a:solidFill>
              </a:rPr>
              <a:t>analysis</a:t>
            </a:r>
            <a:endParaRPr lang="pt-PT" sz="4300" dirty="0">
              <a:solidFill>
                <a:schemeClr val="accent5"/>
              </a:solidFill>
            </a:endParaRPr>
          </a:p>
          <a:p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020946-3A69-4BC2-3B6D-8568B49EF4A9}"/>
              </a:ext>
            </a:extLst>
          </p:cNvPr>
          <p:cNvSpPr/>
          <p:nvPr/>
        </p:nvSpPr>
        <p:spPr>
          <a:xfrm>
            <a:off x="406400" y="124290"/>
            <a:ext cx="599440" cy="5322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9D0027-7030-43A4-E11C-7D9B33ABECFB}"/>
              </a:ext>
            </a:extLst>
          </p:cNvPr>
          <p:cNvSpPr txBox="1"/>
          <p:nvPr/>
        </p:nvSpPr>
        <p:spPr>
          <a:xfrm>
            <a:off x="810436" y="5371195"/>
            <a:ext cx="7207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S: </a:t>
            </a:r>
            <a:r>
              <a:rPr lang="pt-PT" sz="2000" dirty="0" err="1"/>
              <a:t>Susceptible</a:t>
            </a:r>
            <a:r>
              <a:rPr lang="pt-PT" sz="2000" dirty="0"/>
              <a:t>; E: </a:t>
            </a:r>
            <a:r>
              <a:rPr lang="pt-PT" sz="2000" dirty="0" err="1"/>
              <a:t>Exposed</a:t>
            </a:r>
            <a:r>
              <a:rPr lang="pt-PT" sz="2000" dirty="0"/>
              <a:t>; I:Infectious; R: Recovered</a:t>
            </a:r>
          </a:p>
        </p:txBody>
      </p:sp>
      <p:sp>
        <p:nvSpPr>
          <p:cNvPr id="18" name="Chaveta à direita 17">
            <a:extLst>
              <a:ext uri="{FF2B5EF4-FFF2-40B4-BE49-F238E27FC236}">
                <a16:creationId xmlns:a16="http://schemas.microsoft.com/office/drawing/2014/main" id="{BBBD90A1-2FB2-8159-BE2A-05D64593C8E8}"/>
              </a:ext>
            </a:extLst>
          </p:cNvPr>
          <p:cNvSpPr/>
          <p:nvPr/>
        </p:nvSpPr>
        <p:spPr>
          <a:xfrm>
            <a:off x="7233920" y="741680"/>
            <a:ext cx="1076960" cy="45265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235CD6D-8137-DCD0-CCF1-495108033041}"/>
              </a:ext>
            </a:extLst>
          </p:cNvPr>
          <p:cNvSpPr/>
          <p:nvPr/>
        </p:nvSpPr>
        <p:spPr>
          <a:xfrm>
            <a:off x="8620760" y="2042160"/>
            <a:ext cx="261112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endParaRPr lang="pt-PT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CE2B198-196D-489D-5118-F2C6D9BD36C1}"/>
              </a:ext>
            </a:extLst>
          </p:cNvPr>
          <p:cNvSpPr/>
          <p:nvPr/>
        </p:nvSpPr>
        <p:spPr>
          <a:xfrm>
            <a:off x="8620760" y="3495040"/>
            <a:ext cx="261112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endParaRPr lang="pt-PT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88194B-F901-D929-14AC-4696CBF8D196}"/>
              </a:ext>
            </a:extLst>
          </p:cNvPr>
          <p:cNvSpPr/>
          <p:nvPr/>
        </p:nvSpPr>
        <p:spPr>
          <a:xfrm>
            <a:off x="11844588" y="6573519"/>
            <a:ext cx="296612" cy="2495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6404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A73B887-8F46-C266-77F4-9B4A0BB5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42" y="3299616"/>
            <a:ext cx="2816686" cy="2816686"/>
          </a:xfrm>
          <a:prstGeom prst="rect">
            <a:avLst/>
          </a:prstGeom>
        </p:spPr>
      </p:pic>
      <p:pic>
        <p:nvPicPr>
          <p:cNvPr id="6148" name="Picture 4" descr="Chikungunya Ilustrações Banco de Imagens e Fotos de Stock - iStock">
            <a:extLst>
              <a:ext uri="{FF2B5EF4-FFF2-40B4-BE49-F238E27FC236}">
                <a16:creationId xmlns:a16="http://schemas.microsoft.com/office/drawing/2014/main" id="{752734FB-A4B5-CC46-7E95-113F911A4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768" y="3379119"/>
            <a:ext cx="568960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374E500-734D-C1D4-BD30-F945454EDD4E}"/>
              </a:ext>
            </a:extLst>
          </p:cNvPr>
          <p:cNvSpPr txBox="1"/>
          <p:nvPr/>
        </p:nvSpPr>
        <p:spPr>
          <a:xfrm>
            <a:off x="0" y="6334780"/>
            <a:ext cx="1229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Chitnis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Hyman, J.M. &amp; Cushing, J.M. Determining Important Parameters in the Spread of Malaria Through the Sensitivity Analysis of a Mathematical Model.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Bull. Math. Biol.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1272–1296 (2008). https://doi.org/10.1007/s11538-008-9299-0</a:t>
            </a:r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AE7F75D-88D8-B5D0-A4CC-6C556E30BB74}"/>
              </a:ext>
            </a:extLst>
          </p:cNvPr>
          <p:cNvSpPr txBox="1">
            <a:spLocks/>
          </p:cNvSpPr>
          <p:nvPr/>
        </p:nvSpPr>
        <p:spPr>
          <a:xfrm>
            <a:off x="337647" y="217404"/>
            <a:ext cx="5974080" cy="449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500" b="1" dirty="0" err="1">
                <a:solidFill>
                  <a:schemeClr val="accent5"/>
                </a:solidFill>
              </a:rPr>
              <a:t>Baseline</a:t>
            </a:r>
            <a:r>
              <a:rPr lang="pt-PT" sz="3500" b="1" dirty="0">
                <a:solidFill>
                  <a:schemeClr val="accent5"/>
                </a:solidFill>
              </a:rPr>
              <a:t> parameter values</a:t>
            </a:r>
            <a:endParaRPr lang="pt-PT" sz="4300" dirty="0">
              <a:solidFill>
                <a:schemeClr val="accent5"/>
              </a:solidFill>
            </a:endParaRPr>
          </a:p>
          <a:p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F013BC-043D-0BEE-5062-C7D480868B03}"/>
              </a:ext>
            </a:extLst>
          </p:cNvPr>
          <p:cNvSpPr/>
          <p:nvPr/>
        </p:nvSpPr>
        <p:spPr>
          <a:xfrm>
            <a:off x="406400" y="124290"/>
            <a:ext cx="599440" cy="5322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8A5CB5-1CBA-9F87-A13A-1F894B46CC8E}"/>
              </a:ext>
            </a:extLst>
          </p:cNvPr>
          <p:cNvSpPr/>
          <p:nvPr/>
        </p:nvSpPr>
        <p:spPr>
          <a:xfrm>
            <a:off x="1720785" y="881211"/>
            <a:ext cx="1524000" cy="1209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/>
              <a:t>R0</a:t>
            </a: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C408FDC-FA44-CA1A-3F67-8D5A5576B943}"/>
              </a:ext>
            </a:extLst>
          </p:cNvPr>
          <p:cNvSpPr/>
          <p:nvPr/>
        </p:nvSpPr>
        <p:spPr>
          <a:xfrm>
            <a:off x="8715178" y="881211"/>
            <a:ext cx="1524000" cy="1209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err="1"/>
              <a:t>Xee</a:t>
            </a:r>
            <a:endParaRPr lang="pt-PT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4988ADC-EB3E-080C-4E6C-0E625272EAAD}"/>
              </a:ext>
            </a:extLst>
          </p:cNvPr>
          <p:cNvSpPr txBox="1"/>
          <p:nvPr/>
        </p:nvSpPr>
        <p:spPr>
          <a:xfrm>
            <a:off x="792329" y="2293222"/>
            <a:ext cx="41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disease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r>
              <a:rPr lang="pt-PT" dirty="0"/>
              <a:t> </a:t>
            </a:r>
            <a:r>
              <a:rPr lang="pt-PT" dirty="0" err="1"/>
              <a:t>index</a:t>
            </a:r>
            <a:endParaRPr lang="pt-PT" dirty="0"/>
          </a:p>
        </p:txBody>
      </p:sp>
      <p:pic>
        <p:nvPicPr>
          <p:cNvPr id="12" name="Picture 4" descr="Chikungunya Ilustrações Banco de Imagens e Fotos de Stock - iStock">
            <a:extLst>
              <a:ext uri="{FF2B5EF4-FFF2-40B4-BE49-F238E27FC236}">
                <a16:creationId xmlns:a16="http://schemas.microsoft.com/office/drawing/2014/main" id="{BB400D34-5639-8591-363B-806CC51C2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768" y="4461445"/>
            <a:ext cx="568960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hikungunya Ilustrações Banco de Imagens e Fotos de Stock - iStock">
            <a:extLst>
              <a:ext uri="{FF2B5EF4-FFF2-40B4-BE49-F238E27FC236}">
                <a16:creationId xmlns:a16="http://schemas.microsoft.com/office/drawing/2014/main" id="{33B781C1-6A64-402C-D3E7-192B1030F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768" y="5337029"/>
            <a:ext cx="568960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hikungunya Ilustrações Banco de Imagens e Fotos de Stock - iStock">
            <a:extLst>
              <a:ext uri="{FF2B5EF4-FFF2-40B4-BE49-F238E27FC236}">
                <a16:creationId xmlns:a16="http://schemas.microsoft.com/office/drawing/2014/main" id="{2FFBA70D-E58C-9ED1-A860-9F94A2A07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441" y="3015136"/>
            <a:ext cx="568960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hikungunya Ilustrações Banco de Imagens e Fotos de Stock - iStock">
            <a:extLst>
              <a:ext uri="{FF2B5EF4-FFF2-40B4-BE49-F238E27FC236}">
                <a16:creationId xmlns:a16="http://schemas.microsoft.com/office/drawing/2014/main" id="{68AAEFCF-2CBA-B69C-BCF8-DB936EFCD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961" y="2997224"/>
            <a:ext cx="568960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hikungunya Ilustrações Banco de Imagens e Fotos de Stock - iStock">
            <a:extLst>
              <a:ext uri="{FF2B5EF4-FFF2-40B4-BE49-F238E27FC236}">
                <a16:creationId xmlns:a16="http://schemas.microsoft.com/office/drawing/2014/main" id="{098F9BB8-17E1-D219-988E-ABFDF2127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51" y="3429000"/>
            <a:ext cx="568960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hikungunya Ilustrações Banco de Imagens e Fotos de Stock - iStock">
            <a:extLst>
              <a:ext uri="{FF2B5EF4-FFF2-40B4-BE49-F238E27FC236}">
                <a16:creationId xmlns:a16="http://schemas.microsoft.com/office/drawing/2014/main" id="{15241A11-5495-6803-2D42-5A31BA3B2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76" y="4461445"/>
            <a:ext cx="568960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hikungunya Ilustrações Banco de Imagens e Fotos de Stock - iStock">
            <a:extLst>
              <a:ext uri="{FF2B5EF4-FFF2-40B4-BE49-F238E27FC236}">
                <a16:creationId xmlns:a16="http://schemas.microsoft.com/office/drawing/2014/main" id="{761E07D1-C0AE-7857-A7E7-156D88FD7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55" y="5337029"/>
            <a:ext cx="568960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4802476-9306-6E20-0D99-654B4FA0B620}"/>
              </a:ext>
            </a:extLst>
          </p:cNvPr>
          <p:cNvSpPr txBox="1"/>
          <p:nvPr/>
        </p:nvSpPr>
        <p:spPr>
          <a:xfrm>
            <a:off x="6728898" y="2154722"/>
            <a:ext cx="4918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Endemic</a:t>
            </a:r>
            <a:r>
              <a:rPr lang="pt-PT" dirty="0"/>
              <a:t> </a:t>
            </a:r>
            <a:r>
              <a:rPr lang="pt-PT" dirty="0" err="1"/>
              <a:t>Equilibrium</a:t>
            </a:r>
            <a:r>
              <a:rPr lang="pt-PT" dirty="0"/>
              <a:t>, in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words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malaria </a:t>
            </a:r>
            <a:r>
              <a:rPr lang="pt-PT" dirty="0" err="1"/>
              <a:t>persists</a:t>
            </a:r>
            <a:r>
              <a:rPr lang="pt-PT" dirty="0"/>
              <a:t> in a </a:t>
            </a:r>
            <a:r>
              <a:rPr lang="pt-PT" dirty="0" err="1"/>
              <a:t>geographical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for a </a:t>
            </a:r>
            <a:r>
              <a:rPr lang="pt-PT" dirty="0" err="1"/>
              <a:t>long</a:t>
            </a:r>
            <a:r>
              <a:rPr lang="pt-PT" dirty="0"/>
              <a:t> </a:t>
            </a:r>
            <a:r>
              <a:rPr lang="pt-PT" dirty="0" err="1"/>
              <a:t>period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time</a:t>
            </a:r>
          </a:p>
        </p:txBody>
      </p:sp>
      <p:pic>
        <p:nvPicPr>
          <p:cNvPr id="6150" name="Picture 6" descr="Estudo gráfico do equilíbrio químico. Equilíbrio Químico.">
            <a:extLst>
              <a:ext uri="{FF2B5EF4-FFF2-40B4-BE49-F238E27FC236}">
                <a16:creationId xmlns:a16="http://schemas.microsoft.com/office/drawing/2014/main" id="{461F64C4-8953-A2E4-0A11-F61BE7E76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"/>
          <a:stretch/>
        </p:blipFill>
        <p:spPr bwMode="auto">
          <a:xfrm>
            <a:off x="7211498" y="3078052"/>
            <a:ext cx="4226559" cy="30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90C2E52-DD8D-F15D-7210-A45FCE1FC401}"/>
              </a:ext>
            </a:extLst>
          </p:cNvPr>
          <p:cNvSpPr/>
          <p:nvPr/>
        </p:nvSpPr>
        <p:spPr>
          <a:xfrm>
            <a:off x="11844588" y="6573519"/>
            <a:ext cx="296612" cy="2495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3FE7989-4D08-E86F-F072-26BC79A9B2AD}"/>
              </a:ext>
            </a:extLst>
          </p:cNvPr>
          <p:cNvSpPr txBox="1"/>
          <p:nvPr/>
        </p:nvSpPr>
        <p:spPr>
          <a:xfrm>
            <a:off x="10483923" y="5722720"/>
            <a:ext cx="80575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6944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374E500-734D-C1D4-BD30-F945454EDD4E}"/>
              </a:ext>
            </a:extLst>
          </p:cNvPr>
          <p:cNvSpPr txBox="1"/>
          <p:nvPr/>
        </p:nvSpPr>
        <p:spPr>
          <a:xfrm>
            <a:off x="0" y="6334780"/>
            <a:ext cx="1229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Chitnis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Hyman, J.M. &amp; Cushing, J.M. Determining Important Parameters in the Spread of Malaria Through the Sensitivity Analysis of a Mathematical Model.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Bull. Math. Biol.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1272–1296 (2008). https://doi.org/10.1007/s11538-008-9299-0</a:t>
            </a:r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AE7F75D-88D8-B5D0-A4CC-6C556E30BB74}"/>
              </a:ext>
            </a:extLst>
          </p:cNvPr>
          <p:cNvSpPr txBox="1">
            <a:spLocks/>
          </p:cNvSpPr>
          <p:nvPr/>
        </p:nvSpPr>
        <p:spPr>
          <a:xfrm>
            <a:off x="-250814" y="217404"/>
            <a:ext cx="5974080" cy="449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500" b="1" dirty="0" err="1">
                <a:solidFill>
                  <a:schemeClr val="accent5"/>
                </a:solidFill>
              </a:rPr>
              <a:t>Sensitivity</a:t>
            </a:r>
            <a:r>
              <a:rPr lang="pt-PT" sz="3500" b="1" dirty="0">
                <a:solidFill>
                  <a:schemeClr val="accent5"/>
                </a:solidFill>
              </a:rPr>
              <a:t> </a:t>
            </a:r>
            <a:r>
              <a:rPr lang="pt-PT" sz="3500" b="1" dirty="0" err="1">
                <a:solidFill>
                  <a:schemeClr val="accent5"/>
                </a:solidFill>
              </a:rPr>
              <a:t>analysis</a:t>
            </a:r>
            <a:endParaRPr lang="pt-PT" sz="4300" dirty="0">
              <a:solidFill>
                <a:schemeClr val="accent5"/>
              </a:solidFill>
            </a:endParaRPr>
          </a:p>
          <a:p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F013BC-043D-0BEE-5062-C7D480868B03}"/>
              </a:ext>
            </a:extLst>
          </p:cNvPr>
          <p:cNvSpPr/>
          <p:nvPr/>
        </p:nvSpPr>
        <p:spPr>
          <a:xfrm>
            <a:off x="406400" y="124290"/>
            <a:ext cx="599440" cy="5322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accent5"/>
                </a:solidFill>
              </a:rPr>
              <a:t>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8A5CB5-1CBA-9F87-A13A-1F894B46CC8E}"/>
              </a:ext>
            </a:extLst>
          </p:cNvPr>
          <p:cNvSpPr/>
          <p:nvPr/>
        </p:nvSpPr>
        <p:spPr>
          <a:xfrm>
            <a:off x="1268033" y="943813"/>
            <a:ext cx="2284508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r>
              <a:rPr lang="pt-PT" dirty="0"/>
              <a:t> </a:t>
            </a:r>
            <a:r>
              <a:rPr lang="pt-PT" dirty="0" err="1"/>
              <a:t>area</a:t>
            </a:r>
            <a:endParaRPr lang="pt-PT" sz="11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3C73AD-2073-3C3C-854B-21E9CDBC4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39"/>
          <a:stretch/>
        </p:blipFill>
        <p:spPr>
          <a:xfrm>
            <a:off x="5486401" y="52035"/>
            <a:ext cx="6705600" cy="617969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3D8B540-ED33-2C10-BBC5-C3427C531639}"/>
              </a:ext>
            </a:extLst>
          </p:cNvPr>
          <p:cNvSpPr txBox="1"/>
          <p:nvPr/>
        </p:nvSpPr>
        <p:spPr>
          <a:xfrm>
            <a:off x="406400" y="2346635"/>
            <a:ext cx="4815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R0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Xee</a:t>
            </a:r>
            <a:r>
              <a:rPr lang="pt-PT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 biting rate;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Mosquito-to-human disease transmission probability;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 birth rate;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Human-to-Mosquito disease transmission probability;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Human rate of recovery.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8298E3-8F26-5573-8712-A4D22A72A1D6}"/>
              </a:ext>
            </a:extLst>
          </p:cNvPr>
          <p:cNvSpPr/>
          <p:nvPr/>
        </p:nvSpPr>
        <p:spPr>
          <a:xfrm>
            <a:off x="11844588" y="6573519"/>
            <a:ext cx="296612" cy="2495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2850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374E500-734D-C1D4-BD30-F945454EDD4E}"/>
              </a:ext>
            </a:extLst>
          </p:cNvPr>
          <p:cNvSpPr txBox="1"/>
          <p:nvPr/>
        </p:nvSpPr>
        <p:spPr>
          <a:xfrm>
            <a:off x="0" y="6334780"/>
            <a:ext cx="1229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Chitnis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Hyman, J.M. &amp; Cushing, J.M. Determining Important Parameters in the Spread of Malaria Through the Sensitivity Analysis of a Mathematical Model.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Bull. Math. Biol.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1272–1296 (2008). https://doi.org/10.1007/s11538-008-9299-0</a:t>
            </a:r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AE7F75D-88D8-B5D0-A4CC-6C556E30BB74}"/>
              </a:ext>
            </a:extLst>
          </p:cNvPr>
          <p:cNvSpPr txBox="1">
            <a:spLocks/>
          </p:cNvSpPr>
          <p:nvPr/>
        </p:nvSpPr>
        <p:spPr>
          <a:xfrm>
            <a:off x="-214607" y="217404"/>
            <a:ext cx="5974080" cy="449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500" b="1" dirty="0" err="1">
                <a:solidFill>
                  <a:schemeClr val="accent5"/>
                </a:solidFill>
              </a:rPr>
              <a:t>Sensitivity</a:t>
            </a:r>
            <a:r>
              <a:rPr lang="pt-PT" sz="3500" b="1" dirty="0">
                <a:solidFill>
                  <a:schemeClr val="accent5"/>
                </a:solidFill>
              </a:rPr>
              <a:t> </a:t>
            </a:r>
            <a:r>
              <a:rPr lang="pt-PT" sz="3500" b="1" dirty="0" err="1">
                <a:solidFill>
                  <a:schemeClr val="accent5"/>
                </a:solidFill>
              </a:rPr>
              <a:t>analysis</a:t>
            </a:r>
            <a:endParaRPr lang="pt-PT" sz="4300" dirty="0">
              <a:solidFill>
                <a:schemeClr val="accent5"/>
              </a:solidFill>
            </a:endParaRPr>
          </a:p>
          <a:p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F013BC-043D-0BEE-5062-C7D480868B03}"/>
              </a:ext>
            </a:extLst>
          </p:cNvPr>
          <p:cNvSpPr/>
          <p:nvPr/>
        </p:nvSpPr>
        <p:spPr>
          <a:xfrm>
            <a:off x="406400" y="124290"/>
            <a:ext cx="599440" cy="5322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accent5"/>
                </a:solidFill>
              </a:rPr>
              <a:t>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8A5CB5-1CBA-9F87-A13A-1F894B46CC8E}"/>
              </a:ext>
            </a:extLst>
          </p:cNvPr>
          <p:cNvSpPr/>
          <p:nvPr/>
        </p:nvSpPr>
        <p:spPr>
          <a:xfrm>
            <a:off x="1810691" y="749541"/>
            <a:ext cx="2317139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r>
              <a:rPr lang="pt-PT" dirty="0"/>
              <a:t> </a:t>
            </a:r>
            <a:r>
              <a:rPr lang="pt-PT" dirty="0" err="1"/>
              <a:t>area</a:t>
            </a:r>
            <a:endParaRPr lang="pt-PT" sz="11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3D8B540-ED33-2C10-BBC5-C3427C531639}"/>
              </a:ext>
            </a:extLst>
          </p:cNvPr>
          <p:cNvSpPr txBox="1"/>
          <p:nvPr/>
        </p:nvSpPr>
        <p:spPr>
          <a:xfrm>
            <a:off x="516003" y="3970889"/>
            <a:ext cx="4815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Xee</a:t>
            </a:r>
            <a:r>
              <a:rPr lang="pt-PT" b="1" dirty="0"/>
              <a:t>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Human rate of recovery;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 biting rate;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Human density dependent death and emigration rate;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Mosquito-to-human disease transmission probability.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6599087-D65A-E87D-C3FD-56BFAA997411}"/>
              </a:ext>
            </a:extLst>
          </p:cNvPr>
          <p:cNvSpPr txBox="1"/>
          <p:nvPr/>
        </p:nvSpPr>
        <p:spPr>
          <a:xfrm>
            <a:off x="516003" y="1203909"/>
            <a:ext cx="4815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R0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 biting rate;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Mosquito-to-human disease transmission probability;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Mosquito birth rate;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Human-to-Mosquito disease transmission probability;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Human rate of recovery.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Density-dependent mosquito deathrate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36C3A5B-024D-F60E-F1C8-59A2BDA4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170782"/>
            <a:ext cx="6878320" cy="615383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11D41C4-A7A9-BB52-3E7E-4B34388BF846}"/>
              </a:ext>
            </a:extLst>
          </p:cNvPr>
          <p:cNvSpPr/>
          <p:nvPr/>
        </p:nvSpPr>
        <p:spPr>
          <a:xfrm>
            <a:off x="11844588" y="6573519"/>
            <a:ext cx="296612" cy="2495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5930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21D6BBE8-C54D-6377-2544-875C63C86042}"/>
              </a:ext>
            </a:extLst>
          </p:cNvPr>
          <p:cNvSpPr/>
          <p:nvPr/>
        </p:nvSpPr>
        <p:spPr>
          <a:xfrm>
            <a:off x="386080" y="914400"/>
            <a:ext cx="3525520" cy="5420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798D8A-A338-F424-7B10-4A4041BA533C}"/>
              </a:ext>
            </a:extLst>
          </p:cNvPr>
          <p:cNvSpPr txBox="1"/>
          <p:nvPr/>
        </p:nvSpPr>
        <p:spPr>
          <a:xfrm>
            <a:off x="0" y="6334780"/>
            <a:ext cx="1229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Chitnis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Hyman, J.M. &amp; Cushing, J.M. Determining Important Parameters in the Spread of Malaria Through the Sensitivity Analysis of a Mathematical Model.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Bull. Math. Biol.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1272–1296 (2008). https://doi.org/10.1007/s11538-008-9299-0</a:t>
            </a:r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26A7FCC-1918-7A86-AA59-DD2CD76B8186}"/>
              </a:ext>
            </a:extLst>
          </p:cNvPr>
          <p:cNvSpPr txBox="1">
            <a:spLocks/>
          </p:cNvSpPr>
          <p:nvPr/>
        </p:nvSpPr>
        <p:spPr>
          <a:xfrm>
            <a:off x="335280" y="237574"/>
            <a:ext cx="5974080" cy="449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500" b="1" dirty="0" err="1">
                <a:solidFill>
                  <a:schemeClr val="accent5"/>
                </a:solidFill>
              </a:rPr>
              <a:t>Discussion</a:t>
            </a:r>
            <a:r>
              <a:rPr lang="pt-PT" sz="3500" b="1" dirty="0">
                <a:solidFill>
                  <a:schemeClr val="accent5"/>
                </a:solidFill>
              </a:rPr>
              <a:t> </a:t>
            </a:r>
            <a:r>
              <a:rPr lang="pt-PT" sz="3500" b="1" dirty="0" err="1">
                <a:solidFill>
                  <a:schemeClr val="accent5"/>
                </a:solidFill>
              </a:rPr>
              <a:t>and</a:t>
            </a:r>
            <a:r>
              <a:rPr lang="pt-PT" sz="3500" b="1" dirty="0">
                <a:solidFill>
                  <a:schemeClr val="accent5"/>
                </a:solidFill>
              </a:rPr>
              <a:t> </a:t>
            </a:r>
            <a:r>
              <a:rPr lang="pt-PT" sz="3500" b="1" dirty="0" err="1">
                <a:solidFill>
                  <a:schemeClr val="accent5"/>
                </a:solidFill>
              </a:rPr>
              <a:t>conclusion</a:t>
            </a:r>
            <a:endParaRPr lang="pt-PT" sz="4300" dirty="0">
              <a:solidFill>
                <a:schemeClr val="accent5"/>
              </a:solidFill>
            </a:endParaRPr>
          </a:p>
          <a:p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2EA6FF-26B9-CA49-FE9C-BDEEC2F51B9A}"/>
              </a:ext>
            </a:extLst>
          </p:cNvPr>
          <p:cNvSpPr/>
          <p:nvPr/>
        </p:nvSpPr>
        <p:spPr>
          <a:xfrm>
            <a:off x="406400" y="124290"/>
            <a:ext cx="599440" cy="5322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DD02C90-C5FE-32EB-18E4-B9BF4A52DC89}"/>
              </a:ext>
            </a:extLst>
          </p:cNvPr>
          <p:cNvSpPr txBox="1"/>
          <p:nvPr/>
        </p:nvSpPr>
        <p:spPr>
          <a:xfrm>
            <a:off x="789940" y="1317816"/>
            <a:ext cx="271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↓ mosquito-</a:t>
            </a:r>
            <a:r>
              <a:rPr lang="pt-PT" dirty="0" err="1"/>
              <a:t>human</a:t>
            </a:r>
            <a:endParaRPr lang="pt-PT" dirty="0"/>
          </a:p>
          <a:p>
            <a:pPr algn="ctr"/>
            <a:r>
              <a:rPr lang="pt-PT" dirty="0" err="1"/>
              <a:t>contact</a:t>
            </a:r>
            <a:endParaRPr lang="pt-PT" dirty="0"/>
          </a:p>
          <a:p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02BAF69-C131-0663-2903-B12711FD8EC9}"/>
              </a:ext>
            </a:extLst>
          </p:cNvPr>
          <p:cNvSpPr txBox="1"/>
          <p:nvPr/>
        </p:nvSpPr>
        <p:spPr>
          <a:xfrm>
            <a:off x="789940" y="2644562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endParaRPr lang="pt-PT" dirty="0"/>
          </a:p>
          <a:p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88E4945-D053-4ECC-4AC9-DD65A8F56500}"/>
              </a:ext>
            </a:extLst>
          </p:cNvPr>
          <p:cNvSpPr txBox="1"/>
          <p:nvPr/>
        </p:nvSpPr>
        <p:spPr>
          <a:xfrm>
            <a:off x="789940" y="3827019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R0 e </a:t>
            </a:r>
            <a:r>
              <a:rPr lang="pt-PT" dirty="0" err="1"/>
              <a:t>Xee</a:t>
            </a:r>
            <a:endParaRPr lang="pt-PT" dirty="0"/>
          </a:p>
          <a:p>
            <a:endParaRPr lang="pt-PT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E2C370-07D4-026A-BB37-270E1755BC92}"/>
              </a:ext>
            </a:extLst>
          </p:cNvPr>
          <p:cNvSpPr txBox="1"/>
          <p:nvPr/>
        </p:nvSpPr>
        <p:spPr>
          <a:xfrm>
            <a:off x="777240" y="4847900"/>
            <a:ext cx="271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Insecticide-treated</a:t>
            </a:r>
            <a:r>
              <a:rPr lang="pt-PT" dirty="0"/>
              <a:t> </a:t>
            </a:r>
            <a:r>
              <a:rPr lang="pt-PT" dirty="0" err="1"/>
              <a:t>bed</a:t>
            </a:r>
            <a:r>
              <a:rPr lang="pt-PT" dirty="0"/>
              <a:t> nets (ITN´S);</a:t>
            </a:r>
          </a:p>
          <a:p>
            <a:pPr algn="ctr"/>
            <a:r>
              <a:rPr lang="pt-PT" dirty="0"/>
              <a:t>Indoor residual </a:t>
            </a:r>
            <a:r>
              <a:rPr lang="pt-PT" dirty="0" err="1"/>
              <a:t>spraying</a:t>
            </a:r>
            <a:r>
              <a:rPr lang="pt-PT" dirty="0"/>
              <a:t> (IRS)</a:t>
            </a:r>
          </a:p>
          <a:p>
            <a:endParaRPr lang="pt-PT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96C3AD5-CC6E-724F-F092-3790C906CAC6}"/>
              </a:ext>
            </a:extLst>
          </p:cNvPr>
          <p:cNvSpPr/>
          <p:nvPr/>
        </p:nvSpPr>
        <p:spPr>
          <a:xfrm>
            <a:off x="8280402" y="914399"/>
            <a:ext cx="3525520" cy="54012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38E1E01-9DA0-8EAB-2BEB-E9B9E82B8AA3}"/>
              </a:ext>
            </a:extLst>
          </p:cNvPr>
          <p:cNvSpPr/>
          <p:nvPr/>
        </p:nvSpPr>
        <p:spPr>
          <a:xfrm>
            <a:off x="4384040" y="914399"/>
            <a:ext cx="3525520" cy="5401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EB88B05-288C-2845-9C75-82F7001FCFFC}"/>
              </a:ext>
            </a:extLst>
          </p:cNvPr>
          <p:cNvSpPr/>
          <p:nvPr/>
        </p:nvSpPr>
        <p:spPr>
          <a:xfrm>
            <a:off x="1846580" y="692036"/>
            <a:ext cx="612140" cy="463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F1D23F3-1C26-46DA-21A2-544DAA8CFCCB}"/>
              </a:ext>
            </a:extLst>
          </p:cNvPr>
          <p:cNvSpPr/>
          <p:nvPr/>
        </p:nvSpPr>
        <p:spPr>
          <a:xfrm>
            <a:off x="5789930" y="692036"/>
            <a:ext cx="612140" cy="463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II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AC8F2C9-9D6D-67E4-7264-8AE77C08418C}"/>
              </a:ext>
            </a:extLst>
          </p:cNvPr>
          <p:cNvSpPr/>
          <p:nvPr/>
        </p:nvSpPr>
        <p:spPr>
          <a:xfrm>
            <a:off x="9733280" y="682667"/>
            <a:ext cx="612140" cy="463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III</a:t>
            </a:r>
          </a:p>
        </p:txBody>
      </p: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CE81027A-33A8-C8C3-65DA-C0AD038E86B1}"/>
              </a:ext>
            </a:extLst>
          </p:cNvPr>
          <p:cNvSpPr/>
          <p:nvPr/>
        </p:nvSpPr>
        <p:spPr>
          <a:xfrm>
            <a:off x="1419860" y="3837030"/>
            <a:ext cx="213360" cy="374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A6F1A4B4-0DE3-FBB4-9EB4-CE2E241122BB}"/>
              </a:ext>
            </a:extLst>
          </p:cNvPr>
          <p:cNvCxnSpPr>
            <a:cxnSpLocks/>
          </p:cNvCxnSpPr>
          <p:nvPr/>
        </p:nvCxnSpPr>
        <p:spPr>
          <a:xfrm>
            <a:off x="2136140" y="1922887"/>
            <a:ext cx="0" cy="7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65921701-B8ED-9E2D-8666-F880FE8003B0}"/>
              </a:ext>
            </a:extLst>
          </p:cNvPr>
          <p:cNvCxnSpPr>
            <a:cxnSpLocks/>
          </p:cNvCxnSpPr>
          <p:nvPr/>
        </p:nvCxnSpPr>
        <p:spPr>
          <a:xfrm>
            <a:off x="2108200" y="3033767"/>
            <a:ext cx="0" cy="7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DD6A120-7BA7-B6C8-7422-3B3E06F95121}"/>
              </a:ext>
            </a:extLst>
          </p:cNvPr>
          <p:cNvCxnSpPr>
            <a:cxnSpLocks/>
          </p:cNvCxnSpPr>
          <p:nvPr/>
        </p:nvCxnSpPr>
        <p:spPr>
          <a:xfrm>
            <a:off x="2108200" y="4211687"/>
            <a:ext cx="0" cy="7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EFD1D45-738F-8B0A-E850-049ECA94A859}"/>
              </a:ext>
            </a:extLst>
          </p:cNvPr>
          <p:cNvSpPr txBox="1"/>
          <p:nvPr/>
        </p:nvSpPr>
        <p:spPr>
          <a:xfrm>
            <a:off x="4800600" y="1385801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↓ </a:t>
            </a:r>
            <a:r>
              <a:rPr lang="pt-PT" dirty="0" err="1"/>
              <a:t>human</a:t>
            </a:r>
            <a:r>
              <a:rPr lang="pt-PT" dirty="0"/>
              <a:t> recovery rate</a:t>
            </a:r>
          </a:p>
          <a:p>
            <a:endParaRPr lang="pt-PT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DFB247B-C885-09E1-A138-7B766C18907B}"/>
              </a:ext>
            </a:extLst>
          </p:cNvPr>
          <p:cNvSpPr txBox="1"/>
          <p:nvPr/>
        </p:nvSpPr>
        <p:spPr>
          <a:xfrm>
            <a:off x="4800600" y="2712547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endParaRPr lang="pt-PT" dirty="0"/>
          </a:p>
          <a:p>
            <a:endParaRPr lang="pt-PT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56D9BC2-E529-F071-7C99-188DDD76D6F3}"/>
              </a:ext>
            </a:extLst>
          </p:cNvPr>
          <p:cNvSpPr txBox="1"/>
          <p:nvPr/>
        </p:nvSpPr>
        <p:spPr>
          <a:xfrm>
            <a:off x="4800600" y="3895004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R0 e </a:t>
            </a:r>
            <a:r>
              <a:rPr lang="pt-PT" dirty="0" err="1"/>
              <a:t>Xee</a:t>
            </a:r>
            <a:endParaRPr lang="pt-PT" dirty="0"/>
          </a:p>
          <a:p>
            <a:endParaRPr lang="pt-PT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CD572ED-A6B3-D40D-1ED5-9256FE08EC5E}"/>
              </a:ext>
            </a:extLst>
          </p:cNvPr>
          <p:cNvSpPr txBox="1"/>
          <p:nvPr/>
        </p:nvSpPr>
        <p:spPr>
          <a:xfrm>
            <a:off x="4787900" y="4915885"/>
            <a:ext cx="271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Accurate diagnosis and consequent treatment of malaria</a:t>
            </a:r>
            <a:endParaRPr lang="pt-PT" dirty="0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F15BF1BF-8270-7DC6-D9A1-A0E8723A8E66}"/>
              </a:ext>
            </a:extLst>
          </p:cNvPr>
          <p:cNvSpPr/>
          <p:nvPr/>
        </p:nvSpPr>
        <p:spPr>
          <a:xfrm>
            <a:off x="5430520" y="3905015"/>
            <a:ext cx="213360" cy="374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C1EA979C-FAD7-A9C6-BE48-1CAF4AAAA471}"/>
              </a:ext>
            </a:extLst>
          </p:cNvPr>
          <p:cNvCxnSpPr>
            <a:cxnSpLocks/>
          </p:cNvCxnSpPr>
          <p:nvPr/>
        </p:nvCxnSpPr>
        <p:spPr>
          <a:xfrm>
            <a:off x="6146800" y="1990872"/>
            <a:ext cx="0" cy="7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F6348298-FC40-62BC-2E64-102E7AB4CED9}"/>
              </a:ext>
            </a:extLst>
          </p:cNvPr>
          <p:cNvCxnSpPr>
            <a:cxnSpLocks/>
          </p:cNvCxnSpPr>
          <p:nvPr/>
        </p:nvCxnSpPr>
        <p:spPr>
          <a:xfrm>
            <a:off x="6118860" y="3101752"/>
            <a:ext cx="0" cy="7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B28A812A-0188-26DC-C4EB-CB32066B5B66}"/>
              </a:ext>
            </a:extLst>
          </p:cNvPr>
          <p:cNvCxnSpPr>
            <a:cxnSpLocks/>
          </p:cNvCxnSpPr>
          <p:nvPr/>
        </p:nvCxnSpPr>
        <p:spPr>
          <a:xfrm>
            <a:off x="6118860" y="4279672"/>
            <a:ext cx="0" cy="7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70A2B18-7E12-A350-F1A4-DE1CA40805C9}"/>
              </a:ext>
            </a:extLst>
          </p:cNvPr>
          <p:cNvSpPr txBox="1"/>
          <p:nvPr/>
        </p:nvSpPr>
        <p:spPr>
          <a:xfrm>
            <a:off x="8430263" y="1322547"/>
            <a:ext cx="325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↓ </a:t>
            </a:r>
            <a:r>
              <a:rPr lang="pt-PT" dirty="0" err="1"/>
              <a:t>probability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r>
              <a:rPr lang="pt-PT" dirty="0"/>
              <a:t> mosquito-to-</a:t>
            </a:r>
            <a:r>
              <a:rPr lang="pt-PT" dirty="0" err="1"/>
              <a:t>human</a:t>
            </a:r>
            <a:endParaRPr lang="pt-PT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D153A88-21EC-93B2-6664-F06263CE983E}"/>
              </a:ext>
            </a:extLst>
          </p:cNvPr>
          <p:cNvSpPr txBox="1"/>
          <p:nvPr/>
        </p:nvSpPr>
        <p:spPr>
          <a:xfrm>
            <a:off x="8648700" y="2712547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endParaRPr lang="pt-PT" dirty="0"/>
          </a:p>
          <a:p>
            <a:endParaRPr lang="pt-PT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E60B7D7-CF68-F1C6-435F-DD5EEF835C4C}"/>
              </a:ext>
            </a:extLst>
          </p:cNvPr>
          <p:cNvSpPr txBox="1"/>
          <p:nvPr/>
        </p:nvSpPr>
        <p:spPr>
          <a:xfrm>
            <a:off x="8648700" y="3895004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R0 e </a:t>
            </a:r>
            <a:r>
              <a:rPr lang="pt-PT" dirty="0" err="1"/>
              <a:t>Xee</a:t>
            </a:r>
            <a:endParaRPr lang="pt-PT" dirty="0"/>
          </a:p>
          <a:p>
            <a:endParaRPr lang="pt-PT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5F6F5A3-7D35-505D-45C6-2DB27B6E9953}"/>
              </a:ext>
            </a:extLst>
          </p:cNvPr>
          <p:cNvSpPr txBox="1"/>
          <p:nvPr/>
        </p:nvSpPr>
        <p:spPr>
          <a:xfrm>
            <a:off x="8636000" y="4915885"/>
            <a:ext cx="271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Intermittent</a:t>
            </a:r>
            <a:r>
              <a:rPr lang="pt-PT" dirty="0"/>
              <a:t> </a:t>
            </a:r>
            <a:r>
              <a:rPr lang="pt-PT" dirty="0" err="1"/>
              <a:t>preventive</a:t>
            </a:r>
            <a:r>
              <a:rPr lang="pt-PT" dirty="0"/>
              <a:t> </a:t>
            </a:r>
            <a:r>
              <a:rPr lang="pt-PT" dirty="0" err="1"/>
              <a:t>treatment</a:t>
            </a:r>
            <a:r>
              <a:rPr lang="pt-PT" dirty="0"/>
              <a:t> (IPT)</a:t>
            </a:r>
          </a:p>
          <a:p>
            <a:endParaRPr lang="pt-PT" dirty="0"/>
          </a:p>
        </p:txBody>
      </p:sp>
      <p:sp>
        <p:nvSpPr>
          <p:cNvPr id="41" name="Seta: Para Baixo 40">
            <a:extLst>
              <a:ext uri="{FF2B5EF4-FFF2-40B4-BE49-F238E27FC236}">
                <a16:creationId xmlns:a16="http://schemas.microsoft.com/office/drawing/2014/main" id="{44D1B535-A983-E8C0-0513-9B154D95E2B4}"/>
              </a:ext>
            </a:extLst>
          </p:cNvPr>
          <p:cNvSpPr/>
          <p:nvPr/>
        </p:nvSpPr>
        <p:spPr>
          <a:xfrm>
            <a:off x="9278620" y="3905015"/>
            <a:ext cx="213360" cy="374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19D6468D-E25B-7095-2983-4DA30AEAB948}"/>
              </a:ext>
            </a:extLst>
          </p:cNvPr>
          <p:cNvCxnSpPr>
            <a:cxnSpLocks/>
          </p:cNvCxnSpPr>
          <p:nvPr/>
        </p:nvCxnSpPr>
        <p:spPr>
          <a:xfrm>
            <a:off x="9994900" y="1990872"/>
            <a:ext cx="0" cy="7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583CC59B-A01A-1D6A-8B0C-43B61D170A57}"/>
              </a:ext>
            </a:extLst>
          </p:cNvPr>
          <p:cNvCxnSpPr>
            <a:cxnSpLocks/>
          </p:cNvCxnSpPr>
          <p:nvPr/>
        </p:nvCxnSpPr>
        <p:spPr>
          <a:xfrm>
            <a:off x="9966960" y="3101752"/>
            <a:ext cx="0" cy="7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2213920F-9EC9-0AD1-35EB-06C30D51066F}"/>
              </a:ext>
            </a:extLst>
          </p:cNvPr>
          <p:cNvCxnSpPr>
            <a:cxnSpLocks/>
          </p:cNvCxnSpPr>
          <p:nvPr/>
        </p:nvCxnSpPr>
        <p:spPr>
          <a:xfrm>
            <a:off x="9966960" y="4279672"/>
            <a:ext cx="0" cy="7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4526053-CDE1-318A-7E68-0DAE046FE768}"/>
              </a:ext>
            </a:extLst>
          </p:cNvPr>
          <p:cNvSpPr/>
          <p:nvPr/>
        </p:nvSpPr>
        <p:spPr>
          <a:xfrm>
            <a:off x="11844588" y="6573519"/>
            <a:ext cx="296612" cy="2495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1524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4798D8A-A338-F424-7B10-4A4041BA533C}"/>
              </a:ext>
            </a:extLst>
          </p:cNvPr>
          <p:cNvSpPr txBox="1"/>
          <p:nvPr/>
        </p:nvSpPr>
        <p:spPr>
          <a:xfrm>
            <a:off x="0" y="6334780"/>
            <a:ext cx="1229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Chitnis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Hyman, J.M. &amp; Cushing, J.M. Determining Important Parameters in the Spread of Malaria Through the Sensitivity Analysis of a Mathematical Model.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Bull. Math. Biol.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1272–1296 (2008). https://doi.org/10.1007/s11538-008-9299-0</a:t>
            </a:r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26A7FCC-1918-7A86-AA59-DD2CD76B8186}"/>
              </a:ext>
            </a:extLst>
          </p:cNvPr>
          <p:cNvSpPr txBox="1">
            <a:spLocks/>
          </p:cNvSpPr>
          <p:nvPr/>
        </p:nvSpPr>
        <p:spPr>
          <a:xfrm>
            <a:off x="335280" y="237574"/>
            <a:ext cx="5974080" cy="449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500" b="1" dirty="0" err="1">
                <a:solidFill>
                  <a:schemeClr val="accent5"/>
                </a:solidFill>
              </a:rPr>
              <a:t>Discussion</a:t>
            </a:r>
            <a:r>
              <a:rPr lang="pt-PT" sz="3500" b="1" dirty="0">
                <a:solidFill>
                  <a:schemeClr val="accent5"/>
                </a:solidFill>
              </a:rPr>
              <a:t> </a:t>
            </a:r>
            <a:r>
              <a:rPr lang="pt-PT" sz="3500" b="1" dirty="0" err="1">
                <a:solidFill>
                  <a:schemeClr val="accent5"/>
                </a:solidFill>
              </a:rPr>
              <a:t>and</a:t>
            </a:r>
            <a:r>
              <a:rPr lang="pt-PT" sz="3500" b="1" dirty="0">
                <a:solidFill>
                  <a:schemeClr val="accent5"/>
                </a:solidFill>
              </a:rPr>
              <a:t> </a:t>
            </a:r>
            <a:r>
              <a:rPr lang="pt-PT" sz="3500" b="1" dirty="0" err="1">
                <a:solidFill>
                  <a:schemeClr val="accent5"/>
                </a:solidFill>
              </a:rPr>
              <a:t>conclusion</a:t>
            </a:r>
            <a:endParaRPr lang="pt-PT" sz="4300" dirty="0">
              <a:solidFill>
                <a:schemeClr val="accent5"/>
              </a:solidFill>
            </a:endParaRPr>
          </a:p>
          <a:p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2EA6FF-26B9-CA49-FE9C-BDEEC2F51B9A}"/>
              </a:ext>
            </a:extLst>
          </p:cNvPr>
          <p:cNvSpPr/>
          <p:nvPr/>
        </p:nvSpPr>
        <p:spPr>
          <a:xfrm>
            <a:off x="406400" y="124290"/>
            <a:ext cx="599440" cy="5322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96C3AD5-CC6E-724F-F092-3790C906CAC6}"/>
              </a:ext>
            </a:extLst>
          </p:cNvPr>
          <p:cNvSpPr/>
          <p:nvPr/>
        </p:nvSpPr>
        <p:spPr>
          <a:xfrm>
            <a:off x="7574280" y="914398"/>
            <a:ext cx="3525520" cy="54012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38E1E01-9DA0-8EAB-2BEB-E9B9E82B8AA3}"/>
              </a:ext>
            </a:extLst>
          </p:cNvPr>
          <p:cNvSpPr/>
          <p:nvPr/>
        </p:nvSpPr>
        <p:spPr>
          <a:xfrm>
            <a:off x="1092200" y="914399"/>
            <a:ext cx="3525520" cy="5401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F1D23F3-1C26-46DA-21A2-544DAA8CFCCB}"/>
              </a:ext>
            </a:extLst>
          </p:cNvPr>
          <p:cNvSpPr/>
          <p:nvPr/>
        </p:nvSpPr>
        <p:spPr>
          <a:xfrm>
            <a:off x="2498090" y="692036"/>
            <a:ext cx="612140" cy="463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IV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AC8F2C9-9D6D-67E4-7264-8AE77C08418C}"/>
              </a:ext>
            </a:extLst>
          </p:cNvPr>
          <p:cNvSpPr/>
          <p:nvPr/>
        </p:nvSpPr>
        <p:spPr>
          <a:xfrm>
            <a:off x="9027158" y="682666"/>
            <a:ext cx="612140" cy="463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V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EFD1D45-738F-8B0A-E850-049ECA94A859}"/>
              </a:ext>
            </a:extLst>
          </p:cNvPr>
          <p:cNvSpPr txBox="1"/>
          <p:nvPr/>
        </p:nvSpPr>
        <p:spPr>
          <a:xfrm>
            <a:off x="1508760" y="171092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↓↑ mosquito </a:t>
            </a:r>
            <a:r>
              <a:rPr lang="pt-PT" dirty="0" err="1"/>
              <a:t>birth</a:t>
            </a:r>
            <a:r>
              <a:rPr lang="pt-PT" dirty="0"/>
              <a:t> rate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DFB247B-C885-09E1-A138-7B766C18907B}"/>
              </a:ext>
            </a:extLst>
          </p:cNvPr>
          <p:cNvSpPr txBox="1"/>
          <p:nvPr/>
        </p:nvSpPr>
        <p:spPr>
          <a:xfrm>
            <a:off x="1508760" y="3037667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endParaRPr lang="pt-PT" dirty="0"/>
          </a:p>
          <a:p>
            <a:endParaRPr lang="pt-PT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56D9BC2-E529-F071-7C99-188DDD76D6F3}"/>
              </a:ext>
            </a:extLst>
          </p:cNvPr>
          <p:cNvSpPr txBox="1"/>
          <p:nvPr/>
        </p:nvSpPr>
        <p:spPr>
          <a:xfrm>
            <a:off x="1508760" y="4191225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R0 e </a:t>
            </a:r>
            <a:r>
              <a:rPr lang="pt-PT" dirty="0" err="1"/>
              <a:t>Xee</a:t>
            </a:r>
            <a:endParaRPr lang="pt-PT" dirty="0"/>
          </a:p>
          <a:p>
            <a:endParaRPr lang="pt-PT" dirty="0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F15BF1BF-8270-7DC6-D9A1-A0E8723A8E66}"/>
              </a:ext>
            </a:extLst>
          </p:cNvPr>
          <p:cNvSpPr/>
          <p:nvPr/>
        </p:nvSpPr>
        <p:spPr>
          <a:xfrm>
            <a:off x="2138680" y="4230135"/>
            <a:ext cx="213360" cy="374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C1EA979C-FAD7-A9C6-BE48-1CAF4AAAA471}"/>
              </a:ext>
            </a:extLst>
          </p:cNvPr>
          <p:cNvCxnSpPr>
            <a:cxnSpLocks/>
          </p:cNvCxnSpPr>
          <p:nvPr/>
        </p:nvCxnSpPr>
        <p:spPr>
          <a:xfrm>
            <a:off x="2854960" y="2315992"/>
            <a:ext cx="0" cy="7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F6348298-FC40-62BC-2E64-102E7AB4CED9}"/>
              </a:ext>
            </a:extLst>
          </p:cNvPr>
          <p:cNvCxnSpPr>
            <a:cxnSpLocks/>
          </p:cNvCxnSpPr>
          <p:nvPr/>
        </p:nvCxnSpPr>
        <p:spPr>
          <a:xfrm>
            <a:off x="2827020" y="3426872"/>
            <a:ext cx="0" cy="7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70A2B18-7E12-A350-F1A4-DE1CA40805C9}"/>
              </a:ext>
            </a:extLst>
          </p:cNvPr>
          <p:cNvSpPr txBox="1"/>
          <p:nvPr/>
        </p:nvSpPr>
        <p:spPr>
          <a:xfrm>
            <a:off x="7724141" y="1322546"/>
            <a:ext cx="325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↓ </a:t>
            </a:r>
            <a:r>
              <a:rPr lang="pt-PT" dirty="0" err="1"/>
              <a:t>Probability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r>
              <a:rPr lang="pt-PT" dirty="0"/>
              <a:t> mosquito-to-</a:t>
            </a:r>
            <a:r>
              <a:rPr lang="pt-PT" dirty="0" err="1"/>
              <a:t>human</a:t>
            </a:r>
            <a:endParaRPr lang="pt-PT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D153A88-21EC-93B2-6664-F06263CE983E}"/>
              </a:ext>
            </a:extLst>
          </p:cNvPr>
          <p:cNvSpPr txBox="1"/>
          <p:nvPr/>
        </p:nvSpPr>
        <p:spPr>
          <a:xfrm>
            <a:off x="7942578" y="2712546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transmission</a:t>
            </a:r>
            <a:endParaRPr lang="pt-PT" dirty="0"/>
          </a:p>
          <a:p>
            <a:endParaRPr lang="pt-PT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E60B7D7-CF68-F1C6-435F-DD5EEF835C4C}"/>
              </a:ext>
            </a:extLst>
          </p:cNvPr>
          <p:cNvSpPr txBox="1"/>
          <p:nvPr/>
        </p:nvSpPr>
        <p:spPr>
          <a:xfrm>
            <a:off x="7942578" y="3895003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R0 e </a:t>
            </a:r>
            <a:r>
              <a:rPr lang="pt-PT" dirty="0" err="1"/>
              <a:t>Xee</a:t>
            </a:r>
            <a:endParaRPr lang="pt-PT" dirty="0"/>
          </a:p>
          <a:p>
            <a:endParaRPr lang="pt-PT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5F6F5A3-7D35-505D-45C6-2DB27B6E9953}"/>
              </a:ext>
            </a:extLst>
          </p:cNvPr>
          <p:cNvSpPr txBox="1"/>
          <p:nvPr/>
        </p:nvSpPr>
        <p:spPr>
          <a:xfrm>
            <a:off x="7929878" y="4915884"/>
            <a:ext cx="271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Pharmaceuticals</a:t>
            </a:r>
            <a:endParaRPr lang="pt-PT" dirty="0"/>
          </a:p>
          <a:p>
            <a:pPr algn="ctr"/>
            <a:r>
              <a:rPr lang="pt-PT" dirty="0"/>
              <a:t> (</a:t>
            </a:r>
            <a:r>
              <a:rPr lang="pt-PT" dirty="0" err="1"/>
              <a:t>gametocytocidal</a:t>
            </a:r>
            <a:r>
              <a:rPr lang="pt-PT" dirty="0"/>
              <a:t> </a:t>
            </a:r>
            <a:r>
              <a:rPr lang="pt-PT" dirty="0" err="1"/>
              <a:t>drugs</a:t>
            </a:r>
            <a:r>
              <a:rPr lang="pt-PT" dirty="0"/>
              <a:t>);</a:t>
            </a:r>
          </a:p>
          <a:p>
            <a:pPr algn="ctr"/>
            <a:r>
              <a:rPr lang="pt-PT" dirty="0"/>
              <a:t>Vaccine</a:t>
            </a:r>
          </a:p>
          <a:p>
            <a:endParaRPr lang="pt-PT" dirty="0"/>
          </a:p>
        </p:txBody>
      </p:sp>
      <p:sp>
        <p:nvSpPr>
          <p:cNvPr id="41" name="Seta: Para Baixo 40">
            <a:extLst>
              <a:ext uri="{FF2B5EF4-FFF2-40B4-BE49-F238E27FC236}">
                <a16:creationId xmlns:a16="http://schemas.microsoft.com/office/drawing/2014/main" id="{44D1B535-A983-E8C0-0513-9B154D95E2B4}"/>
              </a:ext>
            </a:extLst>
          </p:cNvPr>
          <p:cNvSpPr/>
          <p:nvPr/>
        </p:nvSpPr>
        <p:spPr>
          <a:xfrm>
            <a:off x="8572498" y="3905014"/>
            <a:ext cx="213360" cy="374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19D6468D-E25B-7095-2983-4DA30AEAB948}"/>
              </a:ext>
            </a:extLst>
          </p:cNvPr>
          <p:cNvCxnSpPr>
            <a:cxnSpLocks/>
          </p:cNvCxnSpPr>
          <p:nvPr/>
        </p:nvCxnSpPr>
        <p:spPr>
          <a:xfrm>
            <a:off x="9288778" y="1990871"/>
            <a:ext cx="0" cy="7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583CC59B-A01A-1D6A-8B0C-43B61D170A57}"/>
              </a:ext>
            </a:extLst>
          </p:cNvPr>
          <p:cNvCxnSpPr>
            <a:cxnSpLocks/>
          </p:cNvCxnSpPr>
          <p:nvPr/>
        </p:nvCxnSpPr>
        <p:spPr>
          <a:xfrm>
            <a:off x="9260838" y="3101751"/>
            <a:ext cx="0" cy="7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2213920F-9EC9-0AD1-35EB-06C30D51066F}"/>
              </a:ext>
            </a:extLst>
          </p:cNvPr>
          <p:cNvCxnSpPr>
            <a:cxnSpLocks/>
          </p:cNvCxnSpPr>
          <p:nvPr/>
        </p:nvCxnSpPr>
        <p:spPr>
          <a:xfrm>
            <a:off x="9260838" y="4279671"/>
            <a:ext cx="0" cy="7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9C65448-00E8-D0CC-89FD-EA31DA22BB5D}"/>
              </a:ext>
            </a:extLst>
          </p:cNvPr>
          <p:cNvSpPr/>
          <p:nvPr/>
        </p:nvSpPr>
        <p:spPr>
          <a:xfrm>
            <a:off x="11844588" y="6573519"/>
            <a:ext cx="296612" cy="2495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8870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835324-1A47-86AE-C1B9-D7F474ABDD03}"/>
              </a:ext>
            </a:extLst>
          </p:cNvPr>
          <p:cNvSpPr txBox="1"/>
          <p:nvPr/>
        </p:nvSpPr>
        <p:spPr>
          <a:xfrm>
            <a:off x="0" y="6334780"/>
            <a:ext cx="1229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Chitnis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Hyman, J.M. &amp; Cushing, J.M. Determining Important Parameters in the Spread of Malaria Through the Sensitivity Analysis of a Mathematical Model.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Bull. Math. Biol.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1272–1296 (2008). https://doi.org/10.1007/s11538-008-9299-0</a:t>
            </a:r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ED3316E8-11BC-EE92-FC07-355C00065D53}"/>
              </a:ext>
            </a:extLst>
          </p:cNvPr>
          <p:cNvSpPr txBox="1">
            <a:spLocks/>
          </p:cNvSpPr>
          <p:nvPr/>
        </p:nvSpPr>
        <p:spPr>
          <a:xfrm>
            <a:off x="354383" y="207094"/>
            <a:ext cx="5974080" cy="449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500" b="1" dirty="0" err="1">
                <a:solidFill>
                  <a:schemeClr val="accent5"/>
                </a:solidFill>
              </a:rPr>
              <a:t>Discussion</a:t>
            </a:r>
            <a:r>
              <a:rPr lang="pt-PT" sz="3500" b="1" dirty="0">
                <a:solidFill>
                  <a:schemeClr val="accent5"/>
                </a:solidFill>
              </a:rPr>
              <a:t> </a:t>
            </a:r>
            <a:r>
              <a:rPr lang="pt-PT" sz="3500" b="1" dirty="0" err="1">
                <a:solidFill>
                  <a:schemeClr val="accent5"/>
                </a:solidFill>
              </a:rPr>
              <a:t>and</a:t>
            </a:r>
            <a:r>
              <a:rPr lang="pt-PT" sz="3500" b="1" dirty="0">
                <a:solidFill>
                  <a:schemeClr val="accent5"/>
                </a:solidFill>
              </a:rPr>
              <a:t> </a:t>
            </a:r>
            <a:r>
              <a:rPr lang="pt-PT" sz="3500" b="1" dirty="0" err="1">
                <a:solidFill>
                  <a:schemeClr val="accent5"/>
                </a:solidFill>
              </a:rPr>
              <a:t>conclusion</a:t>
            </a:r>
            <a:endParaRPr lang="pt-PT" sz="4300" dirty="0">
              <a:solidFill>
                <a:schemeClr val="accent5"/>
              </a:solidFill>
            </a:endParaRPr>
          </a:p>
          <a:p>
            <a:endParaRPr lang="pt-P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82CA2C-83FD-0526-62FB-15D5C8FCB25A}"/>
              </a:ext>
            </a:extLst>
          </p:cNvPr>
          <p:cNvSpPr/>
          <p:nvPr/>
        </p:nvSpPr>
        <p:spPr>
          <a:xfrm>
            <a:off x="442614" y="124290"/>
            <a:ext cx="599440" cy="5322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396D37-1807-1DE2-454A-6836AAD654F5}"/>
              </a:ext>
            </a:extLst>
          </p:cNvPr>
          <p:cNvSpPr/>
          <p:nvPr/>
        </p:nvSpPr>
        <p:spPr>
          <a:xfrm>
            <a:off x="11844588" y="6573519"/>
            <a:ext cx="296612" cy="2495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9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F6EA2F3-9C75-9759-59F4-3E73445F54AC}"/>
              </a:ext>
            </a:extLst>
          </p:cNvPr>
          <p:cNvSpPr txBox="1"/>
          <p:nvPr/>
        </p:nvSpPr>
        <p:spPr>
          <a:xfrm>
            <a:off x="962182" y="957527"/>
            <a:ext cx="10267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Comparar zonas endémicas de alta transmissão em que o desenvolvimento e condições humanitárias apresenta diferenças evidentes.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Comparar zonas endémicas de alta transmissão e as suas condições climatéricas, ver ate que ponto as taxas de mordidas dos mosquitos (entre outras) aumentam com a temperatura ou com a humidade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Vacinas, RTS,S (</a:t>
            </a:r>
            <a:r>
              <a:rPr lang="pt-PT" dirty="0" err="1"/>
              <a:t>Trials</a:t>
            </a:r>
            <a:r>
              <a:rPr lang="pt-PT" dirty="0"/>
              <a:t> entre 2017-2020) e Oxford (a mais recente abril de 2023).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41551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2151</Words>
  <Application>Microsoft Office PowerPoint</Application>
  <PresentationFormat>Widescreen</PresentationFormat>
  <Paragraphs>227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guidelines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Sousa</dc:creator>
  <cp:lastModifiedBy>Karyna Lysenko</cp:lastModifiedBy>
  <cp:revision>7</cp:revision>
  <dcterms:created xsi:type="dcterms:W3CDTF">2023-05-02T17:05:16Z</dcterms:created>
  <dcterms:modified xsi:type="dcterms:W3CDTF">2023-05-23T16:45:09Z</dcterms:modified>
</cp:coreProperties>
</file>