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98" r:id="rId4"/>
    <p:sldId id="284" r:id="rId5"/>
    <p:sldId id="287" r:id="rId6"/>
    <p:sldId id="334" r:id="rId7"/>
    <p:sldId id="308" r:id="rId8"/>
    <p:sldId id="325" r:id="rId9"/>
    <p:sldId id="330" r:id="rId10"/>
    <p:sldId id="331" r:id="rId11"/>
    <p:sldId id="332" r:id="rId12"/>
    <p:sldId id="333" r:id="rId13"/>
    <p:sldId id="317" r:id="rId14"/>
    <p:sldId id="329" r:id="rId15"/>
    <p:sldId id="294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B991674D-A1FA-48BC-A275-E7919238E0CA}">
          <p14:sldIdLst>
            <p14:sldId id="256"/>
          </p14:sldIdLst>
        </p14:section>
        <p14:section name="Introdução" id="{203F116B-4A91-4267-A386-4817B752EB65}">
          <p14:sldIdLst>
            <p14:sldId id="257"/>
            <p14:sldId id="298"/>
          </p14:sldIdLst>
        </p14:section>
        <p14:section name="Metodologia" id="{E481C299-45CA-472A-B281-45216D11E034}">
          <p14:sldIdLst>
            <p14:sldId id="284"/>
          </p14:sldIdLst>
        </p14:section>
        <p14:section name="Resultados" id="{3945C312-2C27-445F-BABF-B1CB6008EE9F}">
          <p14:sldIdLst>
            <p14:sldId id="287"/>
            <p14:sldId id="334"/>
            <p14:sldId id="308"/>
            <p14:sldId id="325"/>
            <p14:sldId id="330"/>
            <p14:sldId id="331"/>
            <p14:sldId id="332"/>
            <p14:sldId id="333"/>
            <p14:sldId id="317"/>
            <p14:sldId id="329"/>
          </p14:sldIdLst>
        </p14:section>
        <p14:section name="Conclusão" id="{DD19A0AE-1BDB-4148-8610-16DBA63D1CB9}">
          <p14:sldIdLst>
            <p14:sldId id="29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6DEE"/>
    <a:srgbClr val="A5B592"/>
    <a:srgbClr val="222A35"/>
    <a:srgbClr val="FFE699"/>
    <a:srgbClr val="8594B6"/>
    <a:srgbClr val="FEF2F2"/>
    <a:srgbClr val="E8BCBE"/>
    <a:srgbClr val="F3F6FB"/>
    <a:srgbClr val="CC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Estilo Médio 1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0144" autoAdjust="0"/>
  </p:normalViewPr>
  <p:slideViewPr>
    <p:cSldViewPr snapToGrid="0">
      <p:cViewPr varScale="1">
        <p:scale>
          <a:sx n="77" d="100"/>
          <a:sy n="77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5T20:45:03.830"/>
    </inkml:context>
    <inkml:brush xml:id="br0">
      <inkml:brushProperty name="width" value="0.5" units="cm"/>
      <inkml:brushProperty name="height" value="1" units="cm"/>
      <inkml:brushProperty name="color" value="#EAEAEA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3DA8D-F750-46DD-ACDC-A02E84BA3D5D}" type="datetimeFigureOut">
              <a:rPr lang="pt-PT" smtClean="0"/>
              <a:t>02/06/2024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D32A-8CB6-42EE-A241-83BC31F81DF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38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 tarde, o meu nome é Rodrigo Esperança, tive como orientadores o Nuno Alves e o professor Miguel e a nossa abordagem foi a exploração de novos targets para a Mycobacterium tuberculosis através da Inteligência Artificial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4763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Relativamente à confusion matrix para o dataset Davis podemos concluir que em relação a classe negativa se está a sair muito bem, com poucas previsões incorretas 68 FP.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Relativamente à classe positiva, o modelo tem uma performance fraca, com muitos falsos negativos (113).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Olhando agora para o dataset KIBA, temos um desempenho muito bom no que toca a classe negativa, apenas 515 falsos positivos, relativamente à classe positiva temos um desempenho razoável com 1393 falsos negativos. Visto isto podemos então considerar que para o modelo DeepDTA obtemos melhores resultados utilizando o dataset KIBA.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82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Relativamente ao modelo DLM-DTI eu não consegui obter o os gráficos anteriores devido à diferente estrutura do modelo, tendo apenas conseguido obter as percentagens relativamente a curva ROC e à curva PR. Olhando então para estes valores, podemos concluir que para este modelo o dataset com melhores resultados também é o dataset KIBA. 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19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 vez que não consegui realizar os gráficos para o modelo DLM, vamos comparar os dois modelos apenas pelas curvas obtidas utilizando o dataset KIB. olhando para os valores de um e de outro, podemos então concluir que apesar de termos obtido valores muito semelhantes, o modelo DeepDTA é ligeiramente melhor.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0728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Após selecionar o melhor o modelo, passamos então para a construção de dataset que pretendemos testar, este dataset é então constituído pelo dataset Davis, e por algumas drogas aqui representadas, que são usadas para o tratamento da tuberculose. Após termos isto tudo junto, removemos os duplicados e normalizamos os valores. De seguida usamos o modelo DeepDTA treinado para obter as interações.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360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Relativamente aos resultados, surgiu um problema pois estávamos à espera de obter interações por parte das drogas referentes à tuberculose com os targets usados no dataset, no entanto nenhuma droga apresentou interação com nenhum target, uma vez que isto aconteceu, não conseguimos avançar para a ultima parte que seria o estudo do clustering. Nos próximos dias vamos trabalhar nisto, para tentar perceber se houve algum erro na elaboração do dataset ou se tem a ver com o treino do modelo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73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previsões futuras, caso consigamos descobrir o erro e obter os resultados pretendidos,  seria interessante adaptar os modelos para regressão normal e testar tudo novamente. Outro aspeto que tambem seria interessante, era criar um dataset mais específico da tuberculose e mais balanceado para treinar os modelos.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8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Fazendo uma simples contextualização e demonstrando, em suma, a problemática em questão, referenciar que a descoberta dos antibióticos, foi umas das épocas mais importantes da medicina, no entanto com o aumento da resistência das bactérias, é necessário continuar a estudar e desenvolver novos métodos de sintetizar antibióticos mais eficazes. Posto isto, das inúmeras estratégias de combate à resistência microbiana, optamos por usar a inteligência artificial para tentar aprofundar mais a compreensão sobre a interação entre antibióticos referentes à tuberculose e targets específicos, para tentar perceber como acelerar a descoberta de novos medicamentos. Assim, o objetivo principal deste trabalho passa por explorar datasets existentes de interações droga-alvo (DTI) e modelos de DL de última geração, para posteriormente analisar as interações previstas para selecionar alvos terapêuticos promissores.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05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Antes de entramos na nossa abordagem bioinformática, vamos entender melhor o que está por trás deste trabalho.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tuberculose é uma das principais doenças infeciosas do mundo 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 milhões de casos e mortes a cada ano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causada pela 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Mycobacterium tuberculosis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uma bactéria do filo Actinobacteria. A transmissão ocorre principalmente através de gotículas respiratórias, Após a inalação destas gotículas, o 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Mycobacterium tuberculosis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fagocitado por macrófagos alveolares, desencadeando uma resposta imune. No entanto, este possui mecanismos de evasão que permitem sua sobrevivência e proliferação dentro dos macrófagos. A tuberculose pode 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 latente, ou seja, sem sintomas, ou, ativa onde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os sintomas incluem tosse, febre e perda de peso.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Além dos desafios inerentes ao tratamento da tuberculose, enfrentamos também o problema crescente da resistência aos antibióticos. Esta geralmente surge devido a mutações genéticas no Mycobacterium tuberculosis, que conferem a capacidade de neutralizar os efeitos dos medicamentos utilizados no tratamento. Existem dois tipos de resistência: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Tuberculose Multirresistente (MDR-TB), que é resistente a pelo menos os dois principais medicamentos de primeira linha, isoniazida e rifampicina e a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Tuberculose Extensivamente Resistente (XDR-TB), que é resistente a medicamentos de primeira e segunda linha.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5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 que entendemos melhor esta doença, vamos explorar a nossa abordagem bioinformática para tentar ajudar a combate-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primeiro passo foi obter a partir da literatura e de sites específicos os datasets mais indicados relativamente à interação entre as drogas e os targets 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Depois foi a altura de tratar estes datasets, removendo os missing values, os  duplicados e por fim normalizar os valores finais.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t-PT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 dividiu-se os </a:t>
            </a:r>
            <a:r>
              <a:rPr lang="pt-P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datsets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neste caso 80/20 onde 80 % do dataset serve para treinar o modelo e 20% para testar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Depois experimentou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dois modelos diferentes, o DeepDTA e o DLM-DTI, com o intuito de selecionar o mais adequado tendo em conta as métricas analisadas.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escolheu-se o melhor modelo, e de seguida construiu-se o dataset que pretendemos analisar onde através da literatura foram selecionadas as drogas mais usadas no tratamento da tuberculose juntamente com o seu respetivo target.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fim, através dos resultados previstos tenciona-se fazer o clustering com o objetivo de tentar perceber o tipo de target onde as drogas referentes à tuberculose incidem mais.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98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 vamos entrar em mais detalhe relativamente a cada um dos passos vistos anteriormente.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datasets escolhidos foram, o dataset Davis, 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 conjunto de dados contém ensaios de seletividade da família de proteínas quinase e os inibidores relevantes com seus respetivos valores de constante de dissociação (Kd). Ele inclui interações de 442 proteínas e 68 compostos, 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gerando um total de 25k interações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segundo dataset  é o dataset KIBA, este dataset 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originou-se de uma abordagem chamada KIBA, na qual as bioatividades de inibidores de quinase de diferentes fontes, como constante de inibição </a:t>
            </a:r>
            <a:r>
              <a:rPr lang="pt-PT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</a:t>
            </a:r>
            <a:r>
              <a:rPr lang="pt-PT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constante de dissociação, Kd e IC50, foram combinadas. Este inclui interações de 229 proteínas e 2111 compostos gerando um total de 119 mil interações.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Passamos agora para os modelos que foram testados: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primeiro modelo testado foi o DeepDTA. A estrutura do modelo tem como input as sequencias de proteínas e as sequencias de smiles. Para a codificação das sequências, a proteína é passada por uma camada de embedding que mapeia os caracteres para vetores. Em seguida, a sequência codificada passa por três camadas convolucionais. Após as convoluções, é aplicada a camada de MaxPool para reduzir as dimensões da saída convolucional. O mesmo processo é aplicado à sequência SMILES.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representações resultantes da proteína e da sequência SMILES são então concatenadas. Esta combinação é processada por uma série de camadas completamente conectadas. Finalmente, uma camada de saída densa com uma única unidade e ativação sigmoide é usada para prever a probabilidade de interação entre a proteína e a molécula pequena. O modelo é compilado usando o optimizador Adam e a função de perda binária cross-entropy, utilizando a </a:t>
            </a:r>
            <a:r>
              <a:rPr lang="pt-PT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como métrica de avaliação. 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segundo modelo testado foi DLM-DTI: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tambem conta com o input de sequencias de proteínas e sequencias de smiles. Relativamente ao codificador da droga, </a:t>
            </a:r>
            <a:r>
              <a:rPr lang="pt-PT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 sequência SMILES é processada usando um modelo pré-treinado chamado ChemBERTa, que é especializado em entender representações químicas.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Relativamente ao codificador de target, este extrai características significativas de sequências de proteínas, utilizando um modelo de ProtBERT e um modelo de aluno reduzido. O modelo ProtBERT permanece fixo durante o treinamento, atuando como uma referência para o modelo do aluno, o que permite a eficiência computacional. A saída do modelo ProtBERT é combinada com a do modelo do aluno  permitindo a mistura de conhecimento geral e específico da tarefa.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fim, as representações resultantes da proteína e da sequência SMILES são então concatenadas para prever a probabilidade de interação entre elas. A etapa de previsão utiliza três blocos sequenciais, cada um composto por uma camada totalmente conectadas, ativação GeLU e dropout.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modelo é compilado usando o optimizador AdamW e a função de perda binária cross-entropy, utilizando as curva PR E ROC como métrica de avaliação. </a:t>
            </a: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60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os modelos foram treinados por 50 épocas e O batchsize foi definido como 32. 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pt-P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Agora, podemos observar os resultados obtidos para então perceber qual é a melhor combinação entre o modelo e dataset. Para o modelo DeepDTA,  podemos observar que as curvas ROC são bastante parecidas notando que com o dataset KIBA obtemos um ligeiro melhor resultado.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239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olhando agora para as curvas Precision-Recall conseguimos ver que aqui já existe uma diferença bem maior  sendo que com o dataset KIBA continua melhor.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4D32A-8CB6-42EE-A241-83BC31F81DF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38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39AA-2B56-4393-A322-A5EB83FC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423" y="1590810"/>
            <a:ext cx="9297154" cy="26141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Exploring Novel Targets for </a:t>
            </a:r>
            <a:r>
              <a:rPr lang="en-US" sz="2800" b="1" i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Mycobacterium</a:t>
            </a:r>
            <a:r>
              <a:rPr lang="en-US" sz="2800" b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i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tuberculosis</a:t>
            </a:r>
            <a:r>
              <a:rPr lang="en-US" sz="2800" b="1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through Artificial Intelligence Methods</a:t>
            </a:r>
            <a:endParaRPr lang="pt-PT" sz="4400" b="1" cap="none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9952A-D27D-4D42-8D1A-08A75AF3D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352" y="4516680"/>
            <a:ext cx="7067296" cy="239952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2"/>
                </a:solidFill>
              </a:rPr>
              <a:t>Rodrigo Cordeiro Esperança</a:t>
            </a:r>
          </a:p>
          <a:p>
            <a:endParaRPr lang="pt-PT" sz="400" dirty="0">
              <a:solidFill>
                <a:schemeClr val="bg2"/>
              </a:solidFill>
            </a:endParaRPr>
          </a:p>
          <a:p>
            <a:r>
              <a:rPr lang="pt-PT" dirty="0">
                <a:solidFill>
                  <a:schemeClr val="bg2"/>
                </a:solidFill>
              </a:rPr>
              <a:t>Orientadores: </a:t>
            </a:r>
          </a:p>
          <a:p>
            <a:r>
              <a:rPr lang="pt-PT" i="1" dirty="0">
                <a:solidFill>
                  <a:schemeClr val="bg2"/>
                </a:solidFill>
              </a:rPr>
              <a:t>Nuno Alves</a:t>
            </a:r>
          </a:p>
          <a:p>
            <a:r>
              <a:rPr lang="pt-PT" i="1" dirty="0">
                <a:solidFill>
                  <a:schemeClr val="bg2"/>
                </a:solidFill>
              </a:rPr>
              <a:t>Professor Miguel Rocha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F86F34A-C11B-4F7E-82DC-152A79290AF6}"/>
              </a:ext>
            </a:extLst>
          </p:cNvPr>
          <p:cNvCxnSpPr>
            <a:cxnSpLocks/>
          </p:cNvCxnSpPr>
          <p:nvPr/>
        </p:nvCxnSpPr>
        <p:spPr>
          <a:xfrm>
            <a:off x="2429510" y="4400749"/>
            <a:ext cx="73329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32E96D-DEC1-42CB-A706-78D7C7B6A5AB}"/>
              </a:ext>
            </a:extLst>
          </p:cNvPr>
          <p:cNvSpPr txBox="1"/>
          <p:nvPr/>
        </p:nvSpPr>
        <p:spPr>
          <a:xfrm>
            <a:off x="2114550" y="179010"/>
            <a:ext cx="796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b="1" dirty="0">
                <a:solidFill>
                  <a:srgbClr val="00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Universidade do Minho, 2024</a:t>
            </a:r>
          </a:p>
          <a:p>
            <a:pPr algn="ctr">
              <a:lnSpc>
                <a:spcPct val="150000"/>
              </a:lnSpc>
            </a:pPr>
            <a:r>
              <a:rPr lang="pt-PT" b="1" dirty="0">
                <a:solidFill>
                  <a:srgbClr val="00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Projeto do Mestrado em Bioinformática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6E7FBB-DECC-34E9-25BD-225DB5A1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205" y="179010"/>
            <a:ext cx="1578172" cy="8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71" y="417518"/>
            <a:ext cx="5619963" cy="846250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DEEPDTA </a:t>
            </a:r>
            <a:r>
              <a:rPr lang="pt-PT" cap="none" dirty="0" err="1"/>
              <a:t>vs</a:t>
            </a:r>
            <a:r>
              <a:rPr lang="pt-PT" cap="none" dirty="0"/>
              <a:t> DLM-DTI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93EBCE-9557-7116-A506-E59341C1BB4B}"/>
              </a:ext>
            </a:extLst>
          </p:cNvPr>
          <p:cNvSpPr/>
          <p:nvPr/>
        </p:nvSpPr>
        <p:spPr>
          <a:xfrm>
            <a:off x="8519787" y="617540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DeepDTA</a:t>
            </a:r>
            <a:endParaRPr lang="pt-PT" sz="1600" b="1" dirty="0"/>
          </a:p>
        </p:txBody>
      </p:sp>
      <p:pic>
        <p:nvPicPr>
          <p:cNvPr id="4" name="Imagem 3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2DCAA070-69FB-3693-6FB4-C1BEDCA1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9" y="1646166"/>
            <a:ext cx="6120165" cy="5045674"/>
          </a:xfrm>
          <a:prstGeom prst="rect">
            <a:avLst/>
          </a:prstGeom>
        </p:spPr>
      </p:pic>
      <p:pic>
        <p:nvPicPr>
          <p:cNvPr id="7" name="Imagem 6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A114FB5D-B075-667D-3D73-0C430E7FE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3242"/>
            <a:ext cx="5972756" cy="498216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F7A51E-68EB-7CCE-C6B5-64E1FEFA47E7}"/>
              </a:ext>
            </a:extLst>
          </p:cNvPr>
          <p:cNvSpPr txBox="1"/>
          <p:nvPr/>
        </p:nvSpPr>
        <p:spPr>
          <a:xfrm>
            <a:off x="2778436" y="6320425"/>
            <a:ext cx="128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Davis</a:t>
            </a:r>
            <a:endParaRPr lang="pt-PT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7B2E84-A186-EABD-2A43-5452315D993A}"/>
              </a:ext>
            </a:extLst>
          </p:cNvPr>
          <p:cNvSpPr txBox="1"/>
          <p:nvPr/>
        </p:nvSpPr>
        <p:spPr>
          <a:xfrm>
            <a:off x="9455548" y="6243744"/>
            <a:ext cx="128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KIBA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35374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28" y="440599"/>
            <a:ext cx="5619963" cy="846250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DEEPDTA </a:t>
            </a:r>
            <a:r>
              <a:rPr lang="pt-PT" cap="none" dirty="0" err="1"/>
              <a:t>vs</a:t>
            </a:r>
            <a:r>
              <a:rPr lang="pt-PT" cap="none" dirty="0"/>
              <a:t> DLM-DTI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93EBCE-9557-7116-A506-E59341C1BB4B}"/>
              </a:ext>
            </a:extLst>
          </p:cNvPr>
          <p:cNvSpPr/>
          <p:nvPr/>
        </p:nvSpPr>
        <p:spPr>
          <a:xfrm>
            <a:off x="8645048" y="840643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DLM-DTI</a:t>
            </a:r>
            <a:endParaRPr lang="pt-PT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F7A51E-68EB-7CCE-C6B5-64E1FEFA47E7}"/>
              </a:ext>
            </a:extLst>
          </p:cNvPr>
          <p:cNvSpPr txBox="1"/>
          <p:nvPr/>
        </p:nvSpPr>
        <p:spPr>
          <a:xfrm>
            <a:off x="3165541" y="2538710"/>
            <a:ext cx="128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Davis</a:t>
            </a:r>
            <a:endParaRPr lang="pt-PT" sz="3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7B2E84-A186-EABD-2A43-5452315D993A}"/>
              </a:ext>
            </a:extLst>
          </p:cNvPr>
          <p:cNvSpPr txBox="1"/>
          <p:nvPr/>
        </p:nvSpPr>
        <p:spPr>
          <a:xfrm>
            <a:off x="8319371" y="2538710"/>
            <a:ext cx="128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KIBA</a:t>
            </a:r>
            <a:endParaRPr lang="pt-PT" sz="32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5A2FB7E-7DA5-1A46-F9AC-35B05163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32360"/>
              </p:ext>
            </p:extLst>
          </p:nvPr>
        </p:nvGraphicFramePr>
        <p:xfrm>
          <a:off x="1522014" y="3348912"/>
          <a:ext cx="4573986" cy="105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993">
                  <a:extLst>
                    <a:ext uri="{9D8B030D-6E8A-4147-A177-3AD203B41FA5}">
                      <a16:colId xmlns:a16="http://schemas.microsoft.com/office/drawing/2014/main" val="3781870337"/>
                    </a:ext>
                  </a:extLst>
                </a:gridCol>
                <a:gridCol w="2286993">
                  <a:extLst>
                    <a:ext uri="{9D8B030D-6E8A-4147-A177-3AD203B41FA5}">
                      <a16:colId xmlns:a16="http://schemas.microsoft.com/office/drawing/2014/main" val="2822023582"/>
                    </a:ext>
                  </a:extLst>
                </a:gridCol>
              </a:tblGrid>
              <a:tr h="525363">
                <a:tc>
                  <a:txBody>
                    <a:bodyPr/>
                    <a:lstStyle/>
                    <a:p>
                      <a:r>
                        <a:rPr lang="en-US" sz="2400" dirty="0"/>
                        <a:t>ROC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0687"/>
                  </a:ext>
                </a:extLst>
              </a:tr>
              <a:tr h="532659">
                <a:tc>
                  <a:txBody>
                    <a:bodyPr/>
                    <a:lstStyle/>
                    <a:p>
                      <a:r>
                        <a:rPr lang="en-US" sz="2400" dirty="0"/>
                        <a:t>0.90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0.42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2009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FD4914-25CA-44C6-42C6-8399E7A11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07648"/>
              </p:ext>
            </p:extLst>
          </p:nvPr>
        </p:nvGraphicFramePr>
        <p:xfrm>
          <a:off x="6742338" y="3353485"/>
          <a:ext cx="4440998" cy="105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99">
                  <a:extLst>
                    <a:ext uri="{9D8B030D-6E8A-4147-A177-3AD203B41FA5}">
                      <a16:colId xmlns:a16="http://schemas.microsoft.com/office/drawing/2014/main" val="3781870337"/>
                    </a:ext>
                  </a:extLst>
                </a:gridCol>
                <a:gridCol w="2220499">
                  <a:extLst>
                    <a:ext uri="{9D8B030D-6E8A-4147-A177-3AD203B41FA5}">
                      <a16:colId xmlns:a16="http://schemas.microsoft.com/office/drawing/2014/main" val="2822023582"/>
                    </a:ext>
                  </a:extLst>
                </a:gridCol>
              </a:tblGrid>
              <a:tr h="529011">
                <a:tc>
                  <a:txBody>
                    <a:bodyPr/>
                    <a:lstStyle/>
                    <a:p>
                      <a:r>
                        <a:rPr lang="en-US" sz="2400" dirty="0"/>
                        <a:t>ROC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0687"/>
                  </a:ext>
                </a:extLst>
              </a:tr>
              <a:tr h="529011">
                <a:tc>
                  <a:txBody>
                    <a:bodyPr/>
                    <a:lstStyle/>
                    <a:p>
                      <a:r>
                        <a:rPr lang="en-US" sz="2400" dirty="0"/>
                        <a:t>0.91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0.77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20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4" y="537878"/>
            <a:ext cx="5619963" cy="846250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DEEPDTA </a:t>
            </a:r>
            <a:r>
              <a:rPr lang="pt-PT" cap="none" dirty="0" err="1"/>
              <a:t>vs</a:t>
            </a:r>
            <a:r>
              <a:rPr lang="pt-PT" cap="none" dirty="0"/>
              <a:t> DLM-DTI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93EBCE-9557-7116-A506-E59341C1BB4B}"/>
              </a:ext>
            </a:extLst>
          </p:cNvPr>
          <p:cNvSpPr/>
          <p:nvPr/>
        </p:nvSpPr>
        <p:spPr>
          <a:xfrm>
            <a:off x="7645052" y="2592853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DLM-DTI</a:t>
            </a:r>
            <a:endParaRPr lang="pt-PT" sz="1600" b="1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5A2FB7E-7DA5-1A46-F9AC-35B05163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36752"/>
              </p:ext>
            </p:extLst>
          </p:nvPr>
        </p:nvGraphicFramePr>
        <p:xfrm>
          <a:off x="1630257" y="3638787"/>
          <a:ext cx="3888924" cy="183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08">
                  <a:extLst>
                    <a:ext uri="{9D8B030D-6E8A-4147-A177-3AD203B41FA5}">
                      <a16:colId xmlns:a16="http://schemas.microsoft.com/office/drawing/2014/main" val="3674400525"/>
                    </a:ext>
                  </a:extLst>
                </a:gridCol>
                <a:gridCol w="1296308">
                  <a:extLst>
                    <a:ext uri="{9D8B030D-6E8A-4147-A177-3AD203B41FA5}">
                      <a16:colId xmlns:a16="http://schemas.microsoft.com/office/drawing/2014/main" val="3781870337"/>
                    </a:ext>
                  </a:extLst>
                </a:gridCol>
                <a:gridCol w="1296308">
                  <a:extLst>
                    <a:ext uri="{9D8B030D-6E8A-4147-A177-3AD203B41FA5}">
                      <a16:colId xmlns:a16="http://schemas.microsoft.com/office/drawing/2014/main" val="2822023582"/>
                    </a:ext>
                  </a:extLst>
                </a:gridCol>
              </a:tblGrid>
              <a:tr h="606083">
                <a:tc>
                  <a:txBody>
                    <a:bodyPr/>
                    <a:lstStyle/>
                    <a:p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0687"/>
                  </a:ext>
                </a:extLst>
              </a:tr>
              <a:tr h="614501">
                <a:tc>
                  <a:txBody>
                    <a:bodyPr/>
                    <a:lstStyle/>
                    <a:p>
                      <a:r>
                        <a:rPr lang="en-US" sz="2400" dirty="0"/>
                        <a:t>KIBA</a:t>
                      </a:r>
                      <a:endParaRPr lang="pt-PT" sz="2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0.91</a:t>
                      </a:r>
                      <a:endParaRPr lang="pt-PT" sz="2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0.79</a:t>
                      </a:r>
                      <a:endParaRPr lang="pt-PT" sz="2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0090"/>
                  </a:ext>
                </a:extLst>
              </a:tr>
              <a:tr h="614501">
                <a:tc>
                  <a:txBody>
                    <a:bodyPr/>
                    <a:lstStyle/>
                    <a:p>
                      <a:r>
                        <a:rPr lang="en-US" sz="2400" dirty="0"/>
                        <a:t>Davis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0.48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00208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FD4914-25CA-44C6-42C6-8399E7A11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5613"/>
              </p:ext>
            </p:extLst>
          </p:nvPr>
        </p:nvGraphicFramePr>
        <p:xfrm>
          <a:off x="6933564" y="3638788"/>
          <a:ext cx="3888924" cy="183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08">
                  <a:extLst>
                    <a:ext uri="{9D8B030D-6E8A-4147-A177-3AD203B41FA5}">
                      <a16:colId xmlns:a16="http://schemas.microsoft.com/office/drawing/2014/main" val="2329278843"/>
                    </a:ext>
                  </a:extLst>
                </a:gridCol>
                <a:gridCol w="1296308">
                  <a:extLst>
                    <a:ext uri="{9D8B030D-6E8A-4147-A177-3AD203B41FA5}">
                      <a16:colId xmlns:a16="http://schemas.microsoft.com/office/drawing/2014/main" val="3781870337"/>
                    </a:ext>
                  </a:extLst>
                </a:gridCol>
                <a:gridCol w="1296308">
                  <a:extLst>
                    <a:ext uri="{9D8B030D-6E8A-4147-A177-3AD203B41FA5}">
                      <a16:colId xmlns:a16="http://schemas.microsoft.com/office/drawing/2014/main" val="2822023582"/>
                    </a:ext>
                  </a:extLst>
                </a:gridCol>
              </a:tblGrid>
              <a:tr h="617333">
                <a:tc>
                  <a:txBody>
                    <a:bodyPr/>
                    <a:lstStyle/>
                    <a:p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ROC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0687"/>
                  </a:ext>
                </a:extLst>
              </a:tr>
              <a:tr h="608876">
                <a:tc>
                  <a:txBody>
                    <a:bodyPr/>
                    <a:lstStyle/>
                    <a:p>
                      <a:r>
                        <a:rPr lang="en-US" sz="2400" dirty="0"/>
                        <a:t>KIBA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0.77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20090"/>
                  </a:ext>
                </a:extLst>
              </a:tr>
              <a:tr h="608876">
                <a:tc>
                  <a:txBody>
                    <a:bodyPr/>
                    <a:lstStyle/>
                    <a:p>
                      <a:r>
                        <a:rPr lang="en-US" sz="2400" dirty="0"/>
                        <a:t>Davis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0.42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62796"/>
                  </a:ext>
                </a:extLst>
              </a:tr>
            </a:tbl>
          </a:graphicData>
        </a:graphic>
      </p:graphicFrame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8222A77-6401-8BE9-9B54-D12FB0881622}"/>
              </a:ext>
            </a:extLst>
          </p:cNvPr>
          <p:cNvSpPr/>
          <p:nvPr/>
        </p:nvSpPr>
        <p:spPr>
          <a:xfrm>
            <a:off x="2129314" y="2592853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DeepDTA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0931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027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DRUG SELECTION TUBERCULOSIS</a:t>
            </a:r>
          </a:p>
        </p:txBody>
      </p:sp>
      <p:pic>
        <p:nvPicPr>
          <p:cNvPr id="3073" name="Picture 1" descr="page23image37615488">
            <a:extLst>
              <a:ext uri="{FF2B5EF4-FFF2-40B4-BE49-F238E27FC236}">
                <a16:creationId xmlns:a16="http://schemas.microsoft.com/office/drawing/2014/main" id="{B6311592-A777-6FB2-17AC-F12A7824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D5EBBF7-D086-AC0D-D6B9-5A33F5109F61}"/>
              </a:ext>
            </a:extLst>
          </p:cNvPr>
          <p:cNvSpPr txBox="1"/>
          <p:nvPr/>
        </p:nvSpPr>
        <p:spPr>
          <a:xfrm>
            <a:off x="1580369" y="3039388"/>
            <a:ext cx="4069862" cy="477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Isoniazid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Ethionamide</a:t>
            </a:r>
            <a:endParaRPr lang="pt-PT" sz="20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Rifampin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Ethambutol</a:t>
            </a:r>
            <a:endParaRPr lang="pt-PT" sz="20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pt-PT" sz="2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C2127DE-B478-5CD9-AC2F-BCC06314DFC2}"/>
              </a:ext>
            </a:extLst>
          </p:cNvPr>
          <p:cNvSpPr/>
          <p:nvPr/>
        </p:nvSpPr>
        <p:spPr>
          <a:xfrm>
            <a:off x="1580369" y="2136751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 err="1"/>
              <a:t>Drugs</a:t>
            </a:r>
            <a:endParaRPr lang="pt-PT" sz="1600" b="1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1CCF324-1B98-A7A7-6683-7D4474E1EDCB}"/>
              </a:ext>
            </a:extLst>
          </p:cNvPr>
          <p:cNvSpPr/>
          <p:nvPr/>
        </p:nvSpPr>
        <p:spPr>
          <a:xfrm>
            <a:off x="7845469" y="2136751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Targets</a:t>
            </a:r>
            <a:endParaRPr lang="pt-PT" sz="16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C3970A6-767C-58D3-41E6-6EF9BD62CE74}"/>
              </a:ext>
            </a:extLst>
          </p:cNvPr>
          <p:cNvSpPr txBox="1"/>
          <p:nvPr/>
        </p:nvSpPr>
        <p:spPr>
          <a:xfrm>
            <a:off x="6668433" y="3039388"/>
            <a:ext cx="60369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b="0" dirty="0">
                <a:effectLst/>
                <a:highlight>
                  <a:srgbClr val="FFFFFF"/>
                </a:highlight>
              </a:rPr>
              <a:t>P9WIE5 (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Catalase-peroxidase)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pt-PT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P9WGR1 (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Enoyl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-[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acyl-carrier-protein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] 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reductase</a:t>
            </a:r>
            <a:endParaRPr lang="pt-PT" sz="20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P9WGY9(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DNA-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directed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 RNA 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polymerase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)</a:t>
            </a:r>
            <a:endParaRPr lang="en-US" sz="2000" i="0" dirty="0">
              <a:highlight>
                <a:srgbClr val="FFFFFF"/>
              </a:highlight>
            </a:endParaRPr>
          </a:p>
          <a:p>
            <a:pPr>
              <a:lnSpc>
                <a:spcPct val="200000"/>
              </a:lnSpc>
            </a:pPr>
            <a:r>
              <a:rPr lang="pt-PT" sz="2000" b="0" dirty="0">
                <a:effectLst/>
                <a:highlight>
                  <a:srgbClr val="FFFFFF"/>
                </a:highlight>
              </a:rPr>
              <a:t>P9WNL5 (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Probable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pt-PT" sz="2000" b="0" i="0" dirty="0" err="1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arabinosyltransferase</a:t>
            </a:r>
            <a:r>
              <a:rPr lang="pt-PT" sz="2000" b="0" i="0" dirty="0">
                <a:solidFill>
                  <a:srgbClr val="192027"/>
                </a:solidFill>
                <a:effectLst/>
                <a:highlight>
                  <a:srgbClr val="FFFFFF"/>
                </a:highlight>
              </a:rPr>
              <a:t> C)</a:t>
            </a:r>
            <a:endParaRPr lang="pt-PT" sz="2000" b="0" dirty="0">
              <a:effectLst/>
              <a:highlight>
                <a:srgbClr val="FFFFFF"/>
              </a:highlight>
            </a:endParaRPr>
          </a:p>
          <a:p>
            <a:endParaRPr lang="pt-PT" sz="2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400" dirty="0"/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A143DA60-05F7-4FCF-6C4D-0467592D3C2A}"/>
              </a:ext>
            </a:extLst>
          </p:cNvPr>
          <p:cNvCxnSpPr/>
          <p:nvPr/>
        </p:nvCxnSpPr>
        <p:spPr>
          <a:xfrm>
            <a:off x="3583436" y="3429000"/>
            <a:ext cx="206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4B42B516-598D-A661-1F05-8A8CCC563237}"/>
              </a:ext>
            </a:extLst>
          </p:cNvPr>
          <p:cNvCxnSpPr>
            <a:cxnSpLocks/>
          </p:cNvCxnSpPr>
          <p:nvPr/>
        </p:nvCxnSpPr>
        <p:spPr>
          <a:xfrm>
            <a:off x="3998003" y="4082441"/>
            <a:ext cx="1876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8E7316C6-410A-D02C-7AB5-34216BFB5F6C}"/>
              </a:ext>
            </a:extLst>
          </p:cNvPr>
          <p:cNvCxnSpPr/>
          <p:nvPr/>
        </p:nvCxnSpPr>
        <p:spPr>
          <a:xfrm>
            <a:off x="3734297" y="4708742"/>
            <a:ext cx="206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15FA9395-3477-2CB6-8D84-F91E5EE13652}"/>
              </a:ext>
            </a:extLst>
          </p:cNvPr>
          <p:cNvCxnSpPr/>
          <p:nvPr/>
        </p:nvCxnSpPr>
        <p:spPr>
          <a:xfrm>
            <a:off x="3897682" y="5322518"/>
            <a:ext cx="206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9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6" y="377003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RESULTS</a:t>
            </a:r>
          </a:p>
        </p:txBody>
      </p:sp>
      <p:pic>
        <p:nvPicPr>
          <p:cNvPr id="3073" name="Picture 1" descr="page23image37615488">
            <a:extLst>
              <a:ext uri="{FF2B5EF4-FFF2-40B4-BE49-F238E27FC236}">
                <a16:creationId xmlns:a16="http://schemas.microsoft.com/office/drawing/2014/main" id="{B6311592-A777-6FB2-17AC-F12A7824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069F11-61DD-7338-1F55-FCC6F32BB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" y="2246453"/>
            <a:ext cx="5287834" cy="39697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44DD21-4931-441A-407A-4D33C0E8F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633"/>
          <a:stretch/>
        </p:blipFill>
        <p:spPr>
          <a:xfrm>
            <a:off x="6480987" y="2222359"/>
            <a:ext cx="5068010" cy="4145839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BD60458-1983-CA95-1C04-4CEC228F7657}"/>
              </a:ext>
            </a:extLst>
          </p:cNvPr>
          <p:cNvSpPr/>
          <p:nvPr/>
        </p:nvSpPr>
        <p:spPr>
          <a:xfrm>
            <a:off x="8494251" y="887416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ISONIAZID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01026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92" y="498470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FUTURE PERSPECTIVES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5528AA-9CB3-4F29-1ADF-22DE6F39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2" t="10809" r="5657" b="5151"/>
          <a:stretch/>
        </p:blipFill>
        <p:spPr>
          <a:xfrm>
            <a:off x="7087834" y="2364423"/>
            <a:ext cx="3596868" cy="34676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0D2AD47-7122-52B0-D043-9FCB9BA81A28}"/>
              </a:ext>
            </a:extLst>
          </p:cNvPr>
          <p:cNvSpPr txBox="1"/>
          <p:nvPr/>
        </p:nvSpPr>
        <p:spPr>
          <a:xfrm>
            <a:off x="1148924" y="2630358"/>
            <a:ext cx="5306131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Adapt the models to normal regression;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Testing models with more balanced datasets.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9641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39AA-2B56-4393-A322-A5EB83FC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020" y="1778695"/>
            <a:ext cx="9785959" cy="2253968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sz="4400" cap="none" dirty="0" err="1"/>
              <a:t>Thank</a:t>
            </a:r>
            <a:r>
              <a:rPr lang="pt-PT" sz="4400" cap="none" dirty="0"/>
              <a:t> </a:t>
            </a:r>
            <a:r>
              <a:rPr lang="pt-PT" sz="4400" cap="none" dirty="0" err="1"/>
              <a:t>you</a:t>
            </a:r>
            <a:r>
              <a:rPr lang="pt-PT" sz="4400" cap="none" dirty="0"/>
              <a:t> for </a:t>
            </a:r>
            <a:r>
              <a:rPr lang="pt-PT" sz="4400" cap="none" dirty="0" err="1"/>
              <a:t>your</a:t>
            </a:r>
            <a:r>
              <a:rPr lang="pt-PT" sz="4400" cap="none" dirty="0"/>
              <a:t> </a:t>
            </a:r>
            <a:r>
              <a:rPr lang="pt-PT" sz="4400" cap="none" dirty="0" err="1"/>
              <a:t>attention</a:t>
            </a:r>
            <a:r>
              <a:rPr lang="pt-PT" sz="4400" cap="none" dirty="0"/>
              <a:t>!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F86F34A-C11B-4F7E-82DC-152A79290AF6}"/>
              </a:ext>
            </a:extLst>
          </p:cNvPr>
          <p:cNvCxnSpPr>
            <a:cxnSpLocks/>
          </p:cNvCxnSpPr>
          <p:nvPr/>
        </p:nvCxnSpPr>
        <p:spPr>
          <a:xfrm>
            <a:off x="2429510" y="4186526"/>
            <a:ext cx="73329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832E63-F615-488D-8546-D940432E00C7}"/>
              </a:ext>
            </a:extLst>
          </p:cNvPr>
          <p:cNvSpPr txBox="1"/>
          <p:nvPr/>
        </p:nvSpPr>
        <p:spPr>
          <a:xfrm>
            <a:off x="2114550" y="87028"/>
            <a:ext cx="796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b="1" dirty="0">
                <a:solidFill>
                  <a:srgbClr val="00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Universidade do Minho, 2024</a:t>
            </a:r>
          </a:p>
          <a:p>
            <a:pPr algn="ctr">
              <a:lnSpc>
                <a:spcPct val="150000"/>
              </a:lnSpc>
            </a:pPr>
            <a:r>
              <a:rPr lang="pt-PT" b="1" dirty="0">
                <a:solidFill>
                  <a:srgbClr val="000000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Projeto do Mestrado em Bioinformática</a:t>
            </a:r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8D9613-B159-2A77-540E-CEA2FCBC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522" y="479591"/>
            <a:ext cx="1578172" cy="8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70" y="459127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pt-PT" sz="4000" cap="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7FE2557-B9E0-FA66-95FE-D22A3277B500}"/>
                  </a:ext>
                </a:extLst>
              </p14:cNvPr>
              <p14:cNvContentPartPr/>
              <p14:nvPr/>
            </p14:nvContentPartPr>
            <p14:xfrm>
              <a:off x="-1779016" y="3506864"/>
              <a:ext cx="36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7FE2557-B9E0-FA66-95FE-D22A3277B5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68656" y="3327224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F7D6BB84-2FB5-606A-D120-BA5C1C3DB96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255" t="8406" r="11088" b="9869"/>
          <a:stretch/>
        </p:blipFill>
        <p:spPr>
          <a:xfrm>
            <a:off x="7329492" y="2369323"/>
            <a:ext cx="3992270" cy="36659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891E7D-1928-E9A6-107D-EF49D6636483}"/>
              </a:ext>
            </a:extLst>
          </p:cNvPr>
          <p:cNvSpPr txBox="1"/>
          <p:nvPr/>
        </p:nvSpPr>
        <p:spPr>
          <a:xfrm>
            <a:off x="8235863" y="1907658"/>
            <a:ext cx="254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 Learning</a:t>
            </a:r>
            <a:endParaRPr lang="pt-PT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57B4AB-BD25-9B8F-0151-18435E965CBA}"/>
              </a:ext>
            </a:extLst>
          </p:cNvPr>
          <p:cNvSpPr txBox="1"/>
          <p:nvPr/>
        </p:nvSpPr>
        <p:spPr>
          <a:xfrm>
            <a:off x="789869" y="2360819"/>
            <a:ext cx="5619963" cy="367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dirty="0"/>
              <a:t>Artificial intelligence;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-target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(DTI) datasets;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Deep learning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therapeutic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targets.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7991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33" y="506915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i="1" dirty="0">
                <a:ea typeface="Calibri Light" panose="020F0302020204030204" pitchFamily="34" charset="0"/>
                <a:cs typeface="Calibri Light" panose="020F0302020204030204" pitchFamily="34" charset="0"/>
              </a:rPr>
              <a:t>Mycobacterium</a:t>
            </a:r>
            <a:r>
              <a:rPr lang="en-US" sz="2800" dirty="0"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i="1" dirty="0">
                <a:ea typeface="Calibri Light" panose="020F0302020204030204" pitchFamily="34" charset="0"/>
                <a:cs typeface="Calibri Light" panose="020F0302020204030204" pitchFamily="34" charset="0"/>
              </a:rPr>
              <a:t>tuberculosis</a:t>
            </a:r>
            <a:endParaRPr lang="pt-PT" cap="none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079BAF-32A8-CEC9-B1FB-4B413CEE6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9" r="4850"/>
          <a:stretch/>
        </p:blipFill>
        <p:spPr>
          <a:xfrm>
            <a:off x="6584665" y="1371263"/>
            <a:ext cx="5266754" cy="38978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0BB08E-0D77-457E-A355-02014D9ADAD0}"/>
              </a:ext>
            </a:extLst>
          </p:cNvPr>
          <p:cNvSpPr txBox="1"/>
          <p:nvPr/>
        </p:nvSpPr>
        <p:spPr>
          <a:xfrm>
            <a:off x="340581" y="2223033"/>
            <a:ext cx="6398422" cy="367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Tuberculosis is one of the main infectious diseases;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Multidrug-resistant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tuberculosis (MDR-TB);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Extensively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Resistant</a:t>
            </a:r>
            <a:r>
              <a:rPr lang="pt-PT" sz="2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Tuberculosis (XDR-TB).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17420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64" y="366316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PT" dirty="0" err="1">
                <a:solidFill>
                  <a:schemeClr val="tx1"/>
                </a:solidFill>
              </a:rPr>
              <a:t>Bioinformatic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approach</a:t>
            </a:r>
            <a:endParaRPr lang="pt-PT" cap="none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BE567-5003-49B0-95BE-2E5049C5682D}"/>
              </a:ext>
            </a:extLst>
          </p:cNvPr>
          <p:cNvSpPr txBox="1"/>
          <p:nvPr/>
        </p:nvSpPr>
        <p:spPr>
          <a:xfrm>
            <a:off x="887844" y="2615967"/>
            <a:ext cx="1402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Davis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KIBA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7866167-1664-B7E4-54CF-DAEE8B7CFA4A}"/>
              </a:ext>
            </a:extLst>
          </p:cNvPr>
          <p:cNvSpPr/>
          <p:nvPr/>
        </p:nvSpPr>
        <p:spPr>
          <a:xfrm>
            <a:off x="884133" y="2057154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pt-PT" sz="2400" b="1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E578DA9-78C8-7439-B0F1-78949ADE47CC}"/>
              </a:ext>
            </a:extLst>
          </p:cNvPr>
          <p:cNvSpPr/>
          <p:nvPr/>
        </p:nvSpPr>
        <p:spPr>
          <a:xfrm>
            <a:off x="4212785" y="2057154"/>
            <a:ext cx="297715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processing</a:t>
            </a:r>
            <a:endParaRPr lang="pt-PT" sz="2400" b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4FC4A69-4EE5-24F7-225C-5C0A756B013C}"/>
              </a:ext>
            </a:extLst>
          </p:cNvPr>
          <p:cNvSpPr txBox="1"/>
          <p:nvPr/>
        </p:nvSpPr>
        <p:spPr>
          <a:xfrm>
            <a:off x="4254403" y="2639015"/>
            <a:ext cx="385397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Remove missing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Remove duplicates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Standardise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1396204-2A0F-5AFF-6197-1D8940CB8710}"/>
              </a:ext>
            </a:extLst>
          </p:cNvPr>
          <p:cNvSpPr/>
          <p:nvPr/>
        </p:nvSpPr>
        <p:spPr>
          <a:xfrm>
            <a:off x="8302416" y="2057154"/>
            <a:ext cx="297715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Split</a:t>
            </a:r>
            <a:endParaRPr lang="pt-PT" sz="24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0C46B4-51D8-4010-6B85-81557BC844C6}"/>
              </a:ext>
            </a:extLst>
          </p:cNvPr>
          <p:cNvSpPr txBox="1"/>
          <p:nvPr/>
        </p:nvSpPr>
        <p:spPr>
          <a:xfrm>
            <a:off x="8338023" y="2639015"/>
            <a:ext cx="385397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70% training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30% testing</a:t>
            </a:r>
          </a:p>
          <a:p>
            <a:endParaRPr lang="pt-PT" sz="280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06C8CB1-0B5B-56BE-871B-0DEC49E15DD1}"/>
              </a:ext>
            </a:extLst>
          </p:cNvPr>
          <p:cNvSpPr/>
          <p:nvPr/>
        </p:nvSpPr>
        <p:spPr>
          <a:xfrm>
            <a:off x="884133" y="4575233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pt-PT" sz="2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CB61861-FD01-F7AB-CB88-18C8360CE66E}"/>
              </a:ext>
            </a:extLst>
          </p:cNvPr>
          <p:cNvSpPr txBox="1"/>
          <p:nvPr/>
        </p:nvSpPr>
        <p:spPr>
          <a:xfrm>
            <a:off x="884133" y="5166108"/>
            <a:ext cx="2147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DeepDTA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DLM-DTI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7552694-7F5A-A902-90B0-A42168BDB125}"/>
              </a:ext>
            </a:extLst>
          </p:cNvPr>
          <p:cNvSpPr/>
          <p:nvPr/>
        </p:nvSpPr>
        <p:spPr>
          <a:xfrm>
            <a:off x="4212785" y="4575233"/>
            <a:ext cx="3104912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Tuberculosis’s</a:t>
            </a:r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Drugs</a:t>
            </a:r>
            <a:endParaRPr lang="pt-PT" sz="24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7079BA-A0B6-3E66-6C55-18C9DC4A9369}"/>
              </a:ext>
            </a:extLst>
          </p:cNvPr>
          <p:cNvSpPr txBox="1"/>
          <p:nvPr/>
        </p:nvSpPr>
        <p:spPr>
          <a:xfrm>
            <a:off x="4254403" y="5077421"/>
            <a:ext cx="2764348" cy="15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err="1">
                <a:highlight>
                  <a:srgbClr val="FFFFFF"/>
                </a:highlight>
              </a:rPr>
              <a:t>I</a:t>
            </a:r>
            <a:r>
              <a:rPr lang="pt-PT" sz="2200" b="0" i="0" dirty="0" err="1">
                <a:effectLst/>
                <a:highlight>
                  <a:srgbClr val="FFFFFF"/>
                </a:highlight>
              </a:rPr>
              <a:t>soniazid</a:t>
            </a:r>
            <a:endParaRPr lang="pt-PT" sz="2200" b="0" i="0" dirty="0">
              <a:effectLst/>
              <a:highlight>
                <a:srgbClr val="FFFFFF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err="1">
                <a:highlight>
                  <a:srgbClr val="FFFFFF"/>
                </a:highlight>
              </a:rPr>
              <a:t>Rifampin</a:t>
            </a:r>
            <a:endParaRPr lang="pt-PT" sz="2200" dirty="0">
              <a:highlight>
                <a:srgbClr val="FFFFFF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err="1">
                <a:highlight>
                  <a:srgbClr val="FFFFFF"/>
                </a:highlight>
              </a:rPr>
              <a:t>Ethambuto</a:t>
            </a:r>
            <a:r>
              <a:rPr lang="pt-PT" sz="2200" dirty="0">
                <a:highlight>
                  <a:srgbClr val="FFFFFF"/>
                </a:highlight>
              </a:rPr>
              <a:t> …</a:t>
            </a:r>
            <a:endParaRPr lang="pt-PT" sz="2200" dirty="0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DBC7116-F4F0-94F9-9EA0-1DB5FF061C8B}"/>
              </a:ext>
            </a:extLst>
          </p:cNvPr>
          <p:cNvSpPr/>
          <p:nvPr/>
        </p:nvSpPr>
        <p:spPr>
          <a:xfrm>
            <a:off x="8355981" y="4509355"/>
            <a:ext cx="2870023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pt-PT" sz="2400" b="1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250D19B-B166-AE60-4B24-D18364C37B26}"/>
              </a:ext>
            </a:extLst>
          </p:cNvPr>
          <p:cNvSpPr txBox="1"/>
          <p:nvPr/>
        </p:nvSpPr>
        <p:spPr>
          <a:xfrm>
            <a:off x="8355981" y="5077421"/>
            <a:ext cx="385397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/>
              <a:t>K-means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err="1"/>
              <a:t>Tsne</a:t>
            </a:r>
            <a:endParaRPr lang="pt-PT" sz="2200" dirty="0"/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34530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03"/>
            <a:ext cx="5619963" cy="1246294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DATASET SELECTION</a:t>
            </a:r>
          </a:p>
        </p:txBody>
      </p:sp>
      <p:pic>
        <p:nvPicPr>
          <p:cNvPr id="3073" name="Picture 1" descr="page23image37615488">
            <a:extLst>
              <a:ext uri="{FF2B5EF4-FFF2-40B4-BE49-F238E27FC236}">
                <a16:creationId xmlns:a16="http://schemas.microsoft.com/office/drawing/2014/main" id="{B6311592-A777-6FB2-17AC-F12A7824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A6909A8-BAB7-5339-17FE-B37EC13F26EC}"/>
              </a:ext>
            </a:extLst>
          </p:cNvPr>
          <p:cNvSpPr/>
          <p:nvPr/>
        </p:nvSpPr>
        <p:spPr>
          <a:xfrm>
            <a:off x="1490487" y="2192809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Davis</a:t>
            </a:r>
            <a:endParaRPr lang="pt-PT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7E3A1A-E0E8-991D-7BA0-3D65D873A6A3}"/>
              </a:ext>
            </a:extLst>
          </p:cNvPr>
          <p:cNvSpPr txBox="1"/>
          <p:nvPr/>
        </p:nvSpPr>
        <p:spPr>
          <a:xfrm>
            <a:off x="1393440" y="2755490"/>
            <a:ext cx="450948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Protein kinases and the relevant inhibitors (Kd);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442 proteins ;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68 compounds;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25000 interactions;</a:t>
            </a:r>
          </a:p>
          <a:p>
            <a:pPr>
              <a:lnSpc>
                <a:spcPct val="150000"/>
              </a:lnSpc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B345C9-7C0F-46F7-87F5-4F1597C959C7}"/>
              </a:ext>
            </a:extLst>
          </p:cNvPr>
          <p:cNvSpPr/>
          <p:nvPr/>
        </p:nvSpPr>
        <p:spPr>
          <a:xfrm>
            <a:off x="7540620" y="2192809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KIBA</a:t>
            </a:r>
            <a:endParaRPr lang="pt-PT" sz="24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8F9C5B-44D7-9E81-C7AF-908D26BB745A}"/>
              </a:ext>
            </a:extLst>
          </p:cNvPr>
          <p:cNvSpPr txBox="1"/>
          <p:nvPr/>
        </p:nvSpPr>
        <p:spPr>
          <a:xfrm>
            <a:off x="7029078" y="2755490"/>
            <a:ext cx="48330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Bioactivities of kinase inhibitors from different sources (Ki, Kd, IC50);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229</a:t>
            </a:r>
            <a:r>
              <a:rPr lang="en-US" sz="2200" dirty="0"/>
              <a:t> proteins ;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2111</a:t>
            </a:r>
            <a:r>
              <a:rPr lang="en-US" sz="2200" dirty="0"/>
              <a:t> compounds;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PT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119000</a:t>
            </a:r>
            <a:r>
              <a:rPr lang="en-US" sz="2200" dirty="0"/>
              <a:t> interactions;</a:t>
            </a:r>
          </a:p>
          <a:p>
            <a:pPr>
              <a:lnSpc>
                <a:spcPct val="150000"/>
              </a:lnSpc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9405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23" y="440282"/>
            <a:ext cx="4659792" cy="983659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DEEPDTA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B60EDF-2014-299E-B0A6-65004A9AE684}"/>
              </a:ext>
            </a:extLst>
          </p:cNvPr>
          <p:cNvSpPr txBox="1"/>
          <p:nvPr/>
        </p:nvSpPr>
        <p:spPr>
          <a:xfrm>
            <a:off x="1050730" y="4876550"/>
            <a:ext cx="115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MEVKREH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01F2-03AB-3CCC-33BA-3E9804274688}"/>
              </a:ext>
            </a:extLst>
          </p:cNvPr>
          <p:cNvSpPr txBox="1"/>
          <p:nvPr/>
        </p:nvSpPr>
        <p:spPr>
          <a:xfrm>
            <a:off x="1009687" y="4562633"/>
            <a:ext cx="1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Sequence</a:t>
            </a:r>
          </a:p>
        </p:txBody>
      </p: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7295B1C0-3BD6-6338-3001-C44B035EDDB7}"/>
              </a:ext>
            </a:extLst>
          </p:cNvPr>
          <p:cNvSpPr/>
          <p:nvPr/>
        </p:nvSpPr>
        <p:spPr>
          <a:xfrm>
            <a:off x="2070593" y="2068720"/>
            <a:ext cx="275354" cy="921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68D88D3-0A61-3451-6516-4DCA9F34B404}"/>
              </a:ext>
            </a:extLst>
          </p:cNvPr>
          <p:cNvCxnSpPr>
            <a:stCxn id="7" idx="1"/>
          </p:cNvCxnSpPr>
          <p:nvPr/>
        </p:nvCxnSpPr>
        <p:spPr>
          <a:xfrm>
            <a:off x="2345947" y="2529370"/>
            <a:ext cx="5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752D56-D86B-C9FA-5EBB-8F19D565CADD}"/>
              </a:ext>
            </a:extLst>
          </p:cNvPr>
          <p:cNvSpPr/>
          <p:nvPr/>
        </p:nvSpPr>
        <p:spPr>
          <a:xfrm>
            <a:off x="2966401" y="1889363"/>
            <a:ext cx="1943780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PT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pt-PT" b="1" kern="0" dirty="0">
                <a:cs typeface="Times New Roman" panose="02020603050405020304" pitchFamily="18" charset="0"/>
              </a:rPr>
              <a:t>enconding</a:t>
            </a:r>
            <a:endParaRPr lang="pt-PT" b="1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A86127-282E-16A5-0E8B-ACE5D28CB838}"/>
              </a:ext>
            </a:extLst>
          </p:cNvPr>
          <p:cNvSpPr/>
          <p:nvPr/>
        </p:nvSpPr>
        <p:spPr>
          <a:xfrm>
            <a:off x="2949903" y="2805957"/>
            <a:ext cx="1984195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b="1" kern="0" dirty="0">
                <a:cs typeface="Times New Roman" panose="02020603050405020304" pitchFamily="18" charset="0"/>
              </a:rPr>
              <a:t>layer</a:t>
            </a:r>
            <a:endParaRPr lang="pt-PT" b="1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F46E6F75-84BE-23DC-C3C8-14D76D889499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3938291" y="2331860"/>
            <a:ext cx="3710" cy="47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E433D41-A4A2-4A37-AAEA-F53C97B7F8E9}"/>
              </a:ext>
            </a:extLst>
          </p:cNvPr>
          <p:cNvSpPr/>
          <p:nvPr/>
        </p:nvSpPr>
        <p:spPr>
          <a:xfrm>
            <a:off x="4930389" y="2419725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EF1F3DA-EEBD-8E1E-53B3-5936DE6260CE}"/>
              </a:ext>
            </a:extLst>
          </p:cNvPr>
          <p:cNvSpPr/>
          <p:nvPr/>
        </p:nvSpPr>
        <p:spPr>
          <a:xfrm>
            <a:off x="5848328" y="2940400"/>
            <a:ext cx="1390293" cy="4424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MaxPool</a:t>
            </a:r>
            <a:endParaRPr lang="pt-PT" b="1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5F897CB-FC03-3524-D594-CB031B07769F}"/>
              </a:ext>
            </a:extLst>
          </p:cNvPr>
          <p:cNvSpPr/>
          <p:nvPr/>
        </p:nvSpPr>
        <p:spPr>
          <a:xfrm>
            <a:off x="7691159" y="2282863"/>
            <a:ext cx="1943912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Representation</a:t>
            </a:r>
            <a:endParaRPr lang="pt-PT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DD809AB-0743-9B31-94C2-B0837CAE35D7}"/>
              </a:ext>
            </a:extLst>
          </p:cNvPr>
          <p:cNvSpPr txBox="1"/>
          <p:nvPr/>
        </p:nvSpPr>
        <p:spPr>
          <a:xfrm>
            <a:off x="6197488" y="1541177"/>
            <a:ext cx="91408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conv1</a:t>
            </a:r>
          </a:p>
          <a:p>
            <a:pPr>
              <a:lnSpc>
                <a:spcPct val="150000"/>
              </a:lnSpc>
            </a:pPr>
            <a:r>
              <a:rPr lang="en-US" dirty="0"/>
              <a:t>conv2</a:t>
            </a:r>
          </a:p>
          <a:p>
            <a:pPr>
              <a:lnSpc>
                <a:spcPct val="150000"/>
              </a:lnSpc>
            </a:pPr>
            <a:r>
              <a:rPr lang="en-US" dirty="0"/>
              <a:t>conv3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A796F16-35C4-24A0-7CAC-CA0BA9F0BB06}"/>
              </a:ext>
            </a:extLst>
          </p:cNvPr>
          <p:cNvSpPr/>
          <p:nvPr/>
        </p:nvSpPr>
        <p:spPr>
          <a:xfrm>
            <a:off x="5733015" y="1550775"/>
            <a:ext cx="1620921" cy="2027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F6094A76-25F3-3FB1-A0C2-DB975EBBA94F}"/>
              </a:ext>
            </a:extLst>
          </p:cNvPr>
          <p:cNvSpPr/>
          <p:nvPr/>
        </p:nvSpPr>
        <p:spPr>
          <a:xfrm>
            <a:off x="7007628" y="2405144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04ACC5-01CC-A9BF-8559-1F1D02D24E74}"/>
              </a:ext>
            </a:extLst>
          </p:cNvPr>
          <p:cNvSpPr txBox="1"/>
          <p:nvPr/>
        </p:nvSpPr>
        <p:spPr>
          <a:xfrm>
            <a:off x="1015982" y="2596051"/>
            <a:ext cx="115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CN=C=C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2F6822E-C49D-E24A-C1D9-3EF0D3B2160F}"/>
              </a:ext>
            </a:extLst>
          </p:cNvPr>
          <p:cNvSpPr txBox="1"/>
          <p:nvPr/>
        </p:nvSpPr>
        <p:spPr>
          <a:xfrm>
            <a:off x="1092684" y="2201000"/>
            <a:ext cx="1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SMILES</a:t>
            </a:r>
          </a:p>
        </p:txBody>
      </p:sp>
      <p:sp>
        <p:nvSpPr>
          <p:cNvPr id="45" name="Chaveta à direita 44">
            <a:extLst>
              <a:ext uri="{FF2B5EF4-FFF2-40B4-BE49-F238E27FC236}">
                <a16:creationId xmlns:a16="http://schemas.microsoft.com/office/drawing/2014/main" id="{C831B64E-3253-6749-6AEA-7325E08FCCCB}"/>
              </a:ext>
            </a:extLst>
          </p:cNvPr>
          <p:cNvSpPr/>
          <p:nvPr/>
        </p:nvSpPr>
        <p:spPr>
          <a:xfrm>
            <a:off x="2078316" y="4513354"/>
            <a:ext cx="275354" cy="921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6C04572C-5EB7-13EF-8AB0-E18B4DE6403E}"/>
              </a:ext>
            </a:extLst>
          </p:cNvPr>
          <p:cNvCxnSpPr>
            <a:stCxn id="45" idx="1"/>
          </p:cNvCxnSpPr>
          <p:nvPr/>
        </p:nvCxnSpPr>
        <p:spPr>
          <a:xfrm>
            <a:off x="2353670" y="4974004"/>
            <a:ext cx="5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F459B93-EE5A-EEB0-4A22-C3C244C8F5F3}"/>
              </a:ext>
            </a:extLst>
          </p:cNvPr>
          <p:cNvSpPr/>
          <p:nvPr/>
        </p:nvSpPr>
        <p:spPr>
          <a:xfrm>
            <a:off x="2937138" y="4284809"/>
            <a:ext cx="2002307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PT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pt-PT" b="1" kern="0" dirty="0">
                <a:cs typeface="Times New Roman" panose="02020603050405020304" pitchFamily="18" charset="0"/>
              </a:rPr>
              <a:t>enconding</a:t>
            </a:r>
            <a:endParaRPr lang="pt-PT" b="1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4D5B1BF-6371-95F8-F428-03BEEA7CEF49}"/>
              </a:ext>
            </a:extLst>
          </p:cNvPr>
          <p:cNvSpPr/>
          <p:nvPr/>
        </p:nvSpPr>
        <p:spPr>
          <a:xfrm>
            <a:off x="2949903" y="5153173"/>
            <a:ext cx="1984195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b="1" kern="0" dirty="0">
                <a:cs typeface="Times New Roman" panose="02020603050405020304" pitchFamily="18" charset="0"/>
              </a:rPr>
              <a:t>layer</a:t>
            </a:r>
            <a:endParaRPr lang="pt-PT" b="1" dirty="0"/>
          </a:p>
        </p:txBody>
      </p: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EE577A09-3585-98F6-895C-C528BF01CCC2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3938292" y="4727306"/>
            <a:ext cx="3709" cy="42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5E0B1B1D-2ED2-B9F8-5D5D-79BCE743360E}"/>
              </a:ext>
            </a:extLst>
          </p:cNvPr>
          <p:cNvSpPr/>
          <p:nvPr/>
        </p:nvSpPr>
        <p:spPr>
          <a:xfrm>
            <a:off x="5025342" y="4809007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3411CB0B-D73D-491B-C44E-92EFC5702EC1}"/>
              </a:ext>
            </a:extLst>
          </p:cNvPr>
          <p:cNvSpPr/>
          <p:nvPr/>
        </p:nvSpPr>
        <p:spPr>
          <a:xfrm>
            <a:off x="5848328" y="5387432"/>
            <a:ext cx="1390293" cy="44249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MaxPool</a:t>
            </a:r>
            <a:endParaRPr lang="pt-PT" b="1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CD7A5BE3-FA77-452B-7447-22E1BA1E1223}"/>
              </a:ext>
            </a:extLst>
          </p:cNvPr>
          <p:cNvSpPr/>
          <p:nvPr/>
        </p:nvSpPr>
        <p:spPr>
          <a:xfrm>
            <a:off x="7775623" y="4864535"/>
            <a:ext cx="1886078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Representation</a:t>
            </a:r>
            <a:endParaRPr lang="pt-PT" b="1" dirty="0"/>
          </a:p>
        </p:txBody>
      </p:sp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D7C651F6-435A-50A9-115A-AA49DE081375}"/>
              </a:ext>
            </a:extLst>
          </p:cNvPr>
          <p:cNvSpPr/>
          <p:nvPr/>
        </p:nvSpPr>
        <p:spPr>
          <a:xfrm>
            <a:off x="7007628" y="4952640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34C8A45-075B-5F78-8019-73E6AD9139E6}"/>
              </a:ext>
            </a:extLst>
          </p:cNvPr>
          <p:cNvSpPr txBox="1"/>
          <p:nvPr/>
        </p:nvSpPr>
        <p:spPr>
          <a:xfrm>
            <a:off x="6155255" y="3996167"/>
            <a:ext cx="91408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conv1</a:t>
            </a:r>
          </a:p>
          <a:p>
            <a:pPr>
              <a:lnSpc>
                <a:spcPct val="150000"/>
              </a:lnSpc>
            </a:pPr>
            <a:r>
              <a:rPr lang="en-US" dirty="0"/>
              <a:t>conv2</a:t>
            </a:r>
          </a:p>
          <a:p>
            <a:pPr>
              <a:lnSpc>
                <a:spcPct val="150000"/>
              </a:lnSpc>
            </a:pPr>
            <a:r>
              <a:rPr lang="en-US" dirty="0"/>
              <a:t>conv3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688D576-D325-CC12-3C31-3FC3F97A62F8}"/>
              </a:ext>
            </a:extLst>
          </p:cNvPr>
          <p:cNvSpPr/>
          <p:nvPr/>
        </p:nvSpPr>
        <p:spPr>
          <a:xfrm>
            <a:off x="5733015" y="3938756"/>
            <a:ext cx="1620921" cy="2027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Chaveta à direita 63">
            <a:extLst>
              <a:ext uri="{FF2B5EF4-FFF2-40B4-BE49-F238E27FC236}">
                <a16:creationId xmlns:a16="http://schemas.microsoft.com/office/drawing/2014/main" id="{BB7100F2-9031-983C-AEB7-D4FDE1E4E5AD}"/>
              </a:ext>
            </a:extLst>
          </p:cNvPr>
          <p:cNvSpPr/>
          <p:nvPr/>
        </p:nvSpPr>
        <p:spPr>
          <a:xfrm>
            <a:off x="9533021" y="1662997"/>
            <a:ext cx="407889" cy="4303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0DCD6DC0-E519-5EC0-EF0E-DDF3ACB564CA}"/>
              </a:ext>
            </a:extLst>
          </p:cNvPr>
          <p:cNvSpPr/>
          <p:nvPr/>
        </p:nvSpPr>
        <p:spPr>
          <a:xfrm>
            <a:off x="9979034" y="1884685"/>
            <a:ext cx="1888793" cy="644685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Combined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cs typeface="Times New Roman" panose="02020603050405020304" pitchFamily="18" charset="0"/>
              </a:rPr>
              <a:t>representation</a:t>
            </a:r>
            <a:endParaRPr lang="pt-PT" b="1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89755DF-5284-AACC-02C9-3698BB5BCA2B}"/>
              </a:ext>
            </a:extLst>
          </p:cNvPr>
          <p:cNvSpPr/>
          <p:nvPr/>
        </p:nvSpPr>
        <p:spPr>
          <a:xfrm>
            <a:off x="10082607" y="2725361"/>
            <a:ext cx="1620921" cy="2289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2881998-0814-0568-5FF3-D9140DDAD435}"/>
              </a:ext>
            </a:extLst>
          </p:cNvPr>
          <p:cNvSpPr txBox="1"/>
          <p:nvPr/>
        </p:nvSpPr>
        <p:spPr>
          <a:xfrm>
            <a:off x="10047355" y="2682189"/>
            <a:ext cx="91408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FC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FC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FF50464-7E3B-C41C-9DD5-2813AD57670C}"/>
              </a:ext>
            </a:extLst>
          </p:cNvPr>
          <p:cNvSpPr/>
          <p:nvPr/>
        </p:nvSpPr>
        <p:spPr>
          <a:xfrm>
            <a:off x="10421424" y="2878595"/>
            <a:ext cx="1080906" cy="176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77A7FADD-3033-12CF-B43F-71B83AE4C71F}"/>
              </a:ext>
            </a:extLst>
          </p:cNvPr>
          <p:cNvSpPr/>
          <p:nvPr/>
        </p:nvSpPr>
        <p:spPr>
          <a:xfrm>
            <a:off x="10433404" y="3667454"/>
            <a:ext cx="1080906" cy="176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4E6D509-2BFF-CD93-76F2-C1815184D017}"/>
              </a:ext>
            </a:extLst>
          </p:cNvPr>
          <p:cNvSpPr/>
          <p:nvPr/>
        </p:nvSpPr>
        <p:spPr>
          <a:xfrm>
            <a:off x="10433404" y="4513353"/>
            <a:ext cx="1080906" cy="176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Seta: Para a Direita 76">
            <a:extLst>
              <a:ext uri="{FF2B5EF4-FFF2-40B4-BE49-F238E27FC236}">
                <a16:creationId xmlns:a16="http://schemas.microsoft.com/office/drawing/2014/main" id="{62058F86-FE65-13B4-F88F-E37B76848C18}"/>
              </a:ext>
            </a:extLst>
          </p:cNvPr>
          <p:cNvSpPr/>
          <p:nvPr/>
        </p:nvSpPr>
        <p:spPr>
          <a:xfrm rot="5400000">
            <a:off x="9310807" y="4030660"/>
            <a:ext cx="3258366" cy="25578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B1991615-28CC-6789-53F6-5F868FCF8228}"/>
              </a:ext>
            </a:extLst>
          </p:cNvPr>
          <p:cNvSpPr/>
          <p:nvPr/>
        </p:nvSpPr>
        <p:spPr>
          <a:xfrm>
            <a:off x="10433404" y="3248454"/>
            <a:ext cx="1080906" cy="2263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29F046C-B74B-0632-FCDD-21072B54E40B}"/>
              </a:ext>
            </a:extLst>
          </p:cNvPr>
          <p:cNvSpPr/>
          <p:nvPr/>
        </p:nvSpPr>
        <p:spPr>
          <a:xfrm>
            <a:off x="10434515" y="4100200"/>
            <a:ext cx="1080906" cy="2263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9F5B515-C4DD-1CD9-58FF-8F454BD8B620}"/>
              </a:ext>
            </a:extLst>
          </p:cNvPr>
          <p:cNvSpPr/>
          <p:nvPr/>
        </p:nvSpPr>
        <p:spPr>
          <a:xfrm>
            <a:off x="10433404" y="5822695"/>
            <a:ext cx="1068926" cy="4424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Output</a:t>
            </a:r>
            <a:endParaRPr lang="pt-PT" b="1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4BEEF13-6C4F-A602-FB32-F6CC40575793}"/>
              </a:ext>
            </a:extLst>
          </p:cNvPr>
          <p:cNvSpPr txBox="1"/>
          <p:nvPr/>
        </p:nvSpPr>
        <p:spPr>
          <a:xfrm>
            <a:off x="8125221" y="3620135"/>
            <a:ext cx="17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Concatenation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5BFBEE-0F23-6CB0-27D8-57126CB7DD13}"/>
              </a:ext>
            </a:extLst>
          </p:cNvPr>
          <p:cNvSpPr txBox="1"/>
          <p:nvPr/>
        </p:nvSpPr>
        <p:spPr>
          <a:xfrm>
            <a:off x="10989154" y="2826146"/>
            <a:ext cx="122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</a:t>
            </a:r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E81AD7-AE03-6DCA-333A-F8FCD271ECE2}"/>
              </a:ext>
            </a:extLst>
          </p:cNvPr>
          <p:cNvSpPr txBox="1"/>
          <p:nvPr/>
        </p:nvSpPr>
        <p:spPr>
          <a:xfrm>
            <a:off x="11019786" y="3618669"/>
            <a:ext cx="122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</a:t>
            </a:r>
            <a:endParaRPr lang="pt-PT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87644D-DBCC-5AD6-7445-D116F3991301}"/>
              </a:ext>
            </a:extLst>
          </p:cNvPr>
          <p:cNvSpPr txBox="1"/>
          <p:nvPr/>
        </p:nvSpPr>
        <p:spPr>
          <a:xfrm>
            <a:off x="11051500" y="4447734"/>
            <a:ext cx="122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512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815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0" y="419327"/>
            <a:ext cx="4659792" cy="983659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DLM-DTI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B60EDF-2014-299E-B0A6-65004A9AE684}"/>
              </a:ext>
            </a:extLst>
          </p:cNvPr>
          <p:cNvSpPr txBox="1"/>
          <p:nvPr/>
        </p:nvSpPr>
        <p:spPr>
          <a:xfrm>
            <a:off x="936359" y="4845100"/>
            <a:ext cx="115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MEVKREH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B401F2-03AB-3CCC-33BA-3E9804274688}"/>
              </a:ext>
            </a:extLst>
          </p:cNvPr>
          <p:cNvSpPr txBox="1"/>
          <p:nvPr/>
        </p:nvSpPr>
        <p:spPr>
          <a:xfrm>
            <a:off x="959152" y="4550402"/>
            <a:ext cx="1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Sequence</a:t>
            </a:r>
          </a:p>
        </p:txBody>
      </p: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7295B1C0-3BD6-6338-3001-C44B035EDDB7}"/>
              </a:ext>
            </a:extLst>
          </p:cNvPr>
          <p:cNvSpPr/>
          <p:nvPr/>
        </p:nvSpPr>
        <p:spPr>
          <a:xfrm>
            <a:off x="1908931" y="2118525"/>
            <a:ext cx="275354" cy="921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68D88D3-0A61-3451-6516-4DCA9F34B404}"/>
              </a:ext>
            </a:extLst>
          </p:cNvPr>
          <p:cNvCxnSpPr>
            <a:cxnSpLocks/>
          </p:cNvCxnSpPr>
          <p:nvPr/>
        </p:nvCxnSpPr>
        <p:spPr>
          <a:xfrm>
            <a:off x="2184285" y="2589145"/>
            <a:ext cx="49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A86127-282E-16A5-0E8B-ACE5D28CB838}"/>
              </a:ext>
            </a:extLst>
          </p:cNvPr>
          <p:cNvSpPr/>
          <p:nvPr/>
        </p:nvSpPr>
        <p:spPr>
          <a:xfrm>
            <a:off x="2974064" y="2367897"/>
            <a:ext cx="1645072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ChemBERTa</a:t>
            </a:r>
            <a:endParaRPr lang="pt-PT" b="1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E433D41-A4A2-4A37-AAEA-F53C97B7F8E9}"/>
              </a:ext>
            </a:extLst>
          </p:cNvPr>
          <p:cNvSpPr/>
          <p:nvPr/>
        </p:nvSpPr>
        <p:spPr>
          <a:xfrm>
            <a:off x="4869643" y="2457913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EF1F3DA-EEBD-8E1E-53B3-5936DE6260CE}"/>
              </a:ext>
            </a:extLst>
          </p:cNvPr>
          <p:cNvSpPr/>
          <p:nvPr/>
        </p:nvSpPr>
        <p:spPr>
          <a:xfrm>
            <a:off x="5810630" y="1705820"/>
            <a:ext cx="1390293" cy="4424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CLS</a:t>
            </a:r>
            <a:endParaRPr lang="pt-PT" b="1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5F897CB-FC03-3524-D594-CB031B07769F}"/>
              </a:ext>
            </a:extLst>
          </p:cNvPr>
          <p:cNvSpPr/>
          <p:nvPr/>
        </p:nvSpPr>
        <p:spPr>
          <a:xfrm>
            <a:off x="7691159" y="2282863"/>
            <a:ext cx="1878272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Representation</a:t>
            </a:r>
            <a:endParaRPr lang="pt-PT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DD809AB-0743-9B31-94C2-B0837CAE35D7}"/>
              </a:ext>
            </a:extLst>
          </p:cNvPr>
          <p:cNvSpPr txBox="1"/>
          <p:nvPr/>
        </p:nvSpPr>
        <p:spPr>
          <a:xfrm>
            <a:off x="6168553" y="2257299"/>
            <a:ext cx="91408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Block1</a:t>
            </a:r>
          </a:p>
          <a:p>
            <a:pPr>
              <a:lnSpc>
                <a:spcPct val="150000"/>
              </a:lnSpc>
            </a:pPr>
            <a:r>
              <a:rPr lang="en-US" dirty="0"/>
              <a:t>Block2</a:t>
            </a:r>
          </a:p>
          <a:p>
            <a:pPr>
              <a:lnSpc>
                <a:spcPct val="150000"/>
              </a:lnSpc>
            </a:pPr>
            <a:r>
              <a:rPr lang="en-US" dirty="0"/>
              <a:t>Block3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C28A0601-FF63-406F-D3EF-201E19605D17}"/>
              </a:ext>
            </a:extLst>
          </p:cNvPr>
          <p:cNvCxnSpPr>
            <a:cxnSpLocks/>
          </p:cNvCxnSpPr>
          <p:nvPr/>
        </p:nvCxnSpPr>
        <p:spPr>
          <a:xfrm flipV="1">
            <a:off x="6505776" y="2628756"/>
            <a:ext cx="0" cy="27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9323999-3151-C890-CFDC-D6CB0655FFE5}"/>
              </a:ext>
            </a:extLst>
          </p:cNvPr>
          <p:cNvCxnSpPr>
            <a:cxnSpLocks/>
          </p:cNvCxnSpPr>
          <p:nvPr/>
        </p:nvCxnSpPr>
        <p:spPr>
          <a:xfrm flipV="1">
            <a:off x="6531031" y="3055135"/>
            <a:ext cx="0" cy="27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A51AA019-D9D1-7E74-CC20-78F6FB97AAF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05776" y="2148317"/>
            <a:ext cx="1" cy="34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DA796F16-35C4-24A0-7CAC-CA0BA9F0BB06}"/>
              </a:ext>
            </a:extLst>
          </p:cNvPr>
          <p:cNvSpPr/>
          <p:nvPr/>
        </p:nvSpPr>
        <p:spPr>
          <a:xfrm>
            <a:off x="5733015" y="1550775"/>
            <a:ext cx="1620921" cy="2027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F6094A76-25F3-3FB1-A0C2-DB975EBBA94F}"/>
              </a:ext>
            </a:extLst>
          </p:cNvPr>
          <p:cNvSpPr/>
          <p:nvPr/>
        </p:nvSpPr>
        <p:spPr>
          <a:xfrm>
            <a:off x="7007628" y="2405144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D04ACC5-01CC-A9BF-8559-1F1D02D24E74}"/>
              </a:ext>
            </a:extLst>
          </p:cNvPr>
          <p:cNvSpPr txBox="1"/>
          <p:nvPr/>
        </p:nvSpPr>
        <p:spPr>
          <a:xfrm>
            <a:off x="936359" y="2529370"/>
            <a:ext cx="115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CN=C=C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2F6822E-C49D-E24A-C1D9-3EF0D3B2160F}"/>
              </a:ext>
            </a:extLst>
          </p:cNvPr>
          <p:cNvSpPr txBox="1"/>
          <p:nvPr/>
        </p:nvSpPr>
        <p:spPr>
          <a:xfrm>
            <a:off x="1016130" y="2209843"/>
            <a:ext cx="1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SMILES</a:t>
            </a:r>
          </a:p>
        </p:txBody>
      </p:sp>
      <p:sp>
        <p:nvSpPr>
          <p:cNvPr id="45" name="Chaveta à direita 44">
            <a:extLst>
              <a:ext uri="{FF2B5EF4-FFF2-40B4-BE49-F238E27FC236}">
                <a16:creationId xmlns:a16="http://schemas.microsoft.com/office/drawing/2014/main" id="{C831B64E-3253-6749-6AEA-7325E08FCCCB}"/>
              </a:ext>
            </a:extLst>
          </p:cNvPr>
          <p:cNvSpPr/>
          <p:nvPr/>
        </p:nvSpPr>
        <p:spPr>
          <a:xfrm>
            <a:off x="1925701" y="4459084"/>
            <a:ext cx="275354" cy="921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6C04572C-5EB7-13EF-8AB0-E18B4DE6403E}"/>
              </a:ext>
            </a:extLst>
          </p:cNvPr>
          <p:cNvCxnSpPr>
            <a:stCxn id="45" idx="1"/>
          </p:cNvCxnSpPr>
          <p:nvPr/>
        </p:nvCxnSpPr>
        <p:spPr>
          <a:xfrm>
            <a:off x="2201055" y="4919734"/>
            <a:ext cx="5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F459B93-EE5A-EEB0-4A22-C3C244C8F5F3}"/>
              </a:ext>
            </a:extLst>
          </p:cNvPr>
          <p:cNvSpPr/>
          <p:nvPr/>
        </p:nvSpPr>
        <p:spPr>
          <a:xfrm>
            <a:off x="2878602" y="4329153"/>
            <a:ext cx="1914299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ProtBERT</a:t>
            </a:r>
            <a:endParaRPr lang="pt-PT" b="1" dirty="0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4D5B1BF-6371-95F8-F428-03BEEA7CEF49}"/>
              </a:ext>
            </a:extLst>
          </p:cNvPr>
          <p:cNvSpPr/>
          <p:nvPr/>
        </p:nvSpPr>
        <p:spPr>
          <a:xfrm>
            <a:off x="2878601" y="5219070"/>
            <a:ext cx="1914300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Student model</a:t>
            </a:r>
            <a:endParaRPr lang="pt-PT" b="1" dirty="0"/>
          </a:p>
        </p:txBody>
      </p: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EE577A09-3585-98F6-895C-C528BF01CCC2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3835751" y="4771650"/>
            <a:ext cx="1" cy="44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5E0B1B1D-2ED2-B9F8-5D5D-79BCE743360E}"/>
              </a:ext>
            </a:extLst>
          </p:cNvPr>
          <p:cNvSpPr/>
          <p:nvPr/>
        </p:nvSpPr>
        <p:spPr>
          <a:xfrm>
            <a:off x="4890520" y="4883145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3411CB0B-D73D-491B-C44E-92EFC5702EC1}"/>
              </a:ext>
            </a:extLst>
          </p:cNvPr>
          <p:cNvSpPr/>
          <p:nvPr/>
        </p:nvSpPr>
        <p:spPr>
          <a:xfrm>
            <a:off x="5810630" y="4077535"/>
            <a:ext cx="1390293" cy="44249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CLS</a:t>
            </a:r>
            <a:endParaRPr lang="pt-PT" b="1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CD7A5BE3-FA77-452B-7447-22E1BA1E1223}"/>
              </a:ext>
            </a:extLst>
          </p:cNvPr>
          <p:cNvSpPr/>
          <p:nvPr/>
        </p:nvSpPr>
        <p:spPr>
          <a:xfrm>
            <a:off x="7775622" y="4864535"/>
            <a:ext cx="1872539" cy="442497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Representation</a:t>
            </a:r>
            <a:endParaRPr lang="pt-PT" b="1" dirty="0"/>
          </a:p>
        </p:txBody>
      </p: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06E6FF25-CE86-4C6A-DD73-F9E9114F65D8}"/>
              </a:ext>
            </a:extLst>
          </p:cNvPr>
          <p:cNvCxnSpPr>
            <a:cxnSpLocks/>
          </p:cNvCxnSpPr>
          <p:nvPr/>
        </p:nvCxnSpPr>
        <p:spPr>
          <a:xfrm flipV="1">
            <a:off x="6500105" y="5389417"/>
            <a:ext cx="0" cy="27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727179AA-3B67-60A7-51AE-C7E3027D79CF}"/>
              </a:ext>
            </a:extLst>
          </p:cNvPr>
          <p:cNvCxnSpPr>
            <a:cxnSpLocks/>
          </p:cNvCxnSpPr>
          <p:nvPr/>
        </p:nvCxnSpPr>
        <p:spPr>
          <a:xfrm flipV="1">
            <a:off x="6505776" y="4974004"/>
            <a:ext cx="0" cy="27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25019BCE-AD15-33CE-8FF2-15E8BC1229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505776" y="4520032"/>
            <a:ext cx="1" cy="34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D7C651F6-435A-50A9-115A-AA49DE081375}"/>
              </a:ext>
            </a:extLst>
          </p:cNvPr>
          <p:cNvSpPr/>
          <p:nvPr/>
        </p:nvSpPr>
        <p:spPr>
          <a:xfrm>
            <a:off x="7007628" y="4952640"/>
            <a:ext cx="591569" cy="262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688D576-D325-CC12-3C31-3FC3F97A62F8}"/>
              </a:ext>
            </a:extLst>
          </p:cNvPr>
          <p:cNvSpPr/>
          <p:nvPr/>
        </p:nvSpPr>
        <p:spPr>
          <a:xfrm>
            <a:off x="5733015" y="3938756"/>
            <a:ext cx="1620921" cy="2027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Chaveta à direita 63">
            <a:extLst>
              <a:ext uri="{FF2B5EF4-FFF2-40B4-BE49-F238E27FC236}">
                <a16:creationId xmlns:a16="http://schemas.microsoft.com/office/drawing/2014/main" id="{BB7100F2-9031-983C-AEB7-D4FDE1E4E5AD}"/>
              </a:ext>
            </a:extLst>
          </p:cNvPr>
          <p:cNvSpPr/>
          <p:nvPr/>
        </p:nvSpPr>
        <p:spPr>
          <a:xfrm>
            <a:off x="9533021" y="1662997"/>
            <a:ext cx="407889" cy="4303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0DCD6DC0-E519-5EC0-EF0E-DDF3ACB564CA}"/>
              </a:ext>
            </a:extLst>
          </p:cNvPr>
          <p:cNvSpPr/>
          <p:nvPr/>
        </p:nvSpPr>
        <p:spPr>
          <a:xfrm>
            <a:off x="9979034" y="1884685"/>
            <a:ext cx="1888793" cy="644685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Combined representation</a:t>
            </a:r>
            <a:endParaRPr lang="pt-PT" b="1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89755DF-5284-AACC-02C9-3698BB5BCA2B}"/>
              </a:ext>
            </a:extLst>
          </p:cNvPr>
          <p:cNvSpPr/>
          <p:nvPr/>
        </p:nvSpPr>
        <p:spPr>
          <a:xfrm>
            <a:off x="10082607" y="2725361"/>
            <a:ext cx="1620921" cy="2289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2881998-0814-0568-5FF3-D9140DDAD435}"/>
              </a:ext>
            </a:extLst>
          </p:cNvPr>
          <p:cNvSpPr txBox="1"/>
          <p:nvPr/>
        </p:nvSpPr>
        <p:spPr>
          <a:xfrm>
            <a:off x="10047355" y="2682189"/>
            <a:ext cx="91408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FC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FC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FF50464-7E3B-C41C-9DD5-2813AD57670C}"/>
              </a:ext>
            </a:extLst>
          </p:cNvPr>
          <p:cNvSpPr/>
          <p:nvPr/>
        </p:nvSpPr>
        <p:spPr>
          <a:xfrm>
            <a:off x="10421424" y="2878595"/>
            <a:ext cx="1080906" cy="176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77A7FADD-3033-12CF-B43F-71B83AE4C71F}"/>
              </a:ext>
            </a:extLst>
          </p:cNvPr>
          <p:cNvSpPr/>
          <p:nvPr/>
        </p:nvSpPr>
        <p:spPr>
          <a:xfrm>
            <a:off x="10433404" y="3667454"/>
            <a:ext cx="1080906" cy="176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4E6D509-2BFF-CD93-76F2-C1815184D017}"/>
              </a:ext>
            </a:extLst>
          </p:cNvPr>
          <p:cNvSpPr/>
          <p:nvPr/>
        </p:nvSpPr>
        <p:spPr>
          <a:xfrm>
            <a:off x="10433404" y="4513353"/>
            <a:ext cx="1080906" cy="176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Seta: Para a Direita 76">
            <a:extLst>
              <a:ext uri="{FF2B5EF4-FFF2-40B4-BE49-F238E27FC236}">
                <a16:creationId xmlns:a16="http://schemas.microsoft.com/office/drawing/2014/main" id="{62058F86-FE65-13B4-F88F-E37B76848C18}"/>
              </a:ext>
            </a:extLst>
          </p:cNvPr>
          <p:cNvSpPr/>
          <p:nvPr/>
        </p:nvSpPr>
        <p:spPr>
          <a:xfrm rot="5400000">
            <a:off x="9310807" y="4030660"/>
            <a:ext cx="3258366" cy="25578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B1991615-28CC-6789-53F6-5F868FCF8228}"/>
              </a:ext>
            </a:extLst>
          </p:cNvPr>
          <p:cNvSpPr/>
          <p:nvPr/>
        </p:nvSpPr>
        <p:spPr>
          <a:xfrm>
            <a:off x="10433404" y="3248454"/>
            <a:ext cx="1080906" cy="2263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29F046C-B74B-0632-FCDD-21072B54E40B}"/>
              </a:ext>
            </a:extLst>
          </p:cNvPr>
          <p:cNvSpPr/>
          <p:nvPr/>
        </p:nvSpPr>
        <p:spPr>
          <a:xfrm>
            <a:off x="10434515" y="4100200"/>
            <a:ext cx="1080906" cy="2263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9F5B515-C4DD-1CD9-58FF-8F454BD8B620}"/>
              </a:ext>
            </a:extLst>
          </p:cNvPr>
          <p:cNvSpPr/>
          <p:nvPr/>
        </p:nvSpPr>
        <p:spPr>
          <a:xfrm>
            <a:off x="10433404" y="5822695"/>
            <a:ext cx="1068926" cy="4424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cs typeface="Times New Roman" panose="02020603050405020304" pitchFamily="18" charset="0"/>
              </a:rPr>
              <a:t>Output</a:t>
            </a:r>
            <a:endParaRPr lang="pt-PT" b="1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4BEEF13-6C4F-A602-FB32-F6CC40575793}"/>
              </a:ext>
            </a:extLst>
          </p:cNvPr>
          <p:cNvSpPr txBox="1"/>
          <p:nvPr/>
        </p:nvSpPr>
        <p:spPr>
          <a:xfrm>
            <a:off x="8125221" y="3620135"/>
            <a:ext cx="17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Concatenation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5BFBEE-0F23-6CB0-27D8-57126CB7DD13}"/>
              </a:ext>
            </a:extLst>
          </p:cNvPr>
          <p:cNvSpPr txBox="1"/>
          <p:nvPr/>
        </p:nvSpPr>
        <p:spPr>
          <a:xfrm>
            <a:off x="10989154" y="2826146"/>
            <a:ext cx="122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2048</a:t>
            </a:r>
            <a:endParaRPr lang="pt-PT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E81AD7-AE03-6DCA-333A-F8FCD271ECE2}"/>
              </a:ext>
            </a:extLst>
          </p:cNvPr>
          <p:cNvSpPr txBox="1"/>
          <p:nvPr/>
        </p:nvSpPr>
        <p:spPr>
          <a:xfrm>
            <a:off x="11019786" y="3618669"/>
            <a:ext cx="122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</a:t>
            </a:r>
            <a:endParaRPr lang="pt-PT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87644D-DBCC-5AD6-7445-D116F3991301}"/>
              </a:ext>
            </a:extLst>
          </p:cNvPr>
          <p:cNvSpPr txBox="1"/>
          <p:nvPr/>
        </p:nvSpPr>
        <p:spPr>
          <a:xfrm>
            <a:off x="11051500" y="4447734"/>
            <a:ext cx="122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512</a:t>
            </a:r>
            <a:endParaRPr lang="pt-PT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EBD549-F82C-F6EC-8F34-28A537932FC4}"/>
              </a:ext>
            </a:extLst>
          </p:cNvPr>
          <p:cNvSpPr txBox="1"/>
          <p:nvPr/>
        </p:nvSpPr>
        <p:spPr>
          <a:xfrm>
            <a:off x="6151228" y="4626620"/>
            <a:ext cx="91408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Block1</a:t>
            </a:r>
          </a:p>
          <a:p>
            <a:pPr>
              <a:lnSpc>
                <a:spcPct val="150000"/>
              </a:lnSpc>
            </a:pPr>
            <a:r>
              <a:rPr lang="en-US" dirty="0"/>
              <a:t>Block2</a:t>
            </a:r>
          </a:p>
          <a:p>
            <a:pPr>
              <a:lnSpc>
                <a:spcPct val="150000"/>
              </a:lnSpc>
            </a:pPr>
            <a:r>
              <a:rPr lang="en-US" dirty="0"/>
              <a:t>Block3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2976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71" y="417518"/>
            <a:ext cx="5619963" cy="846250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DEEPDTA </a:t>
            </a:r>
            <a:r>
              <a:rPr lang="pt-PT" cap="none" dirty="0" err="1"/>
              <a:t>vs</a:t>
            </a:r>
            <a:r>
              <a:rPr lang="pt-PT" cap="none" dirty="0"/>
              <a:t> DLM-DTI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93EBCE-9557-7116-A506-E59341C1BB4B}"/>
              </a:ext>
            </a:extLst>
          </p:cNvPr>
          <p:cNvSpPr/>
          <p:nvPr/>
        </p:nvSpPr>
        <p:spPr>
          <a:xfrm>
            <a:off x="8645048" y="617540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DeepDTA</a:t>
            </a:r>
            <a:endParaRPr lang="pt-PT" sz="1600" b="1" dirty="0"/>
          </a:p>
        </p:txBody>
      </p:sp>
      <p:pic>
        <p:nvPicPr>
          <p:cNvPr id="7" name="Imagem 6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6B7B9B26-EEC7-5EF3-F69B-F9A47BF7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7" y="1472852"/>
            <a:ext cx="5831757" cy="4886742"/>
          </a:xfrm>
          <a:prstGeom prst="rect">
            <a:avLst/>
          </a:prstGeom>
        </p:spPr>
      </p:pic>
      <p:pic>
        <p:nvPicPr>
          <p:cNvPr id="17" name="Imagem 16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id="{A3EA058E-DAB8-20A4-992E-08AC65A5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23" y="1407090"/>
            <a:ext cx="5835066" cy="49868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E0BBED-DD79-688D-BBAB-C6F775C3A1CE}"/>
              </a:ext>
            </a:extLst>
          </p:cNvPr>
          <p:cNvSpPr txBox="1"/>
          <p:nvPr/>
        </p:nvSpPr>
        <p:spPr>
          <a:xfrm>
            <a:off x="3053374" y="6283307"/>
            <a:ext cx="128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Davis</a:t>
            </a:r>
            <a:endParaRPr lang="pt-PT" sz="24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8F0D91-812C-7B9A-F3BF-5B8D8CADA742}"/>
              </a:ext>
            </a:extLst>
          </p:cNvPr>
          <p:cNvSpPr txBox="1"/>
          <p:nvPr/>
        </p:nvSpPr>
        <p:spPr>
          <a:xfrm>
            <a:off x="8828517" y="6283308"/>
            <a:ext cx="128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KIBA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5678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1814-4163-4665-B0BE-9BAFFA7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71" y="417518"/>
            <a:ext cx="5619963" cy="846250"/>
          </a:xfr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PT" cap="none" dirty="0"/>
              <a:t>DEEPDTA </a:t>
            </a:r>
            <a:r>
              <a:rPr lang="pt-PT" cap="none" dirty="0" err="1"/>
              <a:t>vs</a:t>
            </a:r>
            <a:r>
              <a:rPr lang="pt-PT" cap="none" dirty="0"/>
              <a:t> DLM-DTI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93EBCE-9557-7116-A506-E59341C1BB4B}"/>
              </a:ext>
            </a:extLst>
          </p:cNvPr>
          <p:cNvSpPr/>
          <p:nvPr/>
        </p:nvSpPr>
        <p:spPr>
          <a:xfrm>
            <a:off x="8256742" y="586730"/>
            <a:ext cx="2417634" cy="446206"/>
          </a:xfrm>
          <a:prstGeom prst="roundRec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cap="none" dirty="0"/>
              <a:t>DeepDTA</a:t>
            </a:r>
            <a:endParaRPr lang="pt-PT" sz="1600" b="1" dirty="0"/>
          </a:p>
        </p:txBody>
      </p:sp>
      <p:pic>
        <p:nvPicPr>
          <p:cNvPr id="5" name="Imagem 4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31112F36-546E-23E1-3AB3-C693CE6F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8" r="6706" b="833"/>
          <a:stretch/>
        </p:blipFill>
        <p:spPr>
          <a:xfrm>
            <a:off x="515179" y="1490596"/>
            <a:ext cx="5450021" cy="5157637"/>
          </a:xfrm>
          <a:prstGeom prst="rect">
            <a:avLst/>
          </a:prstGeom>
        </p:spPr>
      </p:pic>
      <p:pic>
        <p:nvPicPr>
          <p:cNvPr id="8" name="Imagem 7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2BF2DF95-A562-AE1D-E8D9-2CDD5EF46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0" r="7172" b="3875"/>
          <a:stretch/>
        </p:blipFill>
        <p:spPr>
          <a:xfrm>
            <a:off x="5992452" y="1325845"/>
            <a:ext cx="5619962" cy="51576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A3FB1D-E92E-D4D0-E552-FCBD585A881A}"/>
              </a:ext>
            </a:extLst>
          </p:cNvPr>
          <p:cNvSpPr txBox="1"/>
          <p:nvPr/>
        </p:nvSpPr>
        <p:spPr>
          <a:xfrm>
            <a:off x="3908121" y="6314724"/>
            <a:ext cx="128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Davis</a:t>
            </a:r>
            <a:endParaRPr lang="pt-PT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600085-1025-D1A8-27AE-5A3BB0BBB535}"/>
              </a:ext>
            </a:extLst>
          </p:cNvPr>
          <p:cNvSpPr txBox="1"/>
          <p:nvPr/>
        </p:nvSpPr>
        <p:spPr>
          <a:xfrm>
            <a:off x="9775750" y="6314725"/>
            <a:ext cx="128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KIBA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3255074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ersonalizado 21">
      <a:dk1>
        <a:sysClr val="windowText" lastClr="000000"/>
      </a:dk1>
      <a:lt1>
        <a:sysClr val="window" lastClr="FFFFFF"/>
      </a:lt1>
      <a:dk2>
        <a:srgbClr val="444D26"/>
      </a:dk2>
      <a:lt2>
        <a:srgbClr val="FBE9D2"/>
      </a:lt2>
      <a:accent1>
        <a:srgbClr val="A5B592"/>
      </a:accent1>
      <a:accent2>
        <a:srgbClr val="FBE9D2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alizado 1">
      <a:majorFont>
        <a:latin typeface="Abadi"/>
        <a:ea typeface=""/>
        <a:cs typeface=""/>
      </a:majorFont>
      <a:minorFont>
        <a:latin typeface="Gill Sans MT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19575</TotalTime>
  <Words>1973</Words>
  <Application>Microsoft Office PowerPoint</Application>
  <PresentationFormat>Ecrã Panorâmico</PresentationFormat>
  <Paragraphs>258</Paragraphs>
  <Slides>16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6" baseType="lpstr">
      <vt:lpstr>Abadi</vt:lpstr>
      <vt:lpstr>Aptos</vt:lpstr>
      <vt:lpstr>Arial</vt:lpstr>
      <vt:lpstr>Calibri</vt:lpstr>
      <vt:lpstr>Calibri Light</vt:lpstr>
      <vt:lpstr>Gill Sans MT</vt:lpstr>
      <vt:lpstr>Times New Roman</vt:lpstr>
      <vt:lpstr>ui-sans-serif</vt:lpstr>
      <vt:lpstr>Wingdings</vt:lpstr>
      <vt:lpstr>Pacote</vt:lpstr>
      <vt:lpstr>Exploring Novel Targets for Mycobacterium tuberculosis through Artificial Intelligence Methods</vt:lpstr>
      <vt:lpstr>Introduction</vt:lpstr>
      <vt:lpstr>Mycobacterium tuberculosis</vt:lpstr>
      <vt:lpstr>Bioinformatic approach</vt:lpstr>
      <vt:lpstr>DATASET SELECTION</vt:lpstr>
      <vt:lpstr>DEEPDTA </vt:lpstr>
      <vt:lpstr>DLM-DTI </vt:lpstr>
      <vt:lpstr>DEEPDTA vs DLM-DTI </vt:lpstr>
      <vt:lpstr>DEEPDTA vs DLM-DTI </vt:lpstr>
      <vt:lpstr>DEEPDTA vs DLM-DTI </vt:lpstr>
      <vt:lpstr>DEEPDTA vs DLM-DTI </vt:lpstr>
      <vt:lpstr>DEEPDTA vs DLM-DTI </vt:lpstr>
      <vt:lpstr>DRUG SELECTION TUBERCULOSIS</vt:lpstr>
      <vt:lpstr>RESULTS</vt:lpstr>
      <vt:lpstr>FUTURE PERSPECTIVES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(bio)sensores eletroquímicos baseados em DNA</dc:title>
  <dc:creator>al64267@utad.eu</dc:creator>
  <cp:lastModifiedBy>Rodrigo Cordeiro Esperança</cp:lastModifiedBy>
  <cp:revision>70</cp:revision>
  <dcterms:created xsi:type="dcterms:W3CDTF">2020-02-17T14:06:24Z</dcterms:created>
  <dcterms:modified xsi:type="dcterms:W3CDTF">2024-06-02T21:56:54Z</dcterms:modified>
</cp:coreProperties>
</file>