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1" r:id="rId6"/>
    <p:sldId id="266" r:id="rId7"/>
    <p:sldId id="263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F"/>
    <a:srgbClr val="5E7986"/>
    <a:srgbClr val="FFFFFF"/>
    <a:srgbClr val="E9E5D9"/>
    <a:srgbClr val="DDDAD5"/>
    <a:srgbClr val="505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330" y="66"/>
      </p:cViewPr>
      <p:guideLst>
        <p:guide orient="horz" pos="572"/>
        <p:guide orient="horz" pos="37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39B5-32B2-4A7F-9F46-7B3FBEA4B687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9BB2-C7D3-469D-94B6-C342DD36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1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39B5-32B2-4A7F-9F46-7B3FBEA4B687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9BB2-C7D3-469D-94B6-C342DD36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28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39B5-32B2-4A7F-9F46-7B3FBEA4B687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9BB2-C7D3-469D-94B6-C342DD36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6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39B5-32B2-4A7F-9F46-7B3FBEA4B687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9BB2-C7D3-469D-94B6-C342DD36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7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39B5-32B2-4A7F-9F46-7B3FBEA4B687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9BB2-C7D3-469D-94B6-C342DD36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39B5-32B2-4A7F-9F46-7B3FBEA4B687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9BB2-C7D3-469D-94B6-C342DD36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4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39B5-32B2-4A7F-9F46-7B3FBEA4B687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9BB2-C7D3-469D-94B6-C342DD36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3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39B5-32B2-4A7F-9F46-7B3FBEA4B687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9BB2-C7D3-469D-94B6-C342DD36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2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39B5-32B2-4A7F-9F46-7B3FBEA4B687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9BB2-C7D3-469D-94B6-C342DD36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6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39B5-32B2-4A7F-9F46-7B3FBEA4B687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9BB2-C7D3-469D-94B6-C342DD36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4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39B5-32B2-4A7F-9F46-7B3FBEA4B687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9BB2-C7D3-469D-94B6-C342DD36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8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C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39B5-32B2-4A7F-9F46-7B3FBEA4B687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39BB2-C7D3-469D-94B6-C342DD367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9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229225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1628775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5663" y="2220352"/>
            <a:ext cx="58040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rgbClr val="DDDAD5"/>
                </a:solidFill>
                <a:latin typeface="Arno Pro" panose="02020502040506020403" pitchFamily="18" charset="0"/>
              </a:rPr>
              <a:t>JAVA </a:t>
            </a:r>
          </a:p>
          <a:p>
            <a:pPr algn="ctr"/>
            <a:r>
              <a:rPr lang="ko-KR" altLang="en-US" sz="6000" dirty="0" smtClean="0">
                <a:solidFill>
                  <a:srgbClr val="DDDAD5"/>
                </a:solidFill>
                <a:latin typeface="Arno Pro" panose="02020502040506020403" pitchFamily="18" charset="0"/>
              </a:rPr>
              <a:t>연산자</a:t>
            </a:r>
            <a:r>
              <a:rPr lang="en-US" altLang="ko-KR" sz="6000" dirty="0" smtClean="0">
                <a:solidFill>
                  <a:srgbClr val="DDDAD5"/>
                </a:solidFill>
                <a:latin typeface="Arno Pro" panose="02020502040506020403" pitchFamily="18" charset="0"/>
              </a:rPr>
              <a:t>(Operator)</a:t>
            </a:r>
            <a:endParaRPr lang="ko-KR" altLang="en-US" sz="6000" dirty="0">
              <a:solidFill>
                <a:srgbClr val="DDDAD5"/>
              </a:solidFill>
              <a:latin typeface="Arno Pro" panose="0202050204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6" name="갈매기형 수장 25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" name="직선 연결선 1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4449" y="250737"/>
            <a:ext cx="4192173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문자</a:t>
            </a:r>
            <a:r>
              <a:rPr lang="ko-KR" altLang="en-US" sz="5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열</a:t>
            </a:r>
            <a:r>
              <a:rPr lang="ko-KR" altLang="en-US" sz="5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 연산자</a:t>
            </a:r>
            <a:endParaRPr lang="ko-KR" altLang="en-US" sz="5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7091" y="4484376"/>
            <a:ext cx="9322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</a:rPr>
              <a:t>피연산자</a:t>
            </a:r>
            <a:r>
              <a:rPr lang="ko-KR" altLang="en-US" sz="3200" dirty="0" smtClean="0">
                <a:solidFill>
                  <a:schemeClr val="bg1"/>
                </a:solidFill>
              </a:rPr>
              <a:t> 중 문자열이 있으면 문자열로 결합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HP\Desktop\문자열 연산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39" y="1988663"/>
            <a:ext cx="5888038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6" name="갈매기형 수장 25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" name="직선 연결선 1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4449" y="250737"/>
            <a:ext cx="3550972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비교 연산자</a:t>
            </a:r>
            <a:endParaRPr lang="ko-KR" altLang="en-US" sz="5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0300" y="4033029"/>
            <a:ext cx="10753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동등 비교 연산자는 모든 타입에 사용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크기 비교 연산자는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boolean</a:t>
            </a:r>
            <a:r>
              <a:rPr lang="en-US" altLang="ko-KR" sz="2800" dirty="0" smtClean="0">
                <a:solidFill>
                  <a:schemeClr val="bg1"/>
                </a:solidFill>
              </a:rPr>
              <a:t> type </a:t>
            </a:r>
            <a:r>
              <a:rPr lang="ko-KR" altLang="en-US" sz="2800" dirty="0" smtClean="0">
                <a:solidFill>
                  <a:schemeClr val="bg1"/>
                </a:solidFill>
              </a:rPr>
              <a:t>제외한 모든 기본 타입에 사용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흐름 제어문인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조건문</a:t>
            </a:r>
            <a:r>
              <a:rPr lang="en-US" altLang="ko-KR" sz="2800" dirty="0" smtClean="0">
                <a:solidFill>
                  <a:schemeClr val="bg1"/>
                </a:solidFill>
              </a:rPr>
              <a:t>(if</a:t>
            </a:r>
            <a:r>
              <a:rPr lang="en-US" altLang="ko-KR" sz="2800" dirty="0" smtClean="0">
                <a:solidFill>
                  <a:schemeClr val="bg1"/>
                </a:solidFill>
              </a:rPr>
              <a:t>),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반복문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for,while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</a:rPr>
              <a:t>에서 주로 사용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HP\Desktop\비교 연산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72" y="2076492"/>
            <a:ext cx="590708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6" name="갈매기형 수장 25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" name="직선 연결선 1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4449" y="250737"/>
            <a:ext cx="3550972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산술 연산자</a:t>
            </a:r>
            <a:endParaRPr lang="ko-KR" altLang="en-US" sz="5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587" y="5149520"/>
            <a:ext cx="1183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논리곱</a:t>
            </a:r>
            <a:r>
              <a:rPr lang="en-US" altLang="ko-KR" sz="3200" dirty="0" smtClean="0">
                <a:solidFill>
                  <a:schemeClr val="bg1"/>
                </a:solidFill>
              </a:rPr>
              <a:t>(&amp;&amp;),</a:t>
            </a:r>
            <a:r>
              <a:rPr lang="ko-KR" altLang="en-US" sz="3200" dirty="0" smtClean="0">
                <a:solidFill>
                  <a:schemeClr val="bg1"/>
                </a:solidFill>
              </a:rPr>
              <a:t>논리합</a:t>
            </a:r>
            <a:r>
              <a:rPr lang="en-US" altLang="ko-KR" sz="3200" dirty="0" smtClean="0">
                <a:solidFill>
                  <a:schemeClr val="bg1"/>
                </a:solidFill>
              </a:rPr>
              <a:t>(||),</a:t>
            </a:r>
            <a:r>
              <a:rPr lang="ko-KR" altLang="en-US" sz="3200" dirty="0" smtClean="0">
                <a:solidFill>
                  <a:schemeClr val="bg1"/>
                </a:solidFill>
              </a:rPr>
              <a:t>베타적 논리합</a:t>
            </a:r>
            <a:r>
              <a:rPr lang="en-US" altLang="ko-KR" sz="3200" dirty="0" smtClean="0">
                <a:solidFill>
                  <a:schemeClr val="bg1"/>
                </a:solidFill>
              </a:rPr>
              <a:t>(^),</a:t>
            </a:r>
            <a:r>
              <a:rPr lang="ko-KR" altLang="en-US" sz="3200" dirty="0" smtClean="0">
                <a:solidFill>
                  <a:schemeClr val="bg1"/>
                </a:solidFill>
              </a:rPr>
              <a:t>논리부정</a:t>
            </a:r>
            <a:r>
              <a:rPr lang="en-US" altLang="ko-KR" sz="3200" dirty="0" smtClean="0">
                <a:solidFill>
                  <a:schemeClr val="bg1"/>
                </a:solidFill>
              </a:rPr>
              <a:t>(!) </a:t>
            </a:r>
            <a:r>
              <a:rPr lang="ko-KR" altLang="en-US" sz="3200" dirty="0" smtClean="0">
                <a:solidFill>
                  <a:schemeClr val="bg1"/>
                </a:solidFill>
              </a:rPr>
              <a:t>연산 수행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err="1" smtClean="0">
                <a:solidFill>
                  <a:schemeClr val="bg1"/>
                </a:solidFill>
              </a:rPr>
              <a:t>피연산자는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boolean</a:t>
            </a:r>
            <a:r>
              <a:rPr lang="en-US" altLang="ko-KR" sz="3200" dirty="0" smtClean="0">
                <a:solidFill>
                  <a:schemeClr val="bg1"/>
                </a:solidFill>
              </a:rPr>
              <a:t> type</a:t>
            </a:r>
            <a:r>
              <a:rPr lang="ko-KR" altLang="en-US" sz="3200" dirty="0" smtClean="0">
                <a:solidFill>
                  <a:schemeClr val="bg1"/>
                </a:solidFill>
              </a:rPr>
              <a:t>만 사용 가능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HP\Desktop\논리 연산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92" y="1341460"/>
            <a:ext cx="6520958" cy="380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6" name="갈매기형 수장 25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" name="직선 연결선 1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4449" y="250737"/>
            <a:ext cx="3550972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비</a:t>
            </a:r>
            <a:r>
              <a:rPr lang="ko-KR" altLang="en-US" sz="5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트</a:t>
            </a:r>
            <a:r>
              <a:rPr lang="ko-KR" altLang="en-US" sz="5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 연산자</a:t>
            </a:r>
            <a:endParaRPr lang="ko-KR" altLang="en-US" sz="5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9052" y="3676387"/>
            <a:ext cx="9623957" cy="221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비트</a:t>
            </a:r>
            <a:r>
              <a:rPr lang="en-US" altLang="ko-KR" sz="3200" dirty="0" smtClean="0">
                <a:solidFill>
                  <a:schemeClr val="bg1"/>
                </a:solidFill>
              </a:rPr>
              <a:t>(bit) </a:t>
            </a:r>
            <a:r>
              <a:rPr lang="ko-KR" altLang="en-US" sz="3200" dirty="0" smtClean="0">
                <a:solidFill>
                  <a:schemeClr val="bg1"/>
                </a:solidFill>
              </a:rPr>
              <a:t>단위로 연산하므로 </a:t>
            </a:r>
            <a:r>
              <a:rPr lang="en-US" altLang="ko-KR" sz="3200" dirty="0" smtClean="0">
                <a:solidFill>
                  <a:schemeClr val="bg1"/>
                </a:solidFill>
              </a:rPr>
              <a:t>0</a:t>
            </a:r>
            <a:r>
              <a:rPr lang="ko-KR" altLang="en-US" sz="3200" dirty="0" smtClean="0">
                <a:solidFill>
                  <a:schemeClr val="bg1"/>
                </a:solidFill>
              </a:rPr>
              <a:t>과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r>
              <a:rPr lang="ko-KR" altLang="en-US" sz="3200" dirty="0" smtClean="0">
                <a:solidFill>
                  <a:schemeClr val="bg1"/>
                </a:solidFill>
              </a:rPr>
              <a:t>이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피연산자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</a:rPr>
              <a:t>0</a:t>
            </a:r>
            <a:r>
              <a:rPr lang="ko-KR" altLang="en-US" sz="3200" dirty="0" smtClean="0">
                <a:solidFill>
                  <a:schemeClr val="bg1"/>
                </a:solidFill>
              </a:rPr>
              <a:t>과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r>
              <a:rPr lang="ko-KR" altLang="en-US" sz="3200" dirty="0" smtClean="0">
                <a:solidFill>
                  <a:schemeClr val="bg1"/>
                </a:solidFill>
              </a:rPr>
              <a:t>로 표현이 가능한 정수 타입만 비트 연산 가능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실수타입</a:t>
            </a:r>
            <a:r>
              <a:rPr lang="en-US" altLang="ko-KR" sz="3200" dirty="0" smtClean="0">
                <a:solidFill>
                  <a:schemeClr val="bg1"/>
                </a:solidFill>
              </a:rPr>
              <a:t>(float, </a:t>
            </a:r>
            <a:r>
              <a:rPr lang="en-US" altLang="ko-KR" sz="3200" dirty="0">
                <a:solidFill>
                  <a:schemeClr val="bg1"/>
                </a:solidFill>
              </a:rPr>
              <a:t>d</a:t>
            </a:r>
            <a:r>
              <a:rPr lang="en-US" altLang="ko-KR" sz="3200" dirty="0" smtClean="0">
                <a:solidFill>
                  <a:schemeClr val="bg1"/>
                </a:solidFill>
              </a:rPr>
              <a:t>ouble)</a:t>
            </a:r>
            <a:r>
              <a:rPr lang="ko-KR" altLang="en-US" sz="3200" dirty="0" smtClean="0">
                <a:solidFill>
                  <a:schemeClr val="bg1"/>
                </a:solidFill>
              </a:rPr>
              <a:t>은 비트 연산 불가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052" y="1892203"/>
            <a:ext cx="6095202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종류</a:t>
            </a:r>
            <a:r>
              <a:rPr lang="en-US" altLang="ko-KR" sz="3200" dirty="0" smtClean="0">
                <a:solidFill>
                  <a:schemeClr val="bg1"/>
                </a:solidFill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</a:rPr>
              <a:t>비트 논리 연산자</a:t>
            </a:r>
            <a:r>
              <a:rPr lang="en-US" altLang="ko-KR" sz="3200" dirty="0" smtClean="0">
                <a:solidFill>
                  <a:schemeClr val="bg1"/>
                </a:solidFill>
              </a:rPr>
              <a:t>(&amp;,|,^,~)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비트 이동 연산자</a:t>
            </a:r>
            <a:r>
              <a:rPr lang="en-US" altLang="ko-KR" sz="3200" dirty="0" smtClean="0">
                <a:solidFill>
                  <a:schemeClr val="bg1"/>
                </a:solidFill>
              </a:rPr>
              <a:t>(&lt;&lt;,&gt;&gt;,&gt;&gt;&gt;)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6" name="갈매기형 수장 25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" name="직선 연결선 1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4449" y="250737"/>
            <a:ext cx="4993675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비트 논리 연산자</a:t>
            </a:r>
            <a:endParaRPr lang="ko-KR" altLang="en-US" sz="5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9050" y="4948307"/>
            <a:ext cx="106339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>
                <a:solidFill>
                  <a:schemeClr val="bg1"/>
                </a:solidFill>
              </a:rPr>
              <a:t>피연산자가</a:t>
            </a:r>
            <a:r>
              <a:rPr lang="ko-KR" altLang="en-US" sz="2500" dirty="0" smtClean="0">
                <a:solidFill>
                  <a:schemeClr val="bg1"/>
                </a:solidFill>
              </a:rPr>
              <a:t>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boolean</a:t>
            </a:r>
            <a:r>
              <a:rPr lang="ko-KR" altLang="en-US" sz="2500" dirty="0" smtClean="0">
                <a:solidFill>
                  <a:schemeClr val="bg1"/>
                </a:solidFill>
              </a:rPr>
              <a:t>타입일 경우 일반 논리 연산자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r>
              <a:rPr lang="ko-KR" altLang="en-US" sz="2500" dirty="0" err="1" smtClean="0">
                <a:solidFill>
                  <a:schemeClr val="bg1"/>
                </a:solidFill>
              </a:rPr>
              <a:t>피연산자가</a:t>
            </a:r>
            <a:r>
              <a:rPr lang="ko-KR" altLang="en-US" sz="2500" dirty="0" smtClean="0">
                <a:solidFill>
                  <a:schemeClr val="bg1"/>
                </a:solidFill>
              </a:rPr>
              <a:t> 정수 타입일 경우 비트 논리 연산자사용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r>
              <a:rPr lang="ko-KR" altLang="en-US" sz="2500" dirty="0" smtClean="0">
                <a:solidFill>
                  <a:schemeClr val="bg1"/>
                </a:solidFill>
              </a:rPr>
              <a:t>비트 연산자는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피연산자를</a:t>
            </a:r>
            <a:r>
              <a:rPr lang="ko-KR" altLang="en-US" sz="2500" dirty="0" smtClean="0">
                <a:solidFill>
                  <a:schemeClr val="bg1"/>
                </a:solidFill>
              </a:rPr>
              <a:t>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타입으로 자동 타입 변환 후 연산 수행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8195" name="Picture 3" descr="C:\Users\HP\Desktop\비트 논리 연산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12" y="1449677"/>
            <a:ext cx="6656670" cy="349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6" name="갈매기형 수장 25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" name="직선 연결선 1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4449" y="250737"/>
            <a:ext cx="4993675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비트 이동 연산자</a:t>
            </a:r>
            <a:endParaRPr lang="ko-KR" altLang="en-US" sz="5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9051" y="4926074"/>
            <a:ext cx="9245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정수 데이터의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비트를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좌측 </a:t>
            </a:r>
            <a:r>
              <a:rPr lang="ko-KR" altLang="en-US" sz="3200" dirty="0" smtClean="0">
                <a:solidFill>
                  <a:schemeClr val="bg1"/>
                </a:solidFill>
              </a:rPr>
              <a:t>또는 우측으로 밀어 이동시키는 연산 수행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9218" name="Picture 2" descr="C:\Users\HP\Desktop\비트 이동 연산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50" y="1556142"/>
            <a:ext cx="7862181" cy="248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6" name="갈매기형 수장 25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" name="직선 연결선 1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4449" y="250737"/>
            <a:ext cx="3550972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대입 연산자</a:t>
            </a:r>
            <a:endParaRPr lang="ko-KR" altLang="en-US" sz="5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9538" y="1663201"/>
            <a:ext cx="4991154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오른쪽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피연산자의</a:t>
            </a:r>
            <a:r>
              <a:rPr lang="ko-KR" altLang="en-US" sz="2500" dirty="0" smtClean="0">
                <a:solidFill>
                  <a:schemeClr val="bg1"/>
                </a:solidFill>
              </a:rPr>
              <a:t> 값을 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r>
              <a:rPr lang="ko-KR" altLang="en-US" sz="2500" dirty="0" smtClean="0">
                <a:solidFill>
                  <a:schemeClr val="bg1"/>
                </a:solidFill>
              </a:rPr>
              <a:t>좌측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피연산자인</a:t>
            </a:r>
            <a:r>
              <a:rPr lang="ko-KR" altLang="en-US" sz="2500" dirty="0" smtClean="0">
                <a:solidFill>
                  <a:schemeClr val="bg1"/>
                </a:solidFill>
              </a:rPr>
              <a:t> 변수에 </a:t>
            </a:r>
            <a:r>
              <a:rPr lang="ko-KR" altLang="en-US" sz="2500" dirty="0" smtClean="0">
                <a:solidFill>
                  <a:schemeClr val="bg1"/>
                </a:solidFill>
              </a:rPr>
              <a:t>저장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endParaRPr lang="en-US" altLang="ko-KR" sz="2500" dirty="0" smtClean="0">
              <a:solidFill>
                <a:schemeClr val="bg1"/>
              </a:solidFill>
            </a:endParaRPr>
          </a:p>
          <a:p>
            <a:r>
              <a:rPr lang="ko-KR" altLang="en-US" sz="2500" dirty="0" smtClean="0">
                <a:solidFill>
                  <a:schemeClr val="bg1"/>
                </a:solidFill>
              </a:rPr>
              <a:t>가장 낮은 연산 </a:t>
            </a:r>
            <a:r>
              <a:rPr lang="ko-KR" altLang="en-US" sz="2500" dirty="0" smtClean="0">
                <a:solidFill>
                  <a:schemeClr val="bg1"/>
                </a:solidFill>
              </a:rPr>
              <a:t>순위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à"/>
            </a:pPr>
            <a:r>
              <a:rPr lang="ko-KR" altLang="en-US" sz="2500" dirty="0" smtClean="0">
                <a:solidFill>
                  <a:schemeClr val="bg1"/>
                </a:solidFill>
                <a:sym typeface="Wingdings" pitchFamily="2" charset="2"/>
              </a:rPr>
              <a:t>제일 </a:t>
            </a:r>
            <a:r>
              <a:rPr lang="ko-KR" altLang="en-US" sz="2500" dirty="0" smtClean="0">
                <a:solidFill>
                  <a:schemeClr val="bg1"/>
                </a:solidFill>
                <a:sym typeface="Wingdings" pitchFamily="2" charset="2"/>
              </a:rPr>
              <a:t>마지막에 </a:t>
            </a:r>
            <a:r>
              <a:rPr lang="ko-KR" altLang="en-US" sz="2500" dirty="0" smtClean="0">
                <a:solidFill>
                  <a:schemeClr val="bg1"/>
                </a:solidFill>
                <a:sym typeface="Wingdings" pitchFamily="2" charset="2"/>
              </a:rPr>
              <a:t>수행</a:t>
            </a:r>
            <a:endParaRPr lang="en-US" altLang="ko-KR" sz="25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>
              <a:buFont typeface="Wingdings"/>
              <a:buChar char="à"/>
            </a:pPr>
            <a:r>
              <a:rPr lang="en-US" altLang="ko-KR" sz="2500" dirty="0" smtClean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sym typeface="Wingdings" pitchFamily="2" charset="2"/>
              </a:rPr>
              <a:t>정해진 연산을 수행 한 후 결과를 변수에 </a:t>
            </a:r>
            <a:r>
              <a:rPr lang="ko-KR" altLang="en-US" sz="2500" dirty="0" smtClean="0">
                <a:solidFill>
                  <a:schemeClr val="bg1"/>
                </a:solidFill>
                <a:sym typeface="Wingdings" pitchFamily="2" charset="2"/>
              </a:rPr>
              <a:t>저장</a:t>
            </a:r>
            <a:r>
              <a:rPr lang="en-US" altLang="ko-KR" sz="2500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US" altLang="ko-KR" sz="2500" dirty="0" smtClean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ko-KR" sz="3200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sym typeface="Wingdings" pitchFamily="2" charset="2"/>
              </a:rPr>
              <a:t>종류</a:t>
            </a:r>
            <a:r>
              <a:rPr lang="en-US" altLang="ko-KR" sz="3200" dirty="0" smtClean="0">
                <a:solidFill>
                  <a:schemeClr val="bg1"/>
                </a:solidFill>
                <a:sym typeface="Wingdings" pitchFamily="2" charset="2"/>
              </a:rPr>
              <a:t>: - </a:t>
            </a:r>
            <a:r>
              <a:rPr lang="ko-KR" altLang="en-US" sz="3200" dirty="0" smtClean="0">
                <a:solidFill>
                  <a:schemeClr val="bg1"/>
                </a:solidFill>
                <a:sym typeface="Wingdings" pitchFamily="2" charset="2"/>
              </a:rPr>
              <a:t>단순 대입 연산자</a:t>
            </a:r>
            <a:endParaRPr lang="en-US" altLang="ko-KR" sz="3200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sym typeface="Wingdings" pitchFamily="2" charset="2"/>
              </a:rPr>
              <a:t>      </a:t>
            </a:r>
            <a:r>
              <a:rPr lang="en-US" altLang="ko-KR" sz="3200" dirty="0" smtClean="0">
                <a:solidFill>
                  <a:schemeClr val="bg1"/>
                </a:solidFill>
                <a:sym typeface="Wingdings" pitchFamily="2" charset="2"/>
              </a:rPr>
              <a:t>- </a:t>
            </a:r>
            <a:r>
              <a:rPr lang="ko-KR" altLang="en-US" sz="3200" dirty="0" smtClean="0">
                <a:solidFill>
                  <a:schemeClr val="bg1"/>
                </a:solidFill>
                <a:sym typeface="Wingdings" pitchFamily="2" charset="2"/>
              </a:rPr>
              <a:t>복합 대입 연산자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C:\Users\HP\Desktop\대입 연산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9" y="1642503"/>
            <a:ext cx="4895851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1" name="갈매기형 수장 20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24449" y="250737"/>
            <a:ext cx="537839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3 </a:t>
            </a:r>
            <a:r>
              <a:rPr lang="en-US" altLang="ko-KR" sz="6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– </a:t>
            </a:r>
            <a:r>
              <a:rPr lang="ko-KR" altLang="en-US" sz="6000" dirty="0" err="1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단항</a:t>
            </a:r>
            <a:r>
              <a:rPr lang="ko-KR" altLang="en-US" sz="6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 연산자</a:t>
            </a:r>
            <a:endParaRPr lang="ko-KR" altLang="en-US" sz="6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67177" y="1887675"/>
            <a:ext cx="87349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solidFill>
                  <a:schemeClr val="bg1"/>
                </a:solidFill>
              </a:rPr>
              <a:t>삼</a:t>
            </a:r>
            <a:r>
              <a:rPr lang="ko-KR" altLang="en-US" sz="2500" b="1" dirty="0" err="1" smtClean="0">
                <a:solidFill>
                  <a:schemeClr val="bg1"/>
                </a:solidFill>
              </a:rPr>
              <a:t>항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 연산자 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세 개의 </a:t>
            </a:r>
            <a:r>
              <a:rPr lang="ko-KR" altLang="en-US" sz="2500" b="1" dirty="0" err="1" smtClean="0">
                <a:solidFill>
                  <a:schemeClr val="bg1"/>
                </a:solidFill>
              </a:rPr>
              <a:t>피연산자를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 필요로 하는 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7271" y="2538839"/>
            <a:ext cx="10231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사용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조건 연산자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앞의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조건식의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결과에 따라 콜론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(:)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앞 뒤의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피연산자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선택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pic>
        <p:nvPicPr>
          <p:cNvPr id="11266" name="Picture 2" descr="C:\Users\HP\Desktop\조건 연산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66" y="3454372"/>
            <a:ext cx="5467320" cy="27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3" name="갈매기형 수장 2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427915" y="3044279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>
                <a:solidFill>
                  <a:srgbClr val="DDDAD5"/>
                </a:solidFill>
                <a:latin typeface="Arno Pro" panose="02020502040506020403" pitchFamily="18" charset="0"/>
              </a:defRPr>
            </a:lvl1pPr>
          </a:lstStyle>
          <a:p>
            <a:r>
              <a:rPr lang="en-US" altLang="ko-KR" sz="4400" dirty="0">
                <a:effectLst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ko-KR" altLang="en-US" sz="44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5229225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1628775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04643" y="930226"/>
            <a:ext cx="56938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6000" dirty="0" smtClean="0">
                <a:ln>
                  <a:solidFill>
                    <a:srgbClr val="DDDAD5"/>
                  </a:solidFill>
                </a:ln>
                <a:solidFill>
                  <a:srgbClr val="DDDAD5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1</a:t>
            </a:r>
            <a:endParaRPr lang="ko-KR" altLang="en-US" sz="6000" dirty="0">
              <a:ln>
                <a:solidFill>
                  <a:srgbClr val="DDDAD5"/>
                </a:solidFill>
              </a:ln>
              <a:solidFill>
                <a:srgbClr val="DDDAD5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4643" y="2715528"/>
            <a:ext cx="56938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6000" dirty="0" smtClean="0">
                <a:ln>
                  <a:solidFill>
                    <a:srgbClr val="DDDAD5"/>
                  </a:solidFill>
                </a:ln>
                <a:solidFill>
                  <a:srgbClr val="DDDAD5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3</a:t>
            </a:r>
            <a:endParaRPr lang="ko-KR" altLang="en-US" sz="6000" dirty="0">
              <a:ln>
                <a:solidFill>
                  <a:srgbClr val="DDDAD5"/>
                </a:solidFill>
              </a:ln>
              <a:solidFill>
                <a:srgbClr val="DDDAD5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04643" y="1775920"/>
            <a:ext cx="56938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6000" dirty="0" smtClean="0">
                <a:ln>
                  <a:solidFill>
                    <a:srgbClr val="DDDAD5"/>
                  </a:solidFill>
                </a:ln>
                <a:solidFill>
                  <a:srgbClr val="DDDAD5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2</a:t>
            </a:r>
            <a:endParaRPr lang="ko-KR" altLang="en-US" sz="6000" dirty="0">
              <a:ln>
                <a:solidFill>
                  <a:srgbClr val="DDDAD5"/>
                </a:solidFill>
              </a:ln>
              <a:solidFill>
                <a:srgbClr val="DDDAD5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4643" y="3668026"/>
            <a:ext cx="56938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6000" dirty="0" smtClean="0">
                <a:ln>
                  <a:solidFill>
                    <a:srgbClr val="DDDAD5"/>
                  </a:solidFill>
                </a:ln>
                <a:solidFill>
                  <a:srgbClr val="DDDAD5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4</a:t>
            </a:r>
            <a:endParaRPr lang="ko-KR" altLang="en-US" sz="6000" dirty="0">
              <a:ln>
                <a:solidFill>
                  <a:srgbClr val="DDDAD5"/>
                </a:solidFill>
              </a:ln>
              <a:solidFill>
                <a:srgbClr val="DDDAD5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28533" y="2887122"/>
            <a:ext cx="5435601" cy="0"/>
          </a:xfrm>
          <a:prstGeom prst="line">
            <a:avLst/>
          </a:prstGeom>
          <a:ln>
            <a:solidFill>
              <a:srgbClr val="DDDAD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928534" y="2041427"/>
            <a:ext cx="5435599" cy="0"/>
          </a:xfrm>
          <a:prstGeom prst="line">
            <a:avLst/>
          </a:prstGeom>
          <a:ln>
            <a:solidFill>
              <a:srgbClr val="DDDAD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28534" y="3839619"/>
            <a:ext cx="5435599" cy="0"/>
          </a:xfrm>
          <a:prstGeom prst="line">
            <a:avLst/>
          </a:prstGeom>
          <a:ln>
            <a:solidFill>
              <a:srgbClr val="DDDAD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3040" y="1267509"/>
            <a:ext cx="353173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FFF9EF"/>
                </a:solidFill>
                <a:latin typeface="Arno Pro" panose="02020502040506020403" pitchFamily="18" charset="0"/>
              </a:defRPr>
            </a:lvl1pPr>
          </a:lstStyle>
          <a:p>
            <a:r>
              <a:rPr lang="ko-KR" altLang="en-US" sz="3600" dirty="0" smtClean="0"/>
              <a:t>연산자와 </a:t>
            </a:r>
            <a:r>
              <a:rPr lang="ko-KR" altLang="en-US" sz="3600" dirty="0" err="1" smtClean="0"/>
              <a:t>연산식</a:t>
            </a:r>
            <a:endParaRPr lang="ko-KR" alt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44388" y="2113203"/>
            <a:ext cx="514756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FFF9EF"/>
                </a:solidFill>
                <a:latin typeface="Arno Pro" panose="02020502040506020403" pitchFamily="18" charset="0"/>
              </a:defRPr>
            </a:lvl1pPr>
          </a:lstStyle>
          <a:p>
            <a:r>
              <a:rPr lang="ko-KR" altLang="en-US" sz="3600" dirty="0" smtClean="0"/>
              <a:t>연산의 방향과 우선 순위</a:t>
            </a:r>
            <a:endParaRPr lang="ko-KR" alt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211187" y="4005309"/>
            <a:ext cx="260840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FFF9EF"/>
                </a:solidFill>
                <a:latin typeface="Arno Pro" panose="02020502040506020403" pitchFamily="18" charset="0"/>
              </a:defRPr>
            </a:lvl1pPr>
          </a:lstStyle>
          <a:p>
            <a:r>
              <a:rPr lang="ko-KR" altLang="en-US" sz="3600" dirty="0" smtClean="0"/>
              <a:t>이항 연산자</a:t>
            </a:r>
            <a:endParaRPr lang="ko-KR" alt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1187" y="3052811"/>
            <a:ext cx="260840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FFF9EF"/>
                </a:solidFill>
                <a:latin typeface="Arno Pro" panose="02020502040506020403" pitchFamily="18" charset="0"/>
              </a:defRPr>
            </a:lvl1pPr>
          </a:lstStyle>
          <a:p>
            <a:r>
              <a:rPr lang="ko-KR" altLang="en-US" sz="3600" dirty="0" err="1" smtClean="0"/>
              <a:t>단항</a:t>
            </a:r>
            <a:r>
              <a:rPr lang="ko-KR" altLang="en-US" sz="3600" dirty="0" smtClean="0"/>
              <a:t> 연산자</a:t>
            </a:r>
            <a:endParaRPr lang="ko-KR" alt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04643" y="4635451"/>
            <a:ext cx="56938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6000" dirty="0" smtClean="0">
                <a:ln>
                  <a:solidFill>
                    <a:srgbClr val="DDDAD5"/>
                  </a:solidFill>
                </a:ln>
                <a:solidFill>
                  <a:srgbClr val="DDDAD5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5</a:t>
            </a:r>
            <a:endParaRPr lang="ko-KR" altLang="en-US" sz="6000" dirty="0">
              <a:ln>
                <a:solidFill>
                  <a:srgbClr val="DDDAD5"/>
                </a:solidFill>
              </a:ln>
              <a:solidFill>
                <a:srgbClr val="DDDAD5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928532" y="4823963"/>
            <a:ext cx="5435599" cy="0"/>
          </a:xfrm>
          <a:prstGeom prst="line">
            <a:avLst/>
          </a:prstGeom>
          <a:ln>
            <a:solidFill>
              <a:srgbClr val="DDDAD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1190" y="4953684"/>
            <a:ext cx="260840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FFF9EF"/>
                </a:solidFill>
                <a:latin typeface="Arno Pro" panose="02020502040506020403" pitchFamily="18" charset="0"/>
              </a:defRPr>
            </a:lvl1pPr>
          </a:lstStyle>
          <a:p>
            <a:r>
              <a:rPr lang="ko-KR" altLang="en-US" sz="3600" dirty="0" err="1" smtClean="0"/>
              <a:t>삼항</a:t>
            </a:r>
            <a:r>
              <a:rPr lang="ko-KR" altLang="en-US" sz="3600" dirty="0" smtClean="0"/>
              <a:t> 연산자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6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6" name="갈매기형 수장 25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" name="직선 연결선 1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4449" y="250737"/>
            <a:ext cx="691727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1 – </a:t>
            </a:r>
            <a:r>
              <a:rPr lang="ko-KR" altLang="en-US" sz="6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연산자와 </a:t>
            </a:r>
            <a:r>
              <a:rPr lang="ko-KR" altLang="en-US" sz="6000" dirty="0" err="1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연산식</a:t>
            </a:r>
            <a:endParaRPr lang="ko-KR" altLang="en-US" sz="6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80016" y="2286000"/>
            <a:ext cx="1083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연산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데이터를 어떤 값으로 가공하기 위한 과정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0016" y="3023175"/>
            <a:ext cx="1083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1"/>
                </a:solidFill>
              </a:rPr>
              <a:t>연산식</a:t>
            </a:r>
            <a:r>
              <a:rPr lang="en-US" altLang="ko-KR" sz="3200" b="1" dirty="0">
                <a:solidFill>
                  <a:schemeClr val="bg1"/>
                </a:solidFill>
              </a:rPr>
              <a:t>: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데이터의 가공 방법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0016" y="3760350"/>
            <a:ext cx="1083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연산자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데이터의 가공 도구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9066" y="4548898"/>
            <a:ext cx="1083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1"/>
                </a:solidFill>
              </a:rPr>
              <a:t>피연산자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연산 대상이 되는 데이터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6" name="갈매기형 수장 25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" name="직선 연결선 1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4449" y="250737"/>
            <a:ext cx="4192173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연산자의 종류</a:t>
            </a:r>
            <a:endParaRPr lang="ko-KR" altLang="en-US" sz="5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P\Desktop\연산자 종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85899"/>
            <a:ext cx="6972300" cy="45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161866" y="1707861"/>
            <a:ext cx="416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연산자 종류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3200" dirty="0" smtClean="0">
                <a:solidFill>
                  <a:schemeClr val="bg1"/>
                </a:solidFill>
              </a:rPr>
              <a:t>10</a:t>
            </a:r>
            <a:r>
              <a:rPr lang="ko-KR" altLang="en-US" sz="3200" dirty="0" smtClean="0">
                <a:solidFill>
                  <a:schemeClr val="bg1"/>
                </a:solidFill>
              </a:rPr>
              <a:t>가지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1866" y="2679411"/>
            <a:ext cx="4163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피 연산자수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</a:rPr>
              <a:t>가지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단항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이항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삼항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61866" y="4038100"/>
            <a:ext cx="41634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1"/>
                </a:solidFill>
              </a:rPr>
              <a:t>산출값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타입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-</a:t>
            </a:r>
            <a:r>
              <a:rPr lang="ko-KR" altLang="en-US" sz="3200" dirty="0" smtClean="0">
                <a:solidFill>
                  <a:schemeClr val="bg1"/>
                </a:solidFill>
              </a:rPr>
              <a:t>숫자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-</a:t>
            </a:r>
            <a:r>
              <a:rPr lang="ko-KR" altLang="en-US" sz="3200" dirty="0" smtClean="0">
                <a:solidFill>
                  <a:schemeClr val="bg1"/>
                </a:solidFill>
              </a:rPr>
              <a:t>문자열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-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boolean</a:t>
            </a:r>
            <a:r>
              <a:rPr lang="en-US" altLang="ko-KR" sz="3200" dirty="0" smtClean="0">
                <a:solidFill>
                  <a:schemeClr val="bg1"/>
                </a:solidFill>
              </a:rPr>
              <a:t>(T or F)</a:t>
            </a:r>
          </a:p>
        </p:txBody>
      </p:sp>
    </p:spTree>
    <p:extLst>
      <p:ext uri="{BB962C8B-B14F-4D97-AF65-F5344CB8AC3E}">
        <p14:creationId xmlns:p14="http://schemas.microsoft.com/office/powerpoint/2010/main" val="14777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1" name="갈매기형 수장 20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24449" y="250737"/>
            <a:ext cx="1018740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2 – </a:t>
            </a:r>
            <a:r>
              <a:rPr lang="ko-KR" altLang="en-US" sz="6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연산자의 방향과 우선순위</a:t>
            </a:r>
            <a:endParaRPr lang="ko-KR" altLang="en-US" sz="6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pic>
        <p:nvPicPr>
          <p:cNvPr id="2050" name="Picture 2" descr="C:\Users\HP\Desktop\연산자 우선순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9" y="1551407"/>
            <a:ext cx="7442113" cy="45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8228130" y="1760677"/>
            <a:ext cx="4163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같</a:t>
            </a:r>
            <a:r>
              <a:rPr lang="ko-KR" altLang="en-US" sz="3200" b="1" dirty="0">
                <a:solidFill>
                  <a:schemeClr val="bg1"/>
                </a:solidFill>
              </a:rPr>
              <a:t>은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종류의 연산자 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ko-KR" altLang="en-US" sz="3200" b="1" dirty="0" smtClean="0">
                <a:solidFill>
                  <a:schemeClr val="bg1"/>
                </a:solidFill>
              </a:rPr>
              <a:t>내에서도 연산의 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ko-KR" altLang="en-US" sz="3200" b="1" dirty="0" smtClean="0">
                <a:solidFill>
                  <a:schemeClr val="bg1"/>
                </a:solidFill>
              </a:rPr>
              <a:t>우선순위 존재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41587" y="2173184"/>
            <a:ext cx="4284792" cy="6056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2475" y="3027516"/>
            <a:ext cx="4284792" cy="6056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36750" y="3690541"/>
            <a:ext cx="4284792" cy="1427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6" name="갈매기형 수장 25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" name="직선 연결선 1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4449" y="250737"/>
            <a:ext cx="3550972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연산의 방향</a:t>
            </a:r>
            <a:endParaRPr lang="ko-KR" altLang="en-US" sz="5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74177" y="4204382"/>
            <a:ext cx="75985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/>
                </a:solidFill>
              </a:rPr>
              <a:t>동일한 우선순위의 연산자는 연산의 방향이 존재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3622" y="1485325"/>
            <a:ext cx="5867399" cy="2022834"/>
            <a:chOff x="893622" y="1485325"/>
            <a:chExt cx="5867399" cy="2022834"/>
          </a:xfrm>
        </p:grpSpPr>
        <p:grpSp>
          <p:nvGrpSpPr>
            <p:cNvPr id="8" name="그룹 7"/>
            <p:cNvGrpSpPr/>
            <p:nvPr/>
          </p:nvGrpSpPr>
          <p:grpSpPr>
            <a:xfrm>
              <a:off x="893622" y="1485325"/>
              <a:ext cx="4421328" cy="2022834"/>
              <a:chOff x="624448" y="1698170"/>
              <a:chExt cx="4421328" cy="202283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82292" y="2387023"/>
                <a:ext cx="4163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chemeClr val="bg1"/>
                    </a:solidFill>
                  </a:rPr>
                  <a:t>100  *  2  /  3  %  5</a:t>
                </a:r>
                <a:endParaRPr lang="ko-KR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624449" y="1903787"/>
                <a:ext cx="3223156" cy="1587563"/>
              </a:xfrm>
              <a:prstGeom prst="ellipse">
                <a:avLst/>
              </a:prstGeom>
              <a:noFill/>
              <a:ln w="38100">
                <a:solidFill>
                  <a:srgbClr val="FFF9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24448" y="2058245"/>
                <a:ext cx="2225630" cy="1242497"/>
              </a:xfrm>
              <a:prstGeom prst="ellipse">
                <a:avLst/>
              </a:prstGeom>
              <a:noFill/>
              <a:ln w="38100">
                <a:solidFill>
                  <a:srgbClr val="FFF9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24448" y="1698170"/>
                <a:ext cx="4421327" cy="2022834"/>
              </a:xfrm>
              <a:prstGeom prst="ellipse">
                <a:avLst/>
              </a:prstGeom>
              <a:noFill/>
              <a:ln w="38100">
                <a:solidFill>
                  <a:srgbClr val="FFF9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 rot="21324220">
              <a:off x="2616533" y="1545825"/>
              <a:ext cx="414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①           ②            ③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92575" y="1380359"/>
            <a:ext cx="4861928" cy="2022834"/>
            <a:chOff x="453022" y="3964320"/>
            <a:chExt cx="4861928" cy="2022834"/>
          </a:xfrm>
        </p:grpSpPr>
        <p:sp>
          <p:nvSpPr>
            <p:cNvPr id="14" name="TextBox 13"/>
            <p:cNvSpPr txBox="1"/>
            <p:nvPr/>
          </p:nvSpPr>
          <p:spPr>
            <a:xfrm>
              <a:off x="1151466" y="4629459"/>
              <a:ext cx="41634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bg1"/>
                  </a:solidFill>
                </a:rPr>
                <a:t>a  =  b  =  c  =  5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2125682" y="4169937"/>
              <a:ext cx="3073697" cy="1587563"/>
            </a:xfrm>
            <a:prstGeom prst="ellipse">
              <a:avLst/>
            </a:prstGeom>
            <a:noFill/>
            <a:ln w="38100">
              <a:solidFill>
                <a:srgbClr val="FFF9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233207" y="4312520"/>
              <a:ext cx="1966145" cy="1242497"/>
            </a:xfrm>
            <a:prstGeom prst="ellipse">
              <a:avLst/>
            </a:prstGeom>
            <a:noFill/>
            <a:ln w="38100">
              <a:solidFill>
                <a:srgbClr val="FFF9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6848" y="3964320"/>
              <a:ext cx="4421327" cy="2022834"/>
            </a:xfrm>
            <a:prstGeom prst="ellipse">
              <a:avLst/>
            </a:prstGeom>
            <a:noFill/>
            <a:ln w="38100">
              <a:solidFill>
                <a:srgbClr val="FFF9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56772">
              <a:off x="453022" y="4444793"/>
              <a:ext cx="414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③            ②             </a:t>
              </a:r>
              <a:r>
                <a:rPr lang="ko-KR" altLang="en-US" b="1" dirty="0">
                  <a:solidFill>
                    <a:schemeClr val="bg1"/>
                  </a:solidFill>
                </a:rPr>
                <a:t>①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74178" y="4833836"/>
            <a:ext cx="10624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solidFill>
                  <a:schemeClr val="bg1"/>
                </a:solidFill>
              </a:rPr>
              <a:t>단항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 연산자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부호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증감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논리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비트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와 대입 연산자는 </a:t>
            </a:r>
            <a:r>
              <a:rPr lang="en-US" altLang="ko-KR" sz="2500" b="1" dirty="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ko-KR" altLang="en-US" sz="2500" b="1" dirty="0" smtClean="0">
                <a:solidFill>
                  <a:schemeClr val="bg1"/>
                </a:solidFill>
                <a:sym typeface="Wingdings" pitchFamily="2" charset="2"/>
              </a:rPr>
              <a:t>방향</a:t>
            </a:r>
            <a:r>
              <a:rPr lang="en-US" altLang="ko-KR" sz="25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sz="2500" b="1" dirty="0" smtClean="0">
                <a:solidFill>
                  <a:schemeClr val="bg1"/>
                </a:solidFill>
                <a:sym typeface="Wingdings" pitchFamily="2" charset="2"/>
              </a:rPr>
              <a:t>으로 계산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1" name="갈매기형 수장 20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24449" y="250737"/>
            <a:ext cx="537839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3 </a:t>
            </a:r>
            <a:r>
              <a:rPr lang="en-US" altLang="ko-KR" sz="6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– </a:t>
            </a:r>
            <a:r>
              <a:rPr lang="ko-KR" altLang="en-US" sz="6000" dirty="0" err="1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단항</a:t>
            </a:r>
            <a:r>
              <a:rPr lang="ko-KR" altLang="en-US" sz="6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 연산자</a:t>
            </a:r>
            <a:endParaRPr lang="ko-KR" altLang="en-US" sz="6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67177" y="1887675"/>
            <a:ext cx="75985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solidFill>
                  <a:schemeClr val="bg1"/>
                </a:solidFill>
              </a:rPr>
              <a:t>단항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 연산자 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500" b="1" dirty="0" err="1" smtClean="0">
                <a:solidFill>
                  <a:schemeClr val="bg1"/>
                </a:solidFill>
              </a:rPr>
              <a:t>피연산자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데이터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가 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1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개인 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7271" y="2538839"/>
            <a:ext cx="10231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종류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 1.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부호연산자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(+,-)</a:t>
            </a:r>
          </a:p>
          <a:p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         2.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증감 연산자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(++,--)</a:t>
            </a:r>
          </a:p>
          <a:p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         3.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논리 부정 연산자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(!) </a:t>
            </a:r>
            <a:r>
              <a:rPr lang="en-US" altLang="ko-KR" sz="2000" b="1" dirty="0" smtClean="0">
                <a:solidFill>
                  <a:schemeClr val="bg1"/>
                </a:solidFill>
                <a:sym typeface="Wingdings" pitchFamily="2" charset="2"/>
              </a:rPr>
              <a:t> Boolean type </a:t>
            </a:r>
            <a:r>
              <a:rPr lang="ko-KR" altLang="en-US" sz="2000" b="1" dirty="0" smtClean="0">
                <a:solidFill>
                  <a:schemeClr val="bg1"/>
                </a:solidFill>
                <a:sym typeface="Wingdings" pitchFamily="2" charset="2"/>
              </a:rPr>
              <a:t>에서만 사용 가능</a:t>
            </a:r>
            <a:endParaRPr lang="en-US" altLang="ko-KR" sz="20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ko-KR" sz="2000" b="1" dirty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       4.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비</a:t>
            </a:r>
            <a:r>
              <a:rPr lang="ko-KR" altLang="en-US" sz="2000" b="1" dirty="0">
                <a:solidFill>
                  <a:schemeClr val="bg1"/>
                </a:solidFill>
              </a:rPr>
              <a:t>트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반전 연산자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(!) </a:t>
            </a:r>
            <a:r>
              <a:rPr lang="en-US" altLang="ko-KR" sz="2000" b="1" dirty="0" smtClean="0">
                <a:solidFill>
                  <a:schemeClr val="bg1"/>
                </a:solidFill>
                <a:sym typeface="Wingdings" pitchFamily="2" charset="2"/>
              </a:rPr>
              <a:t> byte, short, </a:t>
            </a:r>
            <a:r>
              <a:rPr lang="en-US" altLang="ko-KR" sz="2000" b="1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altLang="ko-KR" sz="2000" b="1" dirty="0" smtClean="0">
                <a:solidFill>
                  <a:schemeClr val="bg1"/>
                </a:solidFill>
                <a:sym typeface="Wingdings" pitchFamily="2" charset="2"/>
              </a:rPr>
              <a:t>, long </a:t>
            </a:r>
            <a:r>
              <a:rPr lang="ko-KR" altLang="en-US" sz="2000" b="1" dirty="0" smtClean="0">
                <a:solidFill>
                  <a:schemeClr val="bg1"/>
                </a:solidFill>
                <a:sym typeface="Wingdings" pitchFamily="2" charset="2"/>
              </a:rPr>
              <a:t>타입만 </a:t>
            </a:r>
            <a:r>
              <a:rPr lang="ko-KR" alt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피연산자</a:t>
            </a:r>
            <a:r>
              <a:rPr lang="ko-KR" altLang="en-US" sz="2000" b="1" dirty="0" smtClean="0">
                <a:solidFill>
                  <a:schemeClr val="bg1"/>
                </a:solidFill>
                <a:sym typeface="Wingdings" pitchFamily="2" charset="2"/>
              </a:rPr>
              <a:t> 가능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HP\Desktop\논리 부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04" y="3893548"/>
            <a:ext cx="6011863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Desktop\비트 반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54" y="5162475"/>
            <a:ext cx="597376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3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1" name="갈매기형 수장 20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24449" y="250737"/>
            <a:ext cx="537839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3 </a:t>
            </a:r>
            <a:r>
              <a:rPr lang="en-US" altLang="ko-KR" sz="6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– </a:t>
            </a:r>
            <a:r>
              <a:rPr lang="ko-KR" altLang="en-US" sz="6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이</a:t>
            </a:r>
            <a:r>
              <a:rPr lang="ko-KR" altLang="en-US" sz="6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항 연산자</a:t>
            </a:r>
            <a:endParaRPr lang="ko-KR" altLang="en-US" sz="6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67177" y="1887675"/>
            <a:ext cx="75985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/>
                </a:solidFill>
              </a:rPr>
              <a:t>이항 연산자 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500" b="1" dirty="0" err="1" smtClean="0">
                <a:solidFill>
                  <a:schemeClr val="bg1"/>
                </a:solidFill>
              </a:rPr>
              <a:t>피연산자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데이터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가 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2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개인 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7271" y="2538839"/>
            <a:ext cx="10231249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종류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 1.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산술연산자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(+,-,*,/,%)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         2.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문자</a:t>
            </a:r>
            <a:r>
              <a:rPr lang="ko-KR" altLang="en-US" sz="2000" b="1" dirty="0">
                <a:solidFill>
                  <a:schemeClr val="bg1"/>
                </a:solidFill>
              </a:rPr>
              <a:t>열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연산자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(+)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         3.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대</a:t>
            </a:r>
            <a:r>
              <a:rPr lang="ko-KR" altLang="en-US" sz="2000" b="1" dirty="0">
                <a:solidFill>
                  <a:schemeClr val="bg1"/>
                </a:solidFill>
              </a:rPr>
              <a:t>입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연산자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(=,+=,-=,*=,/=,%=,^=,|=,&lt;&lt;=,&gt;&gt;=,&gt;&gt;&gt;=)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       4.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비</a:t>
            </a:r>
            <a:r>
              <a:rPr lang="ko-KR" altLang="en-US" sz="2000" b="1" dirty="0">
                <a:solidFill>
                  <a:schemeClr val="bg1"/>
                </a:solidFill>
              </a:rPr>
              <a:t>교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연산자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(&lt;,&lt;=,&gt;,&gt;=,!=)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         5.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논리연산자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(&amp;&amp;,||,&amp;,|,^,!)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       6.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비트 논리 연산자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(&amp;,|,^)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         7. </a:t>
            </a:r>
            <a:r>
              <a:rPr lang="ko-KR" altLang="en-US" sz="2000" b="1" dirty="0">
                <a:solidFill>
                  <a:schemeClr val="bg1"/>
                </a:solidFill>
              </a:rPr>
              <a:t>비트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</a:t>
            </a:r>
            <a:r>
              <a:rPr lang="ko-KR" altLang="en-US" sz="2000" b="1" dirty="0">
                <a:solidFill>
                  <a:schemeClr val="bg1"/>
                </a:solidFill>
              </a:rPr>
              <a:t>동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연산자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(&lt;&lt;,&gt;&gt;,&gt;&gt;&gt;)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4123" y="433255"/>
            <a:ext cx="1057343" cy="694929"/>
            <a:chOff x="94123" y="433255"/>
            <a:chExt cx="1057343" cy="694929"/>
          </a:xfrm>
        </p:grpSpPr>
        <p:sp>
          <p:nvSpPr>
            <p:cNvPr id="26" name="갈매기형 수장 25"/>
            <p:cNvSpPr/>
            <p:nvPr/>
          </p:nvSpPr>
          <p:spPr>
            <a:xfrm>
              <a:off x="94123" y="433255"/>
              <a:ext cx="694929" cy="694929"/>
            </a:xfrm>
            <a:prstGeom prst="chevron">
              <a:avLst/>
            </a:prstGeom>
            <a:solidFill>
              <a:srgbClr val="E9E5D9"/>
            </a:solidFill>
            <a:ln>
              <a:solidFill>
                <a:srgbClr val="E9E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" name="직선 연결선 1"/>
            <p:cNvCxnSpPr/>
            <p:nvPr/>
          </p:nvCxnSpPr>
          <p:spPr>
            <a:xfrm>
              <a:off x="355600" y="1128184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55600" y="433917"/>
              <a:ext cx="795866" cy="0"/>
            </a:xfrm>
            <a:prstGeom prst="line">
              <a:avLst/>
            </a:prstGeom>
            <a:ln>
              <a:solidFill>
                <a:srgbClr val="DDDA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4449" y="250737"/>
            <a:ext cx="3550972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no Pro" panose="02020502040506020403" pitchFamily="18" charset="0"/>
                <a:ea typeface="HL추억록" panose="00010101010101010101" pitchFamily="2" charset="-127"/>
              </a:rPr>
              <a:t>산술 연산자</a:t>
            </a:r>
            <a:endParaRPr lang="ko-KR" altLang="en-US" sz="5000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no Pro" panose="02020502040506020403" pitchFamily="18" charset="0"/>
              <a:ea typeface="HL추억록" panose="00010101010101010101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6441017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1536"/>
            <a:ext cx="12192000" cy="0"/>
          </a:xfrm>
          <a:prstGeom prst="line">
            <a:avLst/>
          </a:prstGeom>
          <a:ln>
            <a:solidFill>
              <a:srgbClr val="DDD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65278" y="3786043"/>
            <a:ext cx="90781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Boolean type</a:t>
            </a:r>
            <a:r>
              <a:rPr lang="ko-KR" altLang="en-US" sz="3200" dirty="0" smtClean="0">
                <a:solidFill>
                  <a:schemeClr val="bg1"/>
                </a:solidFill>
              </a:rPr>
              <a:t>을 제외한 모든 타입에 사용 가능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결과값을 산출할 때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Overlow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주의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정확한 계산은 정수를 사용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 err="1" smtClean="0">
                <a:solidFill>
                  <a:schemeClr val="bg1"/>
                </a:solidFill>
              </a:rPr>
              <a:t>NaN</a:t>
            </a:r>
            <a:r>
              <a:rPr lang="ko-KR" altLang="en-US" sz="3200" dirty="0" smtClean="0">
                <a:solidFill>
                  <a:schemeClr val="bg1"/>
                </a:solidFill>
              </a:rPr>
              <a:t>과 </a:t>
            </a:r>
            <a:r>
              <a:rPr lang="en-US" altLang="ko-KR" sz="3200" dirty="0" smtClean="0">
                <a:solidFill>
                  <a:schemeClr val="bg1"/>
                </a:solidFill>
              </a:rPr>
              <a:t>Infinity </a:t>
            </a:r>
            <a:r>
              <a:rPr lang="ko-KR" altLang="en-US" sz="3200" dirty="0" smtClean="0">
                <a:solidFill>
                  <a:schemeClr val="bg1"/>
                </a:solidFill>
              </a:rPr>
              <a:t>연산은 주의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099" name="Picture 3" descr="C:\Users\HP\Desktop\산술연산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79" y="1851201"/>
            <a:ext cx="5945188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5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488</Words>
  <Application>Microsoft Office PowerPoint</Application>
  <PresentationFormat>사용자 지정</PresentationFormat>
  <Paragraphs>98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HP</cp:lastModifiedBy>
  <cp:revision>62</cp:revision>
  <dcterms:created xsi:type="dcterms:W3CDTF">2015-05-07T13:50:20Z</dcterms:created>
  <dcterms:modified xsi:type="dcterms:W3CDTF">2015-10-14T04:41:00Z</dcterms:modified>
</cp:coreProperties>
</file>