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63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5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27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92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4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6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07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4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4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7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45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8054B-5DC6-4BE5-8CE1-8BCF0604EBAC}" type="datetimeFigureOut">
              <a:rPr lang="ru-RU" smtClean="0"/>
              <a:t>09.11.2014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809F-5877-4400-9946-3686F3AED5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17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47.radikal.ru/i117/0811/cb/9dd21aa3fc20.jpg" TargetMode="External"/><Relationship Id="rId7" Type="http://schemas.openxmlformats.org/officeDocument/2006/relationships/slide" Target="slide2.xml"/><Relationship Id="rId2" Type="http://schemas.openxmlformats.org/officeDocument/2006/relationships/hyperlink" Target="http://www.redburda.ru/forum/download/file.php?id=9002&amp;sid=bddd863ecc5f753df70d76b1c0b10ac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e-actor.net/uploads/posts/2012-07/1342265800_5f.jpg" TargetMode="External"/><Relationship Id="rId5" Type="http://schemas.openxmlformats.org/officeDocument/2006/relationships/hyperlink" Target="http://www.marshruty.ru/Img.ashx?T=A&amp;D=a8c0dc2ed65f4ae98666558048e398c0&amp;F=IMG_1445.jpg&amp;S=XL&amp;R=-327121326" TargetMode="External"/><Relationship Id="rId4" Type="http://schemas.openxmlformats.org/officeDocument/2006/relationships/hyperlink" Target="http://s002.radikal.ru/i200/1002/4f/a2e11b349989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320800" y="685800"/>
            <a:ext cx="9347200" cy="3303032"/>
          </a:xfrm>
          <a:prstGeom prst="roundRect">
            <a:avLst/>
          </a:prstGeom>
          <a:solidFill>
            <a:schemeClr val="bg1">
              <a:alpha val="58000"/>
            </a:schemeClr>
          </a:solidFill>
          <a:effectLst>
            <a:softEdge rad="1270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ru-RU" sz="3600" b="1" dirty="0" smtClean="0">
              <a:ln/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ru-RU" sz="4400" b="1" dirty="0" smtClean="0">
                <a:ln/>
                <a:solidFill>
                  <a:srgbClr val="C00000"/>
                </a:solidFill>
              </a:rPr>
              <a:t>У какого растения самый</a:t>
            </a:r>
          </a:p>
          <a:p>
            <a:pPr algn="ctr"/>
            <a:r>
              <a:rPr lang="ru-RU" sz="4400" b="1" dirty="0" smtClean="0">
                <a:ln/>
                <a:solidFill>
                  <a:srgbClr val="C00000"/>
                </a:solidFill>
              </a:rPr>
              <a:t> длинный корень?</a:t>
            </a:r>
          </a:p>
          <a:p>
            <a:pPr algn="ctr"/>
            <a:r>
              <a:rPr lang="ru-RU" sz="3200" b="1" dirty="0" smtClean="0">
                <a:ln/>
                <a:solidFill>
                  <a:srgbClr val="993300"/>
                </a:solidFill>
              </a:rPr>
              <a:t>Математика</a:t>
            </a:r>
          </a:p>
          <a:p>
            <a:pPr algn="ctr"/>
            <a:r>
              <a:rPr lang="ru-RU" sz="3200" b="1" dirty="0" smtClean="0">
                <a:ln/>
                <a:solidFill>
                  <a:srgbClr val="993300"/>
                </a:solidFill>
              </a:rPr>
              <a:t>3 класс</a:t>
            </a:r>
            <a:r>
              <a:rPr lang="ru-RU" sz="2800" b="1" dirty="0" smtClean="0">
                <a:ln/>
                <a:solidFill>
                  <a:srgbClr val="993300"/>
                </a:solidFill>
              </a:rPr>
              <a:t>        </a:t>
            </a:r>
            <a:endParaRPr lang="ru-RU" sz="2800" b="1" cap="none" spc="0" dirty="0">
              <a:ln/>
              <a:solidFill>
                <a:srgbClr val="99330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19360" y="3860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320800" y="5796280"/>
            <a:ext cx="8798560" cy="919401"/>
          </a:xfrm>
          <a:prstGeom prst="roundRect">
            <a:avLst/>
          </a:prstGeom>
          <a:solidFill>
            <a:schemeClr val="bg1">
              <a:alpha val="58000"/>
            </a:schemeClr>
          </a:solidFill>
          <a:effectLst>
            <a:softEdge rad="1270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2400" dirty="0" smtClean="0">
                <a:ln/>
                <a:solidFill>
                  <a:schemeClr val="accent2">
                    <a:lumMod val="50000"/>
                  </a:schemeClr>
                </a:solidFill>
              </a:rPr>
              <a:t>         Збандуто Надежда Николаевна, учитель начальных классов</a:t>
            </a:r>
          </a:p>
          <a:p>
            <a:r>
              <a:rPr lang="ru-RU" sz="2400" dirty="0" smtClean="0">
                <a:ln/>
                <a:solidFill>
                  <a:schemeClr val="accent2">
                    <a:lumMod val="50000"/>
                  </a:schemeClr>
                </a:solidFill>
              </a:rPr>
              <a:t>                   общеобразовательная школа № 65, г. Мариуполь</a:t>
            </a:r>
          </a:p>
        </p:txBody>
      </p:sp>
    </p:spTree>
    <p:extLst>
      <p:ext uri="{BB962C8B-B14F-4D97-AF65-F5344CB8AC3E}">
        <p14:creationId xmlns:p14="http://schemas.microsoft.com/office/powerpoint/2010/main" val="7148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1300480" y="76200"/>
            <a:ext cx="9347200" cy="6708219"/>
          </a:xfrm>
          <a:prstGeom prst="roundRect">
            <a:avLst/>
          </a:prstGeom>
          <a:solidFill>
            <a:schemeClr val="bg1">
              <a:alpha val="58000"/>
            </a:schemeClr>
          </a:solidFill>
          <a:effectLst>
            <a:softEdge rad="127000"/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ru-RU" sz="3600" b="1" dirty="0" smtClean="0">
              <a:ln/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3600" b="1" dirty="0">
              <a:ln/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3600" b="1" dirty="0" smtClean="0">
                <a:ln/>
                <a:solidFill>
                  <a:schemeClr val="accent2">
                    <a:lumMod val="50000"/>
                  </a:schemeClr>
                </a:solidFill>
              </a:rPr>
              <a:t>Вы знаете, что без корня растение погибнет.</a:t>
            </a:r>
          </a:p>
          <a:p>
            <a:r>
              <a:rPr lang="ru-RU" sz="3600" b="1" cap="none" spc="0" dirty="0" smtClean="0">
                <a:ln/>
                <a:solidFill>
                  <a:schemeClr val="accent2">
                    <a:lumMod val="50000"/>
                  </a:schemeClr>
                </a:solidFill>
                <a:effectLst/>
              </a:rPr>
              <a:t>Ведь корень закрепляет растение в почве и впитывает из него воду, необходимую растению.</a:t>
            </a:r>
          </a:p>
          <a:p>
            <a:r>
              <a:rPr lang="ru-RU" sz="3600" b="1" dirty="0" smtClean="0">
                <a:ln/>
                <a:solidFill>
                  <a:srgbClr val="C00000"/>
                </a:solidFill>
              </a:rPr>
              <a:t>Знаете ли вы, у какого растения самый длинный корень?</a:t>
            </a:r>
          </a:p>
          <a:p>
            <a:endParaRPr lang="ru-RU" sz="3600" b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  <a:p>
            <a:r>
              <a:rPr lang="ru-RU" sz="2800" b="1" dirty="0" smtClean="0">
                <a:ln/>
                <a:solidFill>
                  <a:srgbClr val="993300"/>
                </a:solidFill>
              </a:rPr>
              <a:t>        Решите выражения. Ответ спрятан под ними.</a:t>
            </a:r>
            <a:endParaRPr lang="ru-RU" sz="2800" b="1" cap="none" spc="0" dirty="0">
              <a:ln/>
              <a:solidFill>
                <a:srgbClr val="993300"/>
              </a:solidFill>
              <a:effectLst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50589" y="610215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Ребята!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Управляющая кнопка: сведения 3">
            <a:hlinkClick r:id="" action="ppaction://hlinkshowjump?jump=lastslide" highlightClick="1"/>
          </p:cNvPr>
          <p:cNvSpPr/>
          <p:nvPr/>
        </p:nvSpPr>
        <p:spPr>
          <a:xfrm>
            <a:off x="10647680" y="6156960"/>
            <a:ext cx="650240" cy="627459"/>
          </a:xfrm>
          <a:prstGeom prst="actionButtonInformation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1890790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87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130661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62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386024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12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79386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5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863997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63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059126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17</a:t>
            </a:r>
            <a:endParaRPr lang="ru-RU" sz="4000" dirty="0">
              <a:solidFill>
                <a:srgbClr val="C00000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9237002" y="5920353"/>
            <a:ext cx="1007377" cy="63543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C00000"/>
                </a:solidFill>
              </a:rPr>
              <a:t>3</a:t>
            </a:r>
            <a:endParaRPr lang="ru-RU" sz="4000" dirty="0">
              <a:solidFill>
                <a:srgbClr val="C00000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2"/>
          <a:stretch/>
        </p:blipFill>
        <p:spPr>
          <a:xfrm>
            <a:off x="3634348" y="758447"/>
            <a:ext cx="5126193" cy="4999703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5" name="Прямоугольник 14"/>
          <p:cNvSpPr/>
          <p:nvPr/>
        </p:nvSpPr>
        <p:spPr>
          <a:xfrm>
            <a:off x="2756112" y="4634690"/>
            <a:ext cx="6469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Верблюжья колючка</a:t>
            </a:r>
            <a:endParaRPr lang="ru-RU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C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96699" y="391303"/>
            <a:ext cx="6633567" cy="10141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3х6+42:6-13=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03435" y="1468753"/>
            <a:ext cx="6633567" cy="9917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90-54:6+6=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6699" y="2528420"/>
            <a:ext cx="6633567" cy="9784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36:6+48:6+18:6=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89963" y="3543798"/>
            <a:ext cx="6633567" cy="9492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7х7+7х3-8=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01132" y="4577164"/>
            <a:ext cx="6633567" cy="957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accent2">
                    <a:lumMod val="50000"/>
                  </a:schemeClr>
                </a:solidFill>
              </a:rPr>
              <a:t>4х(13-7):8=</a:t>
            </a:r>
            <a:endParaRPr lang="ru-RU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Стрелка вправо 15">
            <a:hlinkClick r:id="" action="ppaction://hlinkshowjump?jump=nextslide"/>
          </p:cNvPr>
          <p:cNvSpPr/>
          <p:nvPr/>
        </p:nvSpPr>
        <p:spPr>
          <a:xfrm>
            <a:off x="11065790" y="6183825"/>
            <a:ext cx="971229" cy="581187"/>
          </a:xfrm>
          <a:prstGeom prst="rightArrow">
            <a:avLst/>
          </a:prstGeom>
          <a:solidFill>
            <a:srgbClr val="FFFF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07593"/>
            <a:ext cx="5835059" cy="2554545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softEdge rad="127000"/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ru-RU" sz="3200" b="1" cap="none" spc="0" dirty="0" smtClean="0">
                <a:ln/>
                <a:solidFill>
                  <a:schemeClr val="accent4">
                    <a:lumMod val="50000"/>
                  </a:schemeClr>
                </a:solidFill>
                <a:effectLst/>
              </a:rPr>
              <a:t>  Корни верблюжьей колючки,</a:t>
            </a:r>
          </a:p>
          <a:p>
            <a:r>
              <a:rPr lang="ru-RU" sz="3200" b="1" cap="none" spc="0" dirty="0" smtClean="0">
                <a:ln/>
                <a:solidFill>
                  <a:schemeClr val="accent4">
                    <a:lumMod val="50000"/>
                  </a:schemeClr>
                </a:solidFill>
                <a:effectLst/>
              </a:rPr>
              <a:t>  которая растёт в пустыне,</a:t>
            </a:r>
          </a:p>
          <a:p>
            <a:r>
              <a:rPr lang="ru-RU" sz="3200" b="1" dirty="0" smtClean="0">
                <a:ln/>
                <a:solidFill>
                  <a:schemeClr val="accent4">
                    <a:lumMod val="50000"/>
                  </a:schemeClr>
                </a:solidFill>
              </a:rPr>
              <a:t>  достигают 20 метров.</a:t>
            </a:r>
          </a:p>
          <a:p>
            <a:r>
              <a:rPr lang="ru-RU" sz="3200" b="1" dirty="0" smtClean="0">
                <a:ln/>
                <a:solidFill>
                  <a:schemeClr val="accent4">
                    <a:lumMod val="50000"/>
                  </a:schemeClr>
                </a:solidFill>
              </a:rPr>
              <a:t>  Ими растения могут получать</a:t>
            </a:r>
          </a:p>
          <a:p>
            <a:r>
              <a:rPr lang="ru-RU" sz="3200" b="1" dirty="0" smtClean="0">
                <a:ln/>
                <a:solidFill>
                  <a:schemeClr val="accent4">
                    <a:lumMod val="50000"/>
                  </a:schemeClr>
                </a:solidFill>
              </a:rPr>
              <a:t>  воду и</a:t>
            </a:r>
            <a:r>
              <a:rPr lang="ru-RU" sz="3200" b="1" cap="none" spc="0" dirty="0" smtClean="0">
                <a:ln/>
                <a:solidFill>
                  <a:schemeClr val="accent4">
                    <a:lumMod val="50000"/>
                  </a:schemeClr>
                </a:solidFill>
                <a:effectLst/>
              </a:rPr>
              <a:t>з глубоких слоёв земли.</a:t>
            </a:r>
            <a:endParaRPr lang="ru-RU" sz="3200" b="1" cap="none" spc="0" dirty="0">
              <a:ln/>
              <a:solidFill>
                <a:schemeClr val="accent4">
                  <a:lumMod val="50000"/>
                </a:schemeClr>
              </a:solidFill>
              <a:effectLst/>
            </a:endParaRPr>
          </a:p>
        </p:txBody>
      </p:sp>
      <p:sp>
        <p:nvSpPr>
          <p:cNvPr id="3" name="Прямоугольник 2">
            <a:hlinkClick r:id="" action="ppaction://hlinkshowjump?jump=endshow"/>
          </p:cNvPr>
          <p:cNvSpPr/>
          <p:nvPr/>
        </p:nvSpPr>
        <p:spPr>
          <a:xfrm>
            <a:off x="10344200" y="6036270"/>
            <a:ext cx="173355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4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выход</a:t>
            </a:r>
            <a:endParaRPr lang="ru-RU" sz="4400" b="1" cap="none" spc="0" dirty="0">
              <a:ln/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68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626" y="2346768"/>
            <a:ext cx="111211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http://www.redburda.ru/forum/download/file.php?id=9002&amp;sid=bddd863ecc5f753df70d76b1c0b10ac2</a:t>
            </a:r>
            <a:r>
              <a:rPr lang="ru-RU" dirty="0" smtClean="0"/>
              <a:t> верблюжья колючка</a:t>
            </a:r>
          </a:p>
          <a:p>
            <a:r>
              <a:rPr lang="en-US" dirty="0" smtClean="0">
                <a:hlinkClick r:id="rId3"/>
              </a:rPr>
              <a:t>http://s47.radikal.ru/i117/0811/cb/9dd21aa3fc20.jpg</a:t>
            </a:r>
            <a:r>
              <a:rPr lang="ru-RU" dirty="0" smtClean="0"/>
              <a:t> верблюжья колючка</a:t>
            </a:r>
          </a:p>
          <a:p>
            <a:r>
              <a:rPr lang="en-US" dirty="0" smtClean="0">
                <a:hlinkClick r:id="rId4"/>
              </a:rPr>
              <a:t>http://s002.radikal.ru/i200/1002/4f/a2e11b349989.jpg</a:t>
            </a:r>
            <a:r>
              <a:rPr lang="ru-RU" dirty="0" smtClean="0"/>
              <a:t>  верблюжья колючка2</a:t>
            </a:r>
          </a:p>
          <a:p>
            <a:r>
              <a:rPr lang="en-US" dirty="0" smtClean="0">
                <a:hlinkClick r:id="rId5"/>
              </a:rPr>
              <a:t>http://www.marshruty.ru/Img.ashx?T=A&amp;D=a8c0dc2ed65f4ae98666558048e398c0&amp;F=IMG_1445.jpg&amp;S=XL&amp;R=-327121326</a:t>
            </a:r>
            <a:r>
              <a:rPr lang="ru-RU" dirty="0" smtClean="0"/>
              <a:t> пейзаж</a:t>
            </a:r>
          </a:p>
          <a:p>
            <a:r>
              <a:rPr lang="en-US" dirty="0" smtClean="0">
                <a:hlinkClick r:id="rId6"/>
              </a:rPr>
              <a:t>http://re-actor.net/uploads/posts/2012-07/1342265800_5f.jpg</a:t>
            </a:r>
            <a:r>
              <a:rPr lang="ru-RU" dirty="0" smtClean="0"/>
              <a:t> пустыня</a:t>
            </a:r>
            <a:endParaRPr lang="ru-RU" dirty="0"/>
          </a:p>
        </p:txBody>
      </p:sp>
      <p:sp>
        <p:nvSpPr>
          <p:cNvPr id="3" name="Управляющая кнопка: возврат 2">
            <a:hlinkClick r:id="rId7" action="ppaction://hlinksldjump" highlightClick="1"/>
          </p:cNvPr>
          <p:cNvSpPr/>
          <p:nvPr/>
        </p:nvSpPr>
        <p:spPr>
          <a:xfrm>
            <a:off x="10281920" y="6096000"/>
            <a:ext cx="1198880" cy="548640"/>
          </a:xfrm>
          <a:prstGeom prst="actionButtonReturn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564640" y="894080"/>
            <a:ext cx="7757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rgbClr val="993300"/>
                </a:solidFill>
              </a:rPr>
              <a:t>Ссылки на источники информации</a:t>
            </a:r>
            <a:endParaRPr lang="ru-RU" sz="40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9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153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Надежда Збандуто</dc:creator>
  <cp:lastModifiedBy>Надежда Збандуто</cp:lastModifiedBy>
  <cp:revision>13</cp:revision>
  <dcterms:created xsi:type="dcterms:W3CDTF">2014-11-01T19:32:59Z</dcterms:created>
  <dcterms:modified xsi:type="dcterms:W3CDTF">2014-11-09T21:01:23Z</dcterms:modified>
</cp:coreProperties>
</file>