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0A8"/>
    <a:srgbClr val="6600FF"/>
    <a:srgbClr val="9933FF"/>
    <a:srgbClr val="008000"/>
    <a:srgbClr val="2121FF"/>
    <a:srgbClr val="FF3300"/>
    <a:srgbClr val="E11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7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3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9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6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0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4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3BB1-ED88-40F9-BED8-97C76F24ADFF}" type="datetimeFigureOut">
              <a:rPr lang="ru-RU" smtClean="0"/>
              <a:t>05.11.2014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EE6A-9DB6-4DE3-8957-301CAA5B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6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ar65znn.ucoz.r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img-2007-10.photosight.ru/30/2384675.jpg" TargetMode="External"/><Relationship Id="rId13" Type="http://schemas.openxmlformats.org/officeDocument/2006/relationships/hyperlink" Target="https://www.google.com.ua/search?tbm=isch&amp;tbs=simg:CAQSZxplCxCo1NgEGgQICggLDAsQsIynCBo8CjoIAhIUjA3NFYgNkBWDC80Xgw37C6gMqgwaILOHPHHw_1tllz0-faYZWRlcwE-gc_1mTByGCdRviOS1v0DAsQjq7-CBoKCggIARIEstwvTAw&amp;sa=X&amp;ei=iNlUVMrALYTBPYTbgSA&amp;ved=0CBkQwg4oAA" TargetMode="External"/><Relationship Id="rId3" Type="http://schemas.openxmlformats.org/officeDocument/2006/relationships/hyperlink" Target="http://club.foto.ru/gallery/images/photo/2008/09/01/1174018.jpg" TargetMode="External"/><Relationship Id="rId7" Type="http://schemas.openxmlformats.org/officeDocument/2006/relationships/hyperlink" Target="http://forum.awd.ru/gallery/images/upload/988/10f/98810f03edfe06c1366422c22e878782.jpg" TargetMode="External"/><Relationship Id="rId12" Type="http://schemas.openxmlformats.org/officeDocument/2006/relationships/hyperlink" Target="http://chelgorlesopark.ucoz.ru/_ph/2/840749929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moiseev.com/wp-content/uploads/2011/11/zebra1site17.jpg" TargetMode="External"/><Relationship Id="rId11" Type="http://schemas.openxmlformats.org/officeDocument/2006/relationships/hyperlink" Target="http://akzholtravel.com/files/00001390.jpg" TargetMode="External"/><Relationship Id="rId5" Type="http://schemas.openxmlformats.org/officeDocument/2006/relationships/hyperlink" Target="http://id0000431.files.wordpress.com/2010/05/0311.jpg" TargetMode="External"/><Relationship Id="rId15" Type="http://schemas.openxmlformats.org/officeDocument/2006/relationships/slide" Target="slide2.xml"/><Relationship Id="rId10" Type="http://schemas.openxmlformats.org/officeDocument/2006/relationships/hyperlink" Target="http://festival.1september.ru/articles/618831/presentation/8.JPG" TargetMode="External"/><Relationship Id="rId4" Type="http://schemas.openxmlformats.org/officeDocument/2006/relationships/hyperlink" Target="http://property-spain-uk.org.uk/images/pictures-flamingos-01.jpg" TargetMode="External"/><Relationship Id="rId9" Type="http://schemas.openxmlformats.org/officeDocument/2006/relationships/hyperlink" Target="http://zoofayna.ru/wp-content/uploads/2011/06/homyak_obuknovennui.jpg" TargetMode="External"/><Relationship Id="rId14" Type="http://schemas.openxmlformats.org/officeDocument/2006/relationships/hyperlink" Target="http://bycinka.ucoz.ru/_ph/3/719574157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0" y="5495028"/>
            <a:ext cx="6763955" cy="13629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5428045" y="5555413"/>
            <a:ext cx="6763955" cy="136297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276078" y="672709"/>
            <a:ext cx="588404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00A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Какой заповедник </a:t>
            </a:r>
          </a:p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00A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00A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Украине</a:t>
            </a:r>
          </a:p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00A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00A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амый старый?</a:t>
            </a:r>
            <a:endParaRPr lang="ru-RU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400A8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3319" y="3088104"/>
            <a:ext cx="23895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200" b="1" cap="none" spc="0" dirty="0" smtClean="0">
                <a:ln/>
                <a:solidFill>
                  <a:srgbClr val="008000"/>
                </a:solidFill>
                <a:effectLst/>
              </a:rPr>
              <a:t>Математика</a:t>
            </a:r>
          </a:p>
          <a:p>
            <a:pPr algn="ctr"/>
            <a:r>
              <a:rPr lang="ru-RU" sz="3200" b="1" dirty="0" smtClean="0">
                <a:ln/>
                <a:solidFill>
                  <a:srgbClr val="008000"/>
                </a:solidFill>
              </a:rPr>
              <a:t>Устный счёт</a:t>
            </a:r>
          </a:p>
          <a:p>
            <a:pPr algn="ctr"/>
            <a:r>
              <a:rPr lang="ru-RU" sz="3200" b="1" cap="none" spc="0" dirty="0" smtClean="0">
                <a:ln/>
                <a:solidFill>
                  <a:srgbClr val="008000"/>
                </a:solidFill>
                <a:effectLst/>
              </a:rPr>
              <a:t>3 класс</a:t>
            </a:r>
            <a:endParaRPr lang="ru-RU" sz="3200" b="1" cap="none" spc="0" dirty="0">
              <a:ln/>
              <a:solidFill>
                <a:srgbClr val="008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12347" y="5262113"/>
            <a:ext cx="36724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Збандуто Надежда Николаевна,</a:t>
            </a:r>
          </a:p>
          <a:p>
            <a:pPr algn="ctr"/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у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читель начальных классов</a:t>
            </a:r>
          </a:p>
          <a:p>
            <a:pPr algn="ctr"/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школа № 65</a:t>
            </a:r>
          </a:p>
          <a:p>
            <a:pPr algn="ctr"/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г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. Мариуполь</a:t>
            </a:r>
          </a:p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http://mar65znn.ucoz.ru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0" y="5495028"/>
            <a:ext cx="6763955" cy="13629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5428045" y="5555413"/>
            <a:ext cx="6763955" cy="136297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30011" y="327417"/>
            <a:ext cx="11639936" cy="6471367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7264" y="638136"/>
            <a:ext cx="11639936" cy="5970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00A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Ребята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00A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</a:t>
            </a:r>
          </a:p>
          <a:p>
            <a:pPr algn="ctr"/>
            <a:r>
              <a:rPr lang="ru-RU" sz="5400" b="1" dirty="0" smtClean="0">
                <a:ln/>
                <a:solidFill>
                  <a:schemeClr val="accent6">
                    <a:lumMod val="50000"/>
                  </a:schemeClr>
                </a:solidFill>
              </a:rPr>
              <a:t>Знаете ли вы, какой заповедник</a:t>
            </a:r>
          </a:p>
          <a:p>
            <a:pPr algn="ctr"/>
            <a:r>
              <a:rPr lang="ru-RU" sz="5400" b="1" dirty="0" smtClean="0">
                <a:ln/>
                <a:solidFill>
                  <a:schemeClr val="accent6">
                    <a:lumMod val="50000"/>
                  </a:schemeClr>
                </a:solidFill>
              </a:rPr>
              <a:t> в Украине с</a:t>
            </a:r>
            <a:r>
              <a:rPr lang="ru-RU" sz="5400" b="1" cap="none" spc="0" dirty="0" smtClean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амый старый?</a:t>
            </a:r>
          </a:p>
          <a:p>
            <a:pPr algn="ctr"/>
            <a:r>
              <a:rPr lang="ru-RU" sz="5400" b="1" cap="none" spc="0" dirty="0" smtClean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</a:p>
          <a:p>
            <a:pPr algn="ctr"/>
            <a:r>
              <a:rPr lang="ru-RU" sz="4000" b="1" dirty="0" smtClean="0">
                <a:ln/>
                <a:solidFill>
                  <a:schemeClr val="accent6">
                    <a:lumMod val="50000"/>
                  </a:schemeClr>
                </a:solidFill>
              </a:rPr>
              <a:t>Ответить на этот вопрос вам поможет математика.</a:t>
            </a:r>
          </a:p>
          <a:p>
            <a:pPr algn="ctr"/>
            <a:r>
              <a:rPr lang="ru-RU" sz="4400" b="1" cap="none" spc="0" dirty="0" smtClean="0">
                <a:ln/>
                <a:solidFill>
                  <a:srgbClr val="4400A8"/>
                </a:solidFill>
                <a:effectLst/>
              </a:rPr>
              <a:t>Решите примеры, нажмите на ответ.</a:t>
            </a:r>
            <a:endParaRPr lang="ru-RU" sz="4400" b="1" dirty="0">
              <a:ln/>
              <a:solidFill>
                <a:srgbClr val="4400A8"/>
              </a:solidFill>
            </a:endParaRPr>
          </a:p>
          <a:p>
            <a:pPr algn="ctr"/>
            <a:r>
              <a:rPr lang="ru-RU" sz="3600" b="1" dirty="0" smtClean="0">
                <a:ln/>
                <a:solidFill>
                  <a:schemeClr val="accent6">
                    <a:lumMod val="50000"/>
                  </a:schemeClr>
                </a:solidFill>
              </a:rPr>
              <a:t>Переход на следующий слайд по стрелке </a:t>
            </a:r>
          </a:p>
          <a:p>
            <a:pPr algn="ctr"/>
            <a:r>
              <a:rPr lang="ru-RU" sz="3600" b="1" cap="none" spc="0" dirty="0" smtClean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Ссылки на источники информации </a:t>
            </a:r>
            <a:endParaRPr lang="ru-RU" sz="3600" b="1" cap="none" spc="0" dirty="0">
              <a:ln/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10424626" y="5571707"/>
            <a:ext cx="1001013" cy="394422"/>
          </a:xfrm>
          <a:prstGeom prst="actionButtonForwardNext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сведения 4">
            <a:hlinkClick r:id="" action="ppaction://hlinkshowjump?jump=lastslide" highlightClick="1"/>
          </p:cNvPr>
          <p:cNvSpPr/>
          <p:nvPr/>
        </p:nvSpPr>
        <p:spPr>
          <a:xfrm>
            <a:off x="10455215" y="6245524"/>
            <a:ext cx="966158" cy="328971"/>
          </a:xfrm>
          <a:prstGeom prst="actionButtonInformation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0" y="5495028"/>
            <a:ext cx="6763955" cy="1362972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5428045" y="5555413"/>
            <a:ext cx="6763955" cy="13629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" t="1778" r="1913" b="1926"/>
          <a:stretch/>
        </p:blipFill>
        <p:spPr>
          <a:xfrm>
            <a:off x="393235" y="639932"/>
            <a:ext cx="8547565" cy="557813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236788" y="2502299"/>
            <a:ext cx="288544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008000"/>
                </a:solidFill>
              </a:rPr>
              <a:t>8 х 9</a:t>
            </a:r>
            <a:endParaRPr lang="ru-RU" sz="6000" b="1" dirty="0">
              <a:solidFill>
                <a:srgbClr val="008000"/>
              </a:solidFill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186" y="1325990"/>
            <a:ext cx="1315482" cy="130232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933980" y="5294738"/>
            <a:ext cx="49652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b="1" cap="none" spc="0" dirty="0" err="1" smtClean="0">
                <a:ln/>
                <a:solidFill>
                  <a:srgbClr val="008000"/>
                </a:solidFill>
                <a:effectLst/>
              </a:rPr>
              <a:t>Аскания</a:t>
            </a:r>
            <a:r>
              <a:rPr lang="ru-RU" sz="5400" b="1" cap="none" spc="0" dirty="0" smtClean="0">
                <a:ln/>
                <a:solidFill>
                  <a:srgbClr val="008000"/>
                </a:solidFill>
                <a:effectLst/>
              </a:rPr>
              <a:t> Нова</a:t>
            </a:r>
            <a:endParaRPr lang="ru-RU" sz="5400" b="1" cap="none" spc="0" dirty="0">
              <a:ln/>
              <a:solidFill>
                <a:srgbClr val="008000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865" y="568960"/>
            <a:ext cx="288544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008000"/>
                </a:solidFill>
              </a:rPr>
              <a:t>9 х 4</a:t>
            </a:r>
            <a:endParaRPr lang="ru-RU" sz="6000" b="1" dirty="0">
              <a:solidFill>
                <a:srgbClr val="008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865" y="2499360"/>
            <a:ext cx="288544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008000"/>
                </a:solidFill>
              </a:rPr>
              <a:t>30+12</a:t>
            </a:r>
            <a:endParaRPr lang="ru-RU" sz="6000" b="1" dirty="0">
              <a:solidFill>
                <a:srgbClr val="008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1865" y="4409588"/>
            <a:ext cx="288544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008000"/>
                </a:solidFill>
              </a:rPr>
              <a:t>24:4</a:t>
            </a:r>
            <a:endParaRPr lang="ru-RU" sz="6000" b="1" dirty="0">
              <a:solidFill>
                <a:srgbClr val="008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67945" y="568960"/>
            <a:ext cx="288544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008000"/>
                </a:solidFill>
              </a:rPr>
              <a:t>54:6</a:t>
            </a:r>
            <a:endParaRPr lang="ru-RU" sz="6000" b="1" dirty="0">
              <a:solidFill>
                <a:srgbClr val="008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67945" y="2499360"/>
            <a:ext cx="288544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008000"/>
                </a:solidFill>
              </a:rPr>
              <a:t>32:4</a:t>
            </a:r>
            <a:endParaRPr lang="ru-RU" sz="6000" b="1" dirty="0">
              <a:solidFill>
                <a:srgbClr val="008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67945" y="4409588"/>
            <a:ext cx="288544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008000"/>
                </a:solidFill>
              </a:rPr>
              <a:t>7 х 8</a:t>
            </a:r>
            <a:endParaRPr lang="ru-RU" sz="6000" b="1" dirty="0">
              <a:solidFill>
                <a:srgbClr val="008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205973" y="599292"/>
            <a:ext cx="288544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008000"/>
                </a:solidFill>
              </a:rPr>
              <a:t>6 х 5</a:t>
            </a:r>
            <a:endParaRPr lang="ru-RU" sz="6000" b="1" dirty="0">
              <a:solidFill>
                <a:srgbClr val="008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205973" y="4410423"/>
            <a:ext cx="288544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008000"/>
                </a:solidFill>
              </a:rPr>
              <a:t>48-48</a:t>
            </a:r>
            <a:endParaRPr lang="ru-RU" sz="6000" b="1" dirty="0">
              <a:solidFill>
                <a:srgbClr val="00800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78" y="578306"/>
            <a:ext cx="1315482" cy="130232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78" y="1880633"/>
            <a:ext cx="1315482" cy="130232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78" y="3376000"/>
            <a:ext cx="1315482" cy="130232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470" y="4510334"/>
            <a:ext cx="1315482" cy="130232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470" y="5597236"/>
            <a:ext cx="1315482" cy="130232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986" y="191968"/>
            <a:ext cx="1315482" cy="130232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518" y="2460012"/>
            <a:ext cx="1315482" cy="130232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777" y="3274823"/>
            <a:ext cx="1315482" cy="130232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139" y="4294909"/>
            <a:ext cx="1315482" cy="1302327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6" y="5444076"/>
            <a:ext cx="1315482" cy="1302327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11118689" y="266253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b="1" cap="none" spc="0" dirty="0" smtClean="0">
                <a:ln/>
                <a:solidFill>
                  <a:srgbClr val="4400A8"/>
                </a:solidFill>
                <a:effectLst/>
              </a:rPr>
              <a:t>36</a:t>
            </a:r>
            <a:endParaRPr lang="ru-RU" sz="54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231470" y="725579"/>
            <a:ext cx="106771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cap="none" spc="0" dirty="0" smtClean="0">
                <a:ln/>
                <a:solidFill>
                  <a:srgbClr val="4400A8"/>
                </a:solidFill>
                <a:effectLst/>
              </a:rPr>
              <a:t>9</a:t>
            </a:r>
            <a:endParaRPr lang="ru-RU" sz="60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389727" y="5740039"/>
            <a:ext cx="9637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cap="none" spc="0" dirty="0" smtClean="0">
                <a:ln/>
                <a:solidFill>
                  <a:srgbClr val="4400A8"/>
                </a:solidFill>
                <a:effectLst/>
              </a:rPr>
              <a:t>30</a:t>
            </a:r>
            <a:endParaRPr lang="ru-RU" sz="60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0805576" y="371605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cap="none" spc="0" dirty="0" smtClean="0">
                <a:ln/>
                <a:solidFill>
                  <a:srgbClr val="4400A8"/>
                </a:solidFill>
                <a:effectLst/>
              </a:rPr>
              <a:t>42</a:t>
            </a:r>
            <a:endParaRPr lang="ru-RU" sz="60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9338255" y="3557275"/>
            <a:ext cx="107107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cap="none" spc="0" dirty="0" smtClean="0">
                <a:ln/>
                <a:solidFill>
                  <a:srgbClr val="4400A8"/>
                </a:solidFill>
                <a:effectLst/>
              </a:rPr>
              <a:t>8</a:t>
            </a:r>
            <a:endParaRPr lang="ru-RU" sz="60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360892" y="2053283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cap="none" spc="0" dirty="0" smtClean="0">
                <a:ln/>
                <a:solidFill>
                  <a:srgbClr val="4400A8"/>
                </a:solidFill>
                <a:effectLst/>
              </a:rPr>
              <a:t>72</a:t>
            </a:r>
            <a:endParaRPr lang="ru-RU" sz="60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935809" y="4441703"/>
            <a:ext cx="109030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cap="none" spc="0" dirty="0" smtClean="0">
                <a:ln/>
                <a:solidFill>
                  <a:srgbClr val="4400A8"/>
                </a:solidFill>
                <a:effectLst/>
              </a:rPr>
              <a:t>6</a:t>
            </a:r>
            <a:endParaRPr lang="ru-RU" sz="60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0570534" y="1519033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cap="none" spc="0" dirty="0" smtClean="0">
                <a:ln/>
                <a:solidFill>
                  <a:srgbClr val="4400A8"/>
                </a:solidFill>
                <a:effectLst/>
              </a:rPr>
              <a:t>56</a:t>
            </a:r>
            <a:endParaRPr lang="ru-RU" sz="60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0469392" y="5473255"/>
            <a:ext cx="100222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cap="none" spc="0" dirty="0" smtClean="0">
                <a:ln/>
                <a:solidFill>
                  <a:srgbClr val="4400A8"/>
                </a:solidFill>
                <a:effectLst/>
              </a:rPr>
              <a:t>0</a:t>
            </a:r>
            <a:endParaRPr lang="ru-RU" sz="60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9461652" y="4665041"/>
            <a:ext cx="9637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cap="none" spc="0" dirty="0" smtClean="0">
                <a:ln/>
                <a:solidFill>
                  <a:srgbClr val="4400A8"/>
                </a:solidFill>
                <a:effectLst/>
              </a:rPr>
              <a:t>37</a:t>
            </a:r>
            <a:endParaRPr lang="ru-RU" sz="60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506318" y="3335405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6000" b="1" cap="none" spc="0" dirty="0" smtClean="0">
                <a:ln/>
                <a:solidFill>
                  <a:srgbClr val="4400A8"/>
                </a:solidFill>
                <a:effectLst/>
              </a:rPr>
              <a:t>81</a:t>
            </a:r>
            <a:endParaRPr lang="ru-RU" sz="6000" b="1" cap="none" spc="0" dirty="0">
              <a:ln/>
              <a:solidFill>
                <a:srgbClr val="4400A8"/>
              </a:solidFill>
              <a:effectLst/>
            </a:endParaRPr>
          </a:p>
        </p:txBody>
      </p:sp>
      <p:sp>
        <p:nvSpPr>
          <p:cNvPr id="36" name="Управляющая кнопка: далее 35">
            <a:hlinkClick r:id="" action="ppaction://hlinkshowjump?jump=nextslide" highlightClick="1"/>
          </p:cNvPr>
          <p:cNvSpPr/>
          <p:nvPr/>
        </p:nvSpPr>
        <p:spPr>
          <a:xfrm>
            <a:off x="11131992" y="6391786"/>
            <a:ext cx="1001013" cy="394422"/>
          </a:xfrm>
          <a:prstGeom prst="actionButtonForwardNext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0" y="5495028"/>
            <a:ext cx="6763955" cy="13629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5428045" y="5555413"/>
            <a:ext cx="6763955" cy="136297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06479" y="1120877"/>
            <a:ext cx="7005204" cy="465882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211683" y="1120877"/>
            <a:ext cx="4859547" cy="4486293"/>
          </a:xfrm>
          <a:prstGeom prst="rect">
            <a:avLst/>
          </a:prstGeom>
          <a:solidFill>
            <a:schemeClr val="bg1">
              <a:lumMod val="85000"/>
              <a:alpha val="8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Заповедник </a:t>
            </a:r>
            <a:r>
              <a:rPr lang="ru-RU" sz="2800" b="1" dirty="0" err="1" smtClean="0">
                <a:solidFill>
                  <a:srgbClr val="4400A8"/>
                </a:solidFill>
              </a:rPr>
              <a:t>Аскания</a:t>
            </a:r>
            <a:r>
              <a:rPr lang="ru-RU" sz="2800" b="1" dirty="0" smtClean="0">
                <a:solidFill>
                  <a:srgbClr val="4400A8"/>
                </a:solidFill>
              </a:rPr>
              <a:t> Нова</a:t>
            </a:r>
          </a:p>
          <a:p>
            <a:pPr algn="ctr"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находится в Херсонской об-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</a:rPr>
              <a:t>ласти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 Ему более 100 лет.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  Площадь 11тыс. гектаров.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11131992" y="6391786"/>
            <a:ext cx="1001013" cy="394422"/>
          </a:xfrm>
          <a:prstGeom prst="actionButtonForwardNext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8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0" y="5495028"/>
            <a:ext cx="6763955" cy="13629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5428045" y="5555413"/>
            <a:ext cx="6763955" cy="136297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06479" y="1120878"/>
            <a:ext cx="6827379" cy="46353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35973" y="1150371"/>
            <a:ext cx="6827379" cy="463537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0719" y="1165116"/>
            <a:ext cx="6827379" cy="463537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t="6023" r="4409" b="4516"/>
          <a:stretch/>
        </p:blipFill>
        <p:spPr>
          <a:xfrm>
            <a:off x="216205" y="1147862"/>
            <a:ext cx="6842135" cy="4649089"/>
          </a:xfrm>
          <a:prstGeom prst="rect">
            <a:avLst/>
          </a:prstGeom>
          <a:ln w="38100">
            <a:solidFill>
              <a:srgbClr val="008000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7263442" y="775996"/>
            <a:ext cx="4842294" cy="5020958"/>
          </a:xfrm>
          <a:prstGeom prst="rect">
            <a:avLst/>
          </a:prstGeom>
          <a:solidFill>
            <a:schemeClr val="bg1">
              <a:lumMod val="85000"/>
              <a:alpha val="8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В</a:t>
            </a:r>
            <a:r>
              <a:rPr lang="ru-RU" dirty="0" smtClean="0"/>
              <a:t> 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заповеднике живёт более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rgbClr val="4400A8"/>
                </a:solidFill>
              </a:rPr>
              <a:t>50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rgbClr val="4400A8"/>
                </a:solidFill>
              </a:rPr>
              <a:t>видов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rgbClr val="4400A8"/>
                </a:solidFill>
              </a:rPr>
              <a:t>парнокопытных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: зубры, косули, олени, анти-</a:t>
            </a:r>
          </a:p>
          <a:p>
            <a:pPr>
              <a:lnSpc>
                <a:spcPct val="150000"/>
              </a:lnSpc>
            </a:pPr>
            <a:r>
              <a:rPr lang="ru-RU" sz="2800" dirty="0" err="1">
                <a:solidFill>
                  <a:schemeClr val="accent6">
                    <a:lumMod val="50000"/>
                  </a:schemeClr>
                </a:solidFill>
              </a:rPr>
              <a:t>л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</a:rPr>
              <a:t>опы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, зебры.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Живут степные жители: сусли-</a:t>
            </a:r>
          </a:p>
          <a:p>
            <a:pPr>
              <a:lnSpc>
                <a:spcPct val="150000"/>
              </a:lnSpc>
            </a:pPr>
            <a:r>
              <a:rPr lang="ru-RU" sz="2800" dirty="0" err="1">
                <a:solidFill>
                  <a:schemeClr val="accent6">
                    <a:lumMod val="50000"/>
                  </a:schemeClr>
                </a:solidFill>
              </a:rPr>
              <a:t>к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</a:rPr>
              <a:t>и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, хомяки, зайцы.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Хищники: лисы, хорьки, ласки.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11131992" y="6391786"/>
            <a:ext cx="1001013" cy="394422"/>
          </a:xfrm>
          <a:prstGeom prst="actionButtonForwardNext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" y="1135626"/>
            <a:ext cx="6856873" cy="4668988"/>
          </a:xfrm>
          <a:prstGeom prst="rect">
            <a:avLst/>
          </a:prstGeom>
          <a:ln w="38100">
            <a:solidFill>
              <a:srgbClr val="008000"/>
            </a:solidFill>
          </a:ln>
        </p:spPr>
      </p:pic>
    </p:spTree>
    <p:extLst>
      <p:ext uri="{BB962C8B-B14F-4D97-AF65-F5344CB8AC3E}">
        <p14:creationId xmlns:p14="http://schemas.microsoft.com/office/powerpoint/2010/main" val="41297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0" y="5495028"/>
            <a:ext cx="6763955" cy="136297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4" b="10018"/>
          <a:stretch/>
        </p:blipFill>
        <p:spPr>
          <a:xfrm>
            <a:off x="5428045" y="5555413"/>
            <a:ext cx="6763955" cy="13629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6" y="1114982"/>
            <a:ext cx="6117985" cy="4399969"/>
          </a:xfrm>
          <a:prstGeom prst="rect">
            <a:avLst/>
          </a:prstGeom>
          <a:ln w="38100">
            <a:solidFill>
              <a:srgbClr val="00800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" b="8575"/>
          <a:stretch/>
        </p:blipFill>
        <p:spPr>
          <a:xfrm>
            <a:off x="865947" y="1114983"/>
            <a:ext cx="6121449" cy="43999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2" y="1114982"/>
            <a:ext cx="6121449" cy="439996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076966" y="511189"/>
            <a:ext cx="5097781" cy="5354773"/>
          </a:xfrm>
          <a:prstGeom prst="rect">
            <a:avLst/>
          </a:prstGeom>
          <a:solidFill>
            <a:schemeClr val="bg1">
              <a:lumMod val="85000"/>
              <a:alpha val="8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Насчитывается в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</a:rPr>
              <a:t>Асканийском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заповеднике </a:t>
            </a:r>
            <a:r>
              <a:rPr lang="ru-RU" sz="2800" b="1" dirty="0" smtClean="0">
                <a:solidFill>
                  <a:srgbClr val="4400A8"/>
                </a:solidFill>
              </a:rPr>
              <a:t>268 видов птиц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accent6">
                    <a:lumMod val="50000"/>
                  </a:schemeClr>
                </a:solidFill>
              </a:rPr>
              <a:t>о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рлы, совы, соколы,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</a:rPr>
              <a:t>австралий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ru-RU" sz="2800" dirty="0" err="1">
                <a:solidFill>
                  <a:schemeClr val="accent6">
                    <a:lumMod val="50000"/>
                  </a:schemeClr>
                </a:solidFill>
              </a:rPr>
              <a:t>с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</a:rPr>
              <a:t>кие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страусы, павлины,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</a:rPr>
              <a:t>флами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ru-RU" sz="2800" dirty="0" err="1">
                <a:solidFill>
                  <a:schemeClr val="accent6">
                    <a:lumMod val="50000"/>
                  </a:schemeClr>
                </a:solidFill>
              </a:rPr>
              <a:t>н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</a:rPr>
              <a:t>го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Из растений преобладают ко-</a:t>
            </a:r>
          </a:p>
          <a:p>
            <a:pPr>
              <a:lnSpc>
                <a:spcPct val="150000"/>
              </a:lnSpc>
            </a:pP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</a:rPr>
              <a:t>выль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и типчак.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" t="8554" b="7673"/>
          <a:stretch/>
        </p:blipFill>
        <p:spPr>
          <a:xfrm>
            <a:off x="865948" y="1114982"/>
            <a:ext cx="6124754" cy="4399970"/>
          </a:xfrm>
          <a:prstGeom prst="rect">
            <a:avLst/>
          </a:prstGeom>
          <a:ln w="38100">
            <a:solidFill>
              <a:srgbClr val="008000"/>
            </a:solidFill>
          </a:ln>
        </p:spPr>
      </p:pic>
      <p:sp>
        <p:nvSpPr>
          <p:cNvPr id="12" name="Прямоугольник 11">
            <a:hlinkClick r:id="" action="ppaction://hlinkshowjump?jump=endshow"/>
          </p:cNvPr>
          <p:cNvSpPr/>
          <p:nvPr/>
        </p:nvSpPr>
        <p:spPr>
          <a:xfrm>
            <a:off x="10541479" y="6391786"/>
            <a:ext cx="1552755" cy="394422"/>
          </a:xfrm>
          <a:prstGeom prst="rect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ВЫХОД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176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264" y="1317356"/>
            <a:ext cx="11639936" cy="5284519"/>
          </a:xfrm>
          <a:prstGeom prst="rect">
            <a:avLst/>
          </a:prstGeom>
          <a:solidFill>
            <a:schemeClr val="bg1">
              <a:lumMod val="85000"/>
              <a:alpha val="8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Природоведение. 3 класс: разработки уроков к учебнику И.В.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Грущинской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/.К.Н. Шевченко, Г.В. Щербак.- Х.: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Издательсьво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«Ранок», 2014 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Картинки: </a:t>
            </a:r>
          </a:p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u="sng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://club.foto.ru/gallery/images/photo/2008/09/01/1174018.jpg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олени</a:t>
            </a:r>
          </a:p>
          <a:p>
            <a:r>
              <a:rPr lang="ru-RU" u="sng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http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://property-spain-uk.org.uk/images/pictures-flamingos-01.jpg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фламинго</a:t>
            </a:r>
          </a:p>
          <a:p>
            <a:r>
              <a:rPr lang="ru-RU" u="sng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http://id0000431.files.wordpress.com/2010/05/0311.jpg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зебры</a:t>
            </a:r>
          </a:p>
          <a:p>
            <a:r>
              <a:rPr lang="ru-RU" u="sng" dirty="0">
                <a:solidFill>
                  <a:schemeClr val="accent6">
                    <a:lumMod val="50000"/>
                  </a:schemeClr>
                </a:solidFill>
                <a:hlinkClick r:id="rId6"/>
              </a:rPr>
              <a:t>http://imoiseev.com/wp-content/uploads/2011/11/zebra1site17.jpg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зебры2</a:t>
            </a:r>
          </a:p>
          <a:p>
            <a:r>
              <a:rPr lang="ru-RU" u="sng" dirty="0">
                <a:solidFill>
                  <a:schemeClr val="accent6">
                    <a:lumMod val="50000"/>
                  </a:schemeClr>
                </a:solidFill>
                <a:hlinkClick r:id="rId7"/>
              </a:rPr>
              <a:t>http://forum.awd.ru/gallery/images/upload/988/10f/98810f03edfe06c1366422c22e878782.jpg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антилопы</a:t>
            </a:r>
          </a:p>
          <a:p>
            <a:r>
              <a:rPr lang="ru-RU" u="sng" dirty="0">
                <a:solidFill>
                  <a:schemeClr val="accent6">
                    <a:lumMod val="50000"/>
                  </a:schemeClr>
                </a:solidFill>
                <a:hlinkClick r:id="rId8"/>
              </a:rPr>
              <a:t>http://img-2007-10.photosight.ru/30/2384675.jpg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суслик</a:t>
            </a:r>
          </a:p>
          <a:p>
            <a:r>
              <a:rPr lang="ru-RU" u="sng" dirty="0">
                <a:solidFill>
                  <a:schemeClr val="accent6">
                    <a:lumMod val="50000"/>
                  </a:schemeClr>
                </a:solidFill>
                <a:hlinkClick r:id="rId9"/>
              </a:rPr>
              <a:t>http://zoofayna.ru/wp-content/uploads/2011/06/homyak_obuknovennui.jpg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хомяк</a:t>
            </a:r>
          </a:p>
          <a:p>
            <a:r>
              <a:rPr lang="ru-RU" u="sng" dirty="0">
                <a:solidFill>
                  <a:schemeClr val="accent6">
                    <a:lumMod val="50000"/>
                  </a:schemeClr>
                </a:solidFill>
                <a:hlinkClick r:id="rId10"/>
              </a:rPr>
              <a:t>http://festival.1september.ru/articles/618831/presentation/8.JPG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заяц-русак</a:t>
            </a:r>
          </a:p>
          <a:p>
            <a:r>
              <a:rPr lang="ru-RU" u="sng" dirty="0">
                <a:solidFill>
                  <a:schemeClr val="accent6">
                    <a:lumMod val="50000"/>
                  </a:schemeClr>
                </a:solidFill>
                <a:hlinkClick r:id="rId11"/>
              </a:rPr>
              <a:t>http://akzholtravel.com/files/00001390.jpg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степной орёл</a:t>
            </a:r>
          </a:p>
          <a:p>
            <a:r>
              <a:rPr lang="ru-RU" u="sng" dirty="0">
                <a:solidFill>
                  <a:schemeClr val="accent6">
                    <a:lumMod val="50000"/>
                  </a:schemeClr>
                </a:solidFill>
                <a:hlinkClick r:id="rId12"/>
              </a:rPr>
              <a:t>http://chelgorlesopark.ucoz.ru/_ph/2/840749929.jpg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ковыль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linkClick r:id="rId13"/>
              </a:rPr>
              <a:t>https://www.google.com.ua/search?tbm=isch&amp;tbs=simg:CAQSZxplCxCo1NgEGgQICggLDAsQsIynCBo8CjoIAhIUjA3NFYgNkBWDC80Xgw37C6gMqgwaILOHPHHw_1tllz0-faYZWRlcwE-gc_1mTByGCdRviOS1v0DAsQjq7-CBoKCggIARIEstwvTAw&amp;sa=X&amp;ei=iNlUVMrALYTBPYTbgSA&amp;ved=0CBkQwg4oAA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рисунки ромашки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linkClick r:id="rId14"/>
              </a:rPr>
              <a:t>http://bycinka.ucoz.ru/_ph/3/719574157.jpg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лиса</a:t>
            </a: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7264" y="155456"/>
            <a:ext cx="11639936" cy="1035171"/>
          </a:xfrm>
          <a:prstGeom prst="rect">
            <a:avLst/>
          </a:prstGeom>
          <a:solidFill>
            <a:schemeClr val="bg1">
              <a:lumMod val="85000"/>
              <a:alpha val="8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Ссылки на источники информации</a:t>
            </a:r>
            <a:endParaRPr lang="ru-RU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Управляющая кнопка: возврат 3">
            <a:hlinkClick r:id="rId15" action="ppaction://hlinksldjump" highlightClick="1"/>
          </p:cNvPr>
          <p:cNvSpPr/>
          <p:nvPr/>
        </p:nvSpPr>
        <p:spPr>
          <a:xfrm>
            <a:off x="10903789" y="6418053"/>
            <a:ext cx="1121434" cy="310551"/>
          </a:xfrm>
          <a:prstGeom prst="actionButtonReturn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281</Words>
  <Application>Microsoft Office PowerPoint</Application>
  <PresentationFormat>Широкоэкранный</PresentationFormat>
  <Paragraphs>75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Надежда Збандуто</dc:creator>
  <cp:lastModifiedBy>Надежда Збандуто</cp:lastModifiedBy>
  <cp:revision>26</cp:revision>
  <dcterms:created xsi:type="dcterms:W3CDTF">2014-11-01T10:33:01Z</dcterms:created>
  <dcterms:modified xsi:type="dcterms:W3CDTF">2014-11-05T18:33:51Z</dcterms:modified>
</cp:coreProperties>
</file>