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2" r:id="rId1"/>
  </p:sldMasterIdLst>
  <p:notesMasterIdLst>
    <p:notesMasterId r:id="rId57"/>
  </p:notesMasterIdLst>
  <p:sldIdLst>
    <p:sldId id="404" r:id="rId2"/>
    <p:sldId id="670" r:id="rId3"/>
    <p:sldId id="669" r:id="rId4"/>
    <p:sldId id="671" r:id="rId5"/>
    <p:sldId id="672" r:id="rId6"/>
    <p:sldId id="674" r:id="rId7"/>
    <p:sldId id="704" r:id="rId8"/>
    <p:sldId id="503" r:id="rId9"/>
    <p:sldId id="673" r:id="rId10"/>
    <p:sldId id="675" r:id="rId11"/>
    <p:sldId id="676" r:id="rId12"/>
    <p:sldId id="677" r:id="rId13"/>
    <p:sldId id="678" r:id="rId14"/>
    <p:sldId id="679" r:id="rId15"/>
    <p:sldId id="680" r:id="rId16"/>
    <p:sldId id="681" r:id="rId17"/>
    <p:sldId id="682" r:id="rId18"/>
    <p:sldId id="683" r:id="rId19"/>
    <p:sldId id="684" r:id="rId20"/>
    <p:sldId id="690" r:id="rId21"/>
    <p:sldId id="693" r:id="rId22"/>
    <p:sldId id="694" r:id="rId23"/>
    <p:sldId id="695" r:id="rId24"/>
    <p:sldId id="696" r:id="rId25"/>
    <p:sldId id="697" r:id="rId26"/>
    <p:sldId id="691" r:id="rId27"/>
    <p:sldId id="699" r:id="rId28"/>
    <p:sldId id="700" r:id="rId29"/>
    <p:sldId id="702" r:id="rId30"/>
    <p:sldId id="703" r:id="rId31"/>
    <p:sldId id="686" r:id="rId32"/>
    <p:sldId id="687" r:id="rId33"/>
    <p:sldId id="685" r:id="rId34"/>
    <p:sldId id="688" r:id="rId35"/>
    <p:sldId id="408" r:id="rId36"/>
    <p:sldId id="410" r:id="rId37"/>
    <p:sldId id="414" r:id="rId38"/>
    <p:sldId id="409" r:id="rId39"/>
    <p:sldId id="411" r:id="rId40"/>
    <p:sldId id="413" r:id="rId41"/>
    <p:sldId id="415" r:id="rId42"/>
    <p:sldId id="416" r:id="rId43"/>
    <p:sldId id="421" r:id="rId44"/>
    <p:sldId id="417" r:id="rId45"/>
    <p:sldId id="418" r:id="rId46"/>
    <p:sldId id="419" r:id="rId47"/>
    <p:sldId id="422" r:id="rId48"/>
    <p:sldId id="424" r:id="rId49"/>
    <p:sldId id="423" r:id="rId50"/>
    <p:sldId id="425" r:id="rId51"/>
    <p:sldId id="426" r:id="rId52"/>
    <p:sldId id="427" r:id="rId53"/>
    <p:sldId id="689" r:id="rId54"/>
    <p:sldId id="420" r:id="rId55"/>
    <p:sldId id="439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EB3B9BF-07F3-974A-8EC2-EF6381ECE23C}">
          <p14:sldIdLst>
            <p14:sldId id="404"/>
          </p14:sldIdLst>
        </p14:section>
        <p14:section name="Introduction to Coding" id="{5235BF97-495E-654C-A395-AEA5D1EDA17F}">
          <p14:sldIdLst>
            <p14:sldId id="670"/>
            <p14:sldId id="669"/>
            <p14:sldId id="671"/>
            <p14:sldId id="672"/>
            <p14:sldId id="674"/>
            <p14:sldId id="704"/>
          </p14:sldIdLst>
        </p14:section>
        <p14:section name="Digitization" id="{5091EA71-0D75-4233-B04F-70B315FA3A85}">
          <p14:sldIdLst>
            <p14:sldId id="503"/>
            <p14:sldId id="673"/>
            <p14:sldId id="675"/>
            <p14:sldId id="676"/>
            <p14:sldId id="677"/>
            <p14:sldId id="678"/>
            <p14:sldId id="679"/>
            <p14:sldId id="680"/>
            <p14:sldId id="681"/>
          </p14:sldIdLst>
        </p14:section>
        <p14:section name="Introduction" id="{AFD22FF8-2484-9E4A-B634-C6C725346D95}">
          <p14:sldIdLst>
            <p14:sldId id="682"/>
            <p14:sldId id="683"/>
            <p14:sldId id="684"/>
            <p14:sldId id="690"/>
            <p14:sldId id="693"/>
            <p14:sldId id="694"/>
            <p14:sldId id="695"/>
            <p14:sldId id="696"/>
            <p14:sldId id="697"/>
            <p14:sldId id="691"/>
            <p14:sldId id="699"/>
            <p14:sldId id="700"/>
            <p14:sldId id="702"/>
            <p14:sldId id="703"/>
            <p14:sldId id="686"/>
            <p14:sldId id="687"/>
            <p14:sldId id="685"/>
            <p14:sldId id="688"/>
            <p14:sldId id="408"/>
            <p14:sldId id="410"/>
            <p14:sldId id="414"/>
            <p14:sldId id="409"/>
            <p14:sldId id="411"/>
            <p14:sldId id="413"/>
            <p14:sldId id="415"/>
            <p14:sldId id="416"/>
            <p14:sldId id="421"/>
            <p14:sldId id="417"/>
            <p14:sldId id="418"/>
            <p14:sldId id="419"/>
            <p14:sldId id="422"/>
            <p14:sldId id="424"/>
            <p14:sldId id="423"/>
            <p14:sldId id="425"/>
            <p14:sldId id="426"/>
            <p14:sldId id="427"/>
            <p14:sldId id="689"/>
            <p14:sldId id="420"/>
          </p14:sldIdLst>
        </p14:section>
        <p14:section name="Q&amp;A" id="{347BB637-811C-0947-AB42-CD838889B21D}">
          <p14:sldIdLst>
            <p14:sldId id="439"/>
          </p14:sldIdLst>
        </p14:section>
        <p14:section name="Hidden Slides" id="{ED445940-F401-D447-8955-9D2838E070B4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  <a:srgbClr val="B9B9B3"/>
    <a:srgbClr val="404040"/>
    <a:srgbClr val="F8B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90"/>
    <p:restoredTop sz="89458" autoAdjust="0"/>
  </p:normalViewPr>
  <p:slideViewPr>
    <p:cSldViewPr snapToGrid="0" snapToObjects="1">
      <p:cViewPr varScale="1">
        <p:scale>
          <a:sx n="101" d="100"/>
          <a:sy n="101" d="100"/>
        </p:scale>
        <p:origin x="208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50F77-04F4-4A70-9CF7-BB1C8C9E0DA0}" type="datetimeFigureOut">
              <a:rPr lang="en-US" smtClean="0"/>
              <a:t>8/22/19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3D8A3-B2D0-4744-B776-6758884D2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29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3D8A3-B2D0-4744-B776-6758884D23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74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none" spc="3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16A7995-B1B5-5642-BDDC-D4545935BC1A}" type="datetime1">
              <a:rPr lang="en-SG" smtClean="0"/>
              <a:t>22/8/19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3353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9944-8B2D-1B49-84BC-279F53C933AB}" type="datetime1">
              <a:rPr lang="en-SG" smtClean="0"/>
              <a:t>22/8/19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43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2292-C6DB-AA4F-9BF2-3FC630C78DD8}" type="datetime1">
              <a:rPr lang="en-SG" smtClean="0"/>
              <a:t>22/8/19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88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45720" bIns="4572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1320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8" y="116194"/>
            <a:ext cx="7633742" cy="1092120"/>
          </a:xfrm>
        </p:spPr>
        <p:txBody>
          <a:bodyPr anchor="ctr">
            <a:norm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298121"/>
            <a:ext cx="7633742" cy="5077559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6FF1-783F-3040-81CE-34911FC4C214}" type="datetime1">
              <a:rPr lang="en-SG" smtClean="0"/>
              <a:t>22/8/19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03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71ACE58-EB81-2549-B08C-0C67302B7E9C}" type="datetime1">
              <a:rPr lang="en-SG" smtClean="0"/>
              <a:t>22/8/19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lowchart: Delay 14">
            <a:extLst>
              <a:ext uri="{FF2B5EF4-FFF2-40B4-BE49-F238E27FC236}">
                <a16:creationId xmlns:a16="http://schemas.microsoft.com/office/drawing/2014/main" id="{961626D9-6F2F-4C37-913E-657CCFF87B2C}"/>
              </a:ext>
            </a:extLst>
          </p:cNvPr>
          <p:cNvSpPr/>
          <p:nvPr userDrawn="1"/>
        </p:nvSpPr>
        <p:spPr>
          <a:xfrm>
            <a:off x="423314" y="-2"/>
            <a:ext cx="1646238" cy="6858004"/>
          </a:xfrm>
          <a:prstGeom prst="flowChartDela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lowchart: Delay 16">
            <a:extLst>
              <a:ext uri="{FF2B5EF4-FFF2-40B4-BE49-F238E27FC236}">
                <a16:creationId xmlns:a16="http://schemas.microsoft.com/office/drawing/2014/main" id="{44625887-F258-4ADF-98C0-1DE2CFD80CAD}"/>
              </a:ext>
            </a:extLst>
          </p:cNvPr>
          <p:cNvSpPr/>
          <p:nvPr userDrawn="1"/>
        </p:nvSpPr>
        <p:spPr>
          <a:xfrm>
            <a:off x="4789" y="-5"/>
            <a:ext cx="1727306" cy="6858004"/>
          </a:xfrm>
          <a:prstGeom prst="flowChartDelay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lowchart: Delay 17">
            <a:extLst>
              <a:ext uri="{FF2B5EF4-FFF2-40B4-BE49-F238E27FC236}">
                <a16:creationId xmlns:a16="http://schemas.microsoft.com/office/drawing/2014/main" id="{BF90E27D-144E-4504-A317-463F483A5E4F}"/>
              </a:ext>
            </a:extLst>
          </p:cNvPr>
          <p:cNvSpPr/>
          <p:nvPr userDrawn="1"/>
        </p:nvSpPr>
        <p:spPr>
          <a:xfrm>
            <a:off x="4788" y="-8"/>
            <a:ext cx="1063278" cy="6858004"/>
          </a:xfrm>
          <a:prstGeom prst="flowChartDela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DCE8F26-176B-4813-A9D6-CE05130C0078}"/>
                  </a:ext>
                </a:extLst>
              </p:cNvPr>
              <p:cNvSpPr txBox="1"/>
              <p:nvPr userDrawn="1"/>
            </p:nvSpPr>
            <p:spPr>
              <a:xfrm rot="5400000">
                <a:off x="-2713363" y="2831642"/>
                <a:ext cx="6858004" cy="1194707"/>
              </a:xfrm>
              <a:prstGeom prst="rect">
                <a:avLst/>
              </a:prstGeom>
              <a:noFill/>
            </p:spPr>
            <p:txBody>
              <a:bodyPr spcFirstLastPara="1" wrap="none" lIns="0" tIns="0" rIns="0" bIns="0" numCol="1" rtlCol="0">
                <a:prstTxWarp prst="textArchUp">
                  <a:avLst>
                    <a:gd name="adj" fmla="val 10728348"/>
                  </a:avLst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𝜹</m:t>
                              </m:r>
                            </m:e>
                          </m:acc>
                        </m:e>
                        <m:sub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48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=(</m:t>
                      </m:r>
                      <m:sSubSup>
                        <m:sSubSupPr>
                          <m:ctrlP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</m:acc>
                        </m:e>
                        <m:sub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>
                        <m:sSubPr>
                          <m:ctrlP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</m:acc>
                        </m:e>
                        <m:sub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sSup>
                        <m:sSupPr>
                          <m:ctrlP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sSubSup>
                        <m:sSubSupPr>
                          <m:ctrlPr>
                            <a:rPr lang="en-US" sz="48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4800" b="1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b="1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</m:acc>
                        </m:e>
                        <m:sub>
                          <m:r>
                            <a:rPr lang="en-US" sz="48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sz="48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>
                        <m:sSubPr>
                          <m:ctrlP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48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sz="48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sz="48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48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8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48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48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r>
                            <a:rPr lang="en-US" sz="48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sz="4800" b="0" i="1" cap="none" spc="0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4800" b="0" i="1" cap="none" spc="0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800" b="0" i="1" cap="none" spc="0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US" sz="4800" b="0" i="1" cap="none" spc="0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sz="4800" b="0" i="1" cap="none" spc="0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800" b="0" i="1" cap="none" spc="0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4800" b="0" i="1" cap="none" spc="0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p>
                              </m:sSup>
                              <m:r>
                                <a:rPr lang="en-US" sz="4800" b="0" i="1" cap="none" spc="0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4800" b="0" i="1" cap="none" spc="0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</m:nary>
                      <m:r>
                        <a:rPr lang="en-US" sz="48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</m:t>
                      </m:r>
                      <m:sSub>
                        <m:sSubPr>
                          <m:ctrlP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𝑯</m:t>
                          </m:r>
                        </m:sub>
                      </m:sSub>
                      <m:d>
                        <m:dPr>
                          <m:ctrlP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sz="48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</m:sup>
                        <m:e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d>
                            <m:dPr>
                              <m:ctrlP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e>
                            <m:e>
                              <m: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𝒍𝒐𝒈</m:t>
                              </m:r>
                            </m:e>
                            <m:sub>
                              <m: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d>
                            <m:dPr>
                              <m:ctrlP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e>
                            <m:e>
                              <m: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e>
                      </m:nary>
                      <m:r>
                        <a:rPr lang="en-US" sz="48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</m:t>
                      </m:r>
                      <m:r>
                        <a:rPr lang="en-US" sz="48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𝒌</m:t>
                      </m:r>
                      <m:d>
                        <m:dPr>
                          <m:ctrlP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p>
                          </m:sSup>
                        </m:e>
                      </m:d>
                      <m:r>
                        <a:rPr lang="en-US" sz="48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𝒆𝒙𝒑</m:t>
                          </m:r>
                        </m:fName>
                        <m:e>
                          <m:d>
                            <m:dPr>
                              <m:ctrlP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4800" b="1" i="1" smtClean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800" b="1" i="1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4800" b="1" i="1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𝜸</m:t>
                                  </m:r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4800" b="1" i="1">
                                          <a:solidFill>
                                            <a:schemeClr val="tx1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4800" b="1" i="1">
                                              <a:solidFill>
                                                <a:schemeClr val="tx1"/>
                                              </a:solidFill>
                                              <a:effectLst>
                                                <a:outerShdw blurRad="38100" dist="38100" dir="2700000" algn="tl">
                                                  <a:srgbClr val="000000">
                                                    <a:alpha val="43137"/>
                                                  </a:srgb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4800" b="1" i="1">
                                              <a:solidFill>
                                                <a:schemeClr val="tx1"/>
                                              </a:solidFill>
                                              <a:effectLst>
                                                <a:outerShdw blurRad="38100" dist="38100" dir="2700000" algn="tl">
                                                  <a:srgbClr val="000000">
                                                    <a:alpha val="43137"/>
                                                  </a:srgb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lang="en-US" sz="4800" b="1" i="1">
                                              <a:solidFill>
                                                <a:schemeClr val="tx1"/>
                                              </a:solidFill>
                                              <a:effectLst>
                                                <a:outerShdw blurRad="38100" dist="38100" dir="2700000" algn="tl">
                                                  <a:srgbClr val="000000">
                                                    <a:alpha val="43137"/>
                                                  </a:srgb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p>
                                      </m:sSup>
                                      <m:r>
                                        <a:rPr lang="en-US" sz="4800" b="1" i="1">
                                          <a:solidFill>
                                            <a:schemeClr val="tx1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4800" b="1" i="1">
                                              <a:solidFill>
                                                <a:schemeClr val="tx1"/>
                                              </a:solidFill>
                                              <a:effectLst>
                                                <a:outerShdw blurRad="38100" dist="38100" dir="2700000" algn="tl">
                                                  <a:srgbClr val="000000">
                                                    <a:alpha val="43137"/>
                                                  </a:srgb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4800" b="1" i="1">
                                              <a:solidFill>
                                                <a:schemeClr val="tx1"/>
                                              </a:solidFill>
                                              <a:effectLst>
                                                <a:outerShdw blurRad="38100" dist="38100" dir="2700000" algn="tl">
                                                  <a:srgbClr val="000000">
                                                    <a:alpha val="43137"/>
                                                  </a:srgb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lang="en-US" sz="4800" b="1" i="1">
                                              <a:solidFill>
                                                <a:schemeClr val="tx1"/>
                                              </a:solidFill>
                                              <a:effectLst>
                                                <a:outerShdw blurRad="38100" dist="38100" dir="2700000" algn="tl">
                                                  <a:srgbClr val="000000">
                                                    <a:alpha val="43137"/>
                                                  </a:srgb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𝒋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4800" b="1" i="1" smtClean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sz="48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</m:t>
                      </m:r>
                      <m:r>
                        <a:rPr lang="en-US" sz="48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en-US" sz="48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sub>
                        <m:sup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d>
                            <m:dPr>
                              <m:ctrlP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4800" b="1" i="1" smtClean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4800" b="1" i="1" smtClean="0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4800" b="1" i="1" smtClean="0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</m:mr>
                              </m:m>
                            </m:e>
                          </m:d>
                          <m:sSup>
                            <m:sSupPr>
                              <m:ctrlP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𝜺</m:t>
                              </m:r>
                            </m:e>
                            <m:sup>
                              <m: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4800" b="1" i="1" smtClean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800" b="1" i="1" smtClean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4800" b="1" i="1" smtClean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4800" b="1" i="1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𝜺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sup>
                          </m:sSup>
                        </m:e>
                      </m:nary>
                      <m:r>
                        <a:rPr lang="en-US" sz="48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48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sSub>
                        <m:sSubPr>
                          <m:ctrlP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48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type m:val="skw"/>
                          <m:ctrlP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𝝏𝝓</m:t>
                          </m:r>
                          <m:sSub>
                            <m:sSubPr>
                              <m:ctrlP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sz="48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4800" b="1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1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4800" b="1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4800" b="1" i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DCE8F26-176B-4813-A9D6-CE05130C00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5400000">
                <a:off x="-2713363" y="2831642"/>
                <a:ext cx="6858004" cy="1194707"/>
              </a:xfrm>
              <a:prstGeom prst="rect">
                <a:avLst/>
              </a:prstGeom>
              <a:blipFill>
                <a:blip r:embed="rId2"/>
                <a:stretch>
                  <a:fillRect t="-1422" r="-13265" b="-1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09089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6F3C-BCE8-1446-976F-C7818ABEA4A2}" type="datetime1">
              <a:rPr lang="en-SG" smtClean="0"/>
              <a:t>22/8/19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270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A2340-4494-2948-BC38-88F5194D416D}" type="datetime1">
              <a:rPr lang="en-SG" smtClean="0"/>
              <a:t>22/8/19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515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8" y="133859"/>
            <a:ext cx="7633742" cy="649912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3112-2D48-5641-8C9C-A43F3C1F91C0}" type="datetime1">
              <a:rPr lang="en-SG" smtClean="0"/>
              <a:t>22/8/19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309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4CE8-3A24-C04C-9D3E-2D9485B2A729}" type="datetime1">
              <a:rPr lang="en-SG" smtClean="0"/>
              <a:t>22/8/19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20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B39B2BA7-8AB1-4D48-989B-9E9FA0408ECB}" type="datetime1">
              <a:rPr lang="en-SG" smtClean="0"/>
              <a:t>22/8/19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06222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99C4A083-E3AB-D240-9F2A-BBD47286398D}" type="datetime1">
              <a:rPr lang="en-SG" smtClean="0"/>
              <a:t>22/8/19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8280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133859"/>
            <a:ext cx="7633742" cy="10662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1273629"/>
            <a:ext cx="7633742" cy="5102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20214D4-34AF-A64E-BF12-46797B2F34EB}" type="datetime1">
              <a:rPr lang="en-SG" smtClean="0"/>
              <a:t>22/8/19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>
            <a:extLst>
              <a:ext uri="{FF2B5EF4-FFF2-40B4-BE49-F238E27FC236}">
                <a16:creationId xmlns:a16="http://schemas.microsoft.com/office/drawing/2014/main" id="{827D44B2-CDDD-43A0-8698-42749CA97C87}"/>
              </a:ext>
            </a:extLst>
          </p:cNvPr>
          <p:cNvSpPr/>
          <p:nvPr userDrawn="1"/>
        </p:nvSpPr>
        <p:spPr>
          <a:xfrm>
            <a:off x="0" y="0"/>
            <a:ext cx="51435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60708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 cap="all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0" pos="594" userDrawn="1">
          <p15:clr>
            <a:srgbClr val="F26B43"/>
          </p15:clr>
        </p15:guide>
        <p15:guide id="3" pos="5400" userDrawn="1">
          <p15:clr>
            <a:srgbClr val="F26B43"/>
          </p15:clr>
        </p15:guide>
        <p15:guide id="4" orient="horz" pos="4008" userDrawn="1">
          <p15:clr>
            <a:srgbClr val="F26B43"/>
          </p15:clr>
        </p15:guide>
        <p15:guide id="5" orient="horz" pos="1440" userDrawn="1">
          <p15:clr>
            <a:srgbClr val="F26B43"/>
          </p15:clr>
        </p15:guide>
        <p15:guide id="6" orient="horz" pos="3720" userDrawn="1">
          <p15:clr>
            <a:srgbClr val="F26B43"/>
          </p15:clr>
        </p15:guide>
        <p15:guide id="7" orient="horz" pos="2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umeru.io:7979/" TargetMode="External"/><Relationship Id="rId2" Type="http://schemas.openxmlformats.org/officeDocument/2006/relationships/hyperlink" Target="https://colab.research.google.com/drive/1BAiBGvfHGjwMOPQ26b6j0KDyqJPgYLYo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github.com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umeru.io:7979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08892" y="1586660"/>
            <a:ext cx="7738814" cy="3500085"/>
          </a:xfrm>
        </p:spPr>
        <p:txBody>
          <a:bodyPr/>
          <a:lstStyle/>
          <a:p>
            <a:pPr eaLnBrk="1" hangingPunct="1"/>
            <a:r>
              <a:rPr lang="en-US" altLang="zh-TW" sz="6000" dirty="0"/>
              <a:t>Lesson 2 – Introduction to coding in Python and r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34289" y="5421636"/>
            <a:ext cx="7531417" cy="1313701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altLang="zh-TW" sz="2800" cap="none" spc="0" dirty="0">
                <a:latin typeface="Calibri" panose="020F0502020204030204" pitchFamily="34" charset="0"/>
                <a:ea typeface="Cambria Math" panose="02040503050406030204" pitchFamily="18" charset="0"/>
              </a:rPr>
              <a:t>Dr. Jack Hong</a:t>
            </a:r>
          </a:p>
          <a:p>
            <a:pPr algn="l" eaLnBrk="1" hangingPunct="1">
              <a:spcBef>
                <a:spcPts val="0"/>
              </a:spcBef>
            </a:pPr>
            <a:r>
              <a:rPr lang="en-US" altLang="zh-TW" sz="1800" b="0" spc="0" dirty="0">
                <a:latin typeface="Calibri" panose="020F0502020204030204" pitchFamily="34" charset="0"/>
                <a:ea typeface="Cambria Math" panose="02040503050406030204" pitchFamily="18" charset="0"/>
              </a:rPr>
              <a:t>Adjunct Faculty, Lee Kong </a:t>
            </a:r>
            <a:r>
              <a:rPr lang="en-US" altLang="zh-TW" sz="1800" b="0" spc="0" dirty="0" err="1">
                <a:latin typeface="Calibri" panose="020F0502020204030204" pitchFamily="34" charset="0"/>
                <a:ea typeface="Cambria Math" panose="02040503050406030204" pitchFamily="18" charset="0"/>
              </a:rPr>
              <a:t>Chian</a:t>
            </a:r>
            <a:r>
              <a:rPr lang="en-US" altLang="zh-TW" sz="1800" b="0" spc="0" dirty="0">
                <a:latin typeface="Calibri" panose="020F0502020204030204" pitchFamily="34" charset="0"/>
                <a:ea typeface="Cambria Math" panose="02040503050406030204" pitchFamily="18" charset="0"/>
              </a:rPr>
              <a:t> School of Business, SMU</a:t>
            </a:r>
          </a:p>
          <a:p>
            <a:pPr algn="l" eaLnBrk="1" hangingPunct="1">
              <a:spcBef>
                <a:spcPts val="0"/>
              </a:spcBef>
            </a:pPr>
            <a:r>
              <a:rPr lang="en-US" altLang="zh-TW" sz="1800" b="0" spc="0" dirty="0">
                <a:latin typeface="Calibri" panose="020F0502020204030204" pitchFamily="34" charset="0"/>
                <a:ea typeface="Cambria Math" panose="02040503050406030204" pitchFamily="18" charset="0"/>
              </a:rPr>
              <a:t>Co-founder, Research Room Pte. Ltd.</a:t>
            </a:r>
          </a:p>
        </p:txBody>
      </p:sp>
    </p:spTree>
    <p:extLst>
      <p:ext uri="{BB962C8B-B14F-4D97-AF65-F5344CB8AC3E}">
        <p14:creationId xmlns:p14="http://schemas.microsoft.com/office/powerpoint/2010/main" val="2905030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46E5A-7437-495D-9866-83CB8E67C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 Popular scientific modules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5A07C-A904-48E4-B77B-EE7AD5D19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352939"/>
            <a:ext cx="7633742" cy="5368536"/>
          </a:xfrm>
        </p:spPr>
        <p:txBody>
          <a:bodyPr>
            <a:normAutofit/>
          </a:bodyPr>
          <a:lstStyle/>
          <a:p>
            <a:r>
              <a:rPr lang="en-US" sz="2400" dirty="0" err="1"/>
              <a:t>Numpy</a:t>
            </a:r>
            <a:endParaRPr lang="en-US" sz="2400" dirty="0"/>
          </a:p>
          <a:p>
            <a:pPr lvl="1"/>
            <a:r>
              <a:rPr lang="en-US" sz="1800" dirty="0"/>
              <a:t>Numerical computing</a:t>
            </a:r>
          </a:p>
          <a:p>
            <a:pPr lvl="1"/>
            <a:r>
              <a:rPr lang="en-US" sz="1800" dirty="0"/>
              <a:t>The foundation for all other scientific libraries</a:t>
            </a:r>
          </a:p>
          <a:p>
            <a:r>
              <a:rPr lang="en-US" sz="2400" dirty="0" err="1"/>
              <a:t>Scipy</a:t>
            </a:r>
            <a:endParaRPr lang="en-US" sz="2400" dirty="0"/>
          </a:p>
          <a:p>
            <a:pPr lvl="1"/>
            <a:r>
              <a:rPr lang="en-US" sz="1800" dirty="0"/>
              <a:t>Scientific computing</a:t>
            </a:r>
          </a:p>
          <a:p>
            <a:r>
              <a:rPr lang="en-US" sz="2400" dirty="0" err="1"/>
              <a:t>Scikit</a:t>
            </a:r>
            <a:r>
              <a:rPr lang="en-US" sz="2400" dirty="0"/>
              <a:t>-Learn</a:t>
            </a:r>
          </a:p>
          <a:p>
            <a:pPr lvl="1"/>
            <a:r>
              <a:rPr lang="en-US" sz="1800" dirty="0"/>
              <a:t>Statistics and Machine learning</a:t>
            </a:r>
          </a:p>
          <a:p>
            <a:r>
              <a:rPr lang="en-US" sz="2400" dirty="0"/>
              <a:t>Pandas</a:t>
            </a:r>
          </a:p>
          <a:p>
            <a:pPr lvl="1"/>
            <a:r>
              <a:rPr lang="en-US" sz="1800" dirty="0"/>
              <a:t>Data munging and analysis</a:t>
            </a:r>
          </a:p>
          <a:p>
            <a:r>
              <a:rPr lang="en-US" sz="2400" dirty="0" err="1"/>
              <a:t>Keras</a:t>
            </a:r>
            <a:endParaRPr lang="en-US" sz="2400" dirty="0"/>
          </a:p>
          <a:p>
            <a:pPr lvl="1"/>
            <a:r>
              <a:rPr lang="en-US" sz="1800" dirty="0"/>
              <a:t>Deep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70AE18-7762-46D6-A1A3-D8630E685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636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DD30-8F20-4445-B72C-A184677F4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14594"/>
            <a:ext cx="7633742" cy="1092120"/>
          </a:xfrm>
        </p:spPr>
        <p:txBody>
          <a:bodyPr/>
          <a:lstStyle/>
          <a:p>
            <a:r>
              <a:rPr lang="en-US" dirty="0"/>
              <a:t>Python hands-on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84A19-01A1-4D9B-B5FD-0934EA6B7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855212"/>
            <a:ext cx="7633742" cy="305662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We will be using the </a:t>
            </a:r>
            <a:r>
              <a:rPr lang="en-US" dirty="0" err="1"/>
              <a:t>Jupyter</a:t>
            </a:r>
            <a:r>
              <a:rPr lang="en-US" dirty="0"/>
              <a:t> notebook to run both Python and R codes</a:t>
            </a:r>
          </a:p>
          <a:p>
            <a:r>
              <a:rPr lang="en-US" dirty="0"/>
              <a:t>Option 1: You can access a </a:t>
            </a:r>
            <a:r>
              <a:rPr lang="en-US" dirty="0" err="1"/>
              <a:t>Jupyter</a:t>
            </a:r>
            <a:r>
              <a:rPr lang="en-US" dirty="0"/>
              <a:t> server through Google </a:t>
            </a:r>
            <a:r>
              <a:rPr lang="en-US" dirty="0" err="1"/>
              <a:t>Colab</a:t>
            </a:r>
            <a:endParaRPr lang="en-US" dirty="0"/>
          </a:p>
          <a:p>
            <a:pPr lvl="1"/>
            <a:r>
              <a:rPr lang="en-SG" dirty="0">
                <a:hlinkClick r:id="rId2"/>
              </a:rPr>
              <a:t>https://colab.research.google.com/</a:t>
            </a:r>
            <a:endParaRPr lang="en-US" dirty="0"/>
          </a:p>
          <a:p>
            <a:r>
              <a:rPr lang="en-US" dirty="0"/>
              <a:t>Option 2: You can access my </a:t>
            </a:r>
            <a:r>
              <a:rPr lang="en-US" dirty="0" err="1"/>
              <a:t>Jupyter</a:t>
            </a:r>
            <a:r>
              <a:rPr lang="en-US" dirty="0"/>
              <a:t> server</a:t>
            </a:r>
          </a:p>
          <a:p>
            <a:pPr lvl="1"/>
            <a:r>
              <a:rPr lang="en-US" dirty="0">
                <a:hlinkClick r:id="rId3"/>
              </a:rPr>
              <a:t>https://sumeru.io/</a:t>
            </a:r>
            <a:endParaRPr lang="en-US" dirty="0"/>
          </a:p>
          <a:p>
            <a:r>
              <a:rPr lang="en-US" dirty="0"/>
              <a:t>For the 2</a:t>
            </a:r>
            <a:r>
              <a:rPr lang="en-US" baseline="30000" dirty="0"/>
              <a:t>nd</a:t>
            </a:r>
            <a:r>
              <a:rPr lang="en-US" dirty="0"/>
              <a:t> option, you will be asked to login via a GitHub account</a:t>
            </a:r>
          </a:p>
          <a:p>
            <a:pPr lvl="1"/>
            <a:r>
              <a:rPr lang="en-US" dirty="0"/>
              <a:t>GitHub is a team repository for codes</a:t>
            </a:r>
          </a:p>
          <a:p>
            <a:pPr lvl="1"/>
            <a:r>
              <a:rPr lang="en-US" dirty="0"/>
              <a:t>Most, if not all, developers will have a GitHub account</a:t>
            </a:r>
          </a:p>
          <a:p>
            <a:pPr lvl="1"/>
            <a:r>
              <a:rPr lang="en-US" dirty="0"/>
              <a:t>You can sign up for a free account at </a:t>
            </a:r>
            <a:r>
              <a:rPr lang="en-US" dirty="0">
                <a:hlinkClick r:id="rId4"/>
              </a:rPr>
              <a:t>https://github.com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1207B-9076-45FA-A1E2-8D8D0181D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E78BCA-6A55-455A-A1F2-C55BF65278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4679" y="4219511"/>
            <a:ext cx="3872986" cy="21942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60E045-E9E0-4C11-AC70-14CB44BE94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2506" y="4219511"/>
            <a:ext cx="3601616" cy="21942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13E5CA-BD0B-4EEF-BDE4-DFDADB5ADF62}"/>
              </a:ext>
            </a:extLst>
          </p:cNvPr>
          <p:cNvSpPr txBox="1"/>
          <p:nvPr/>
        </p:nvSpPr>
        <p:spPr>
          <a:xfrm>
            <a:off x="2082421" y="6436560"/>
            <a:ext cx="187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/>
              <a:t>Jupyter</a:t>
            </a:r>
            <a:r>
              <a:rPr lang="en-US" u="sng" dirty="0"/>
              <a:t> Notebook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0A71C9-1922-4F64-B16F-B4F1A5048C24}"/>
              </a:ext>
            </a:extLst>
          </p:cNvPr>
          <p:cNvSpPr txBox="1"/>
          <p:nvPr/>
        </p:nvSpPr>
        <p:spPr>
          <a:xfrm>
            <a:off x="6122828" y="6451337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/>
              <a:t>Github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544284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FC26A-45B2-4652-8776-85EF541B6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27294"/>
            <a:ext cx="7633742" cy="1092120"/>
          </a:xfrm>
        </p:spPr>
        <p:txBody>
          <a:bodyPr/>
          <a:lstStyle/>
          <a:p>
            <a:r>
              <a:rPr lang="en-US" dirty="0"/>
              <a:t>Accessing your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DFA08-3D2B-4081-B9B7-910996460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054100"/>
            <a:ext cx="7633742" cy="2501900"/>
          </a:xfrm>
        </p:spPr>
        <p:txBody>
          <a:bodyPr>
            <a:noAutofit/>
          </a:bodyPr>
          <a:lstStyle/>
          <a:p>
            <a:r>
              <a:rPr lang="en-US" sz="2400" dirty="0"/>
              <a:t>Once you have signed in to </a:t>
            </a:r>
            <a:r>
              <a:rPr lang="en-US" sz="2400" dirty="0">
                <a:hlinkClick r:id="rId2"/>
              </a:rPr>
              <a:t>https://sumeru.io/</a:t>
            </a:r>
            <a:r>
              <a:rPr lang="en-US" sz="2400" dirty="0"/>
              <a:t> using your GitHub credentials, you will be directed to your private dashboard</a:t>
            </a:r>
          </a:p>
          <a:p>
            <a:r>
              <a:rPr lang="en-US" sz="2400" dirty="0"/>
              <a:t>For Google </a:t>
            </a:r>
            <a:r>
              <a:rPr lang="en-US" sz="2400" dirty="0" err="1"/>
              <a:t>Colab</a:t>
            </a:r>
            <a:r>
              <a:rPr lang="en-US" sz="2400" dirty="0"/>
              <a:t>, you will also see your private dashboard with additional tutorials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EF71C-A430-45C7-8830-236D59586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442082-0A98-4371-85E8-9E98FF6ED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7963" y="3510905"/>
            <a:ext cx="1570653" cy="31323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5DDE8F-8C6F-4A0C-A400-2F14E9F1C585}"/>
              </a:ext>
            </a:extLst>
          </p:cNvPr>
          <p:cNvSpPr txBox="1"/>
          <p:nvPr/>
        </p:nvSpPr>
        <p:spPr>
          <a:xfrm>
            <a:off x="571500" y="4328360"/>
            <a:ext cx="15706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rgbClr val="0070C0"/>
                </a:solidFill>
              </a:rPr>
              <a:t>Sign in to sumeru.io using your GitHub credentials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01B091-0551-4B59-A754-C6FA34BD74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4371212"/>
            <a:ext cx="3950376" cy="13437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49E5A9-3EC0-4EDD-9E0E-8527F8E4180A}"/>
              </a:ext>
            </a:extLst>
          </p:cNvPr>
          <p:cNvSpPr txBox="1"/>
          <p:nvPr/>
        </p:nvSpPr>
        <p:spPr>
          <a:xfrm>
            <a:off x="4572000" y="3987755"/>
            <a:ext cx="37667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rgbClr val="0070C0"/>
                </a:solidFill>
              </a:rPr>
              <a:t>Your private </a:t>
            </a:r>
            <a:r>
              <a:rPr lang="en-US" sz="1600" dirty="0" err="1">
                <a:solidFill>
                  <a:srgbClr val="0070C0"/>
                </a:solidFill>
              </a:rPr>
              <a:t>Jupyter</a:t>
            </a:r>
            <a:r>
              <a:rPr lang="en-US" sz="1600" dirty="0">
                <a:solidFill>
                  <a:srgbClr val="0070C0"/>
                </a:solidFill>
              </a:rPr>
              <a:t> Notebook Dashboard</a:t>
            </a:r>
          </a:p>
        </p:txBody>
      </p:sp>
    </p:spTree>
    <p:extLst>
      <p:ext uri="{BB962C8B-B14F-4D97-AF65-F5344CB8AC3E}">
        <p14:creationId xmlns:p14="http://schemas.microsoft.com/office/powerpoint/2010/main" val="2040968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7E257-0F0C-43FB-9E17-DA6A570A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your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B23F0-E060-450C-89EA-C11BA69BD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298121"/>
            <a:ext cx="7633742" cy="169357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You can create new Python or R notebooks by clicking on the “New” button and choosing Python 3 or R</a:t>
            </a:r>
          </a:p>
          <a:p>
            <a:pPr lvl="1"/>
            <a:r>
              <a:rPr lang="en-US" dirty="0"/>
              <a:t>On Google </a:t>
            </a:r>
            <a:r>
              <a:rPr lang="en-US" dirty="0" err="1"/>
              <a:t>Colab</a:t>
            </a:r>
            <a:r>
              <a:rPr lang="en-US" dirty="0"/>
              <a:t>, you click on File &gt; New Python 3 Notebook</a:t>
            </a:r>
          </a:p>
          <a:p>
            <a:r>
              <a:rPr lang="en-US" dirty="0"/>
              <a:t>All notebooks that you have created will be shown on your dashboard</a:t>
            </a:r>
          </a:p>
          <a:p>
            <a:r>
              <a:rPr lang="en-US" dirty="0"/>
              <a:t>All notebooks are automatically saved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7F33C-F25C-4B43-B673-366FAAC0F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514834-29E2-4F54-90AB-33D099752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116" y="3540125"/>
            <a:ext cx="743902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841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F7057-EB85-440A-BE1A-EF8D56466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14594"/>
            <a:ext cx="7633742" cy="1092120"/>
          </a:xfrm>
        </p:spPr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263F6-9F4B-4EE5-B0B7-54BF06112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839794"/>
            <a:ext cx="7633742" cy="146175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Once you create a new notebook, you will be presented with a coding interface for the respective language</a:t>
            </a:r>
          </a:p>
          <a:p>
            <a:r>
              <a:rPr lang="en-US" dirty="0"/>
              <a:t>On my </a:t>
            </a:r>
            <a:r>
              <a:rPr lang="en-US" dirty="0" err="1"/>
              <a:t>JupyterHub</a:t>
            </a:r>
            <a:r>
              <a:rPr lang="en-US" dirty="0"/>
              <a:t>, you can check which language the notebook is launched in by looking at the logo on the top right hand side of the browser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28D8E1-63D7-4F20-8697-D5F8AAA01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F20EA-C092-4B68-9775-A4882E973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354" y="2744622"/>
            <a:ext cx="7448550" cy="2305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7666F5-D6F9-4023-804A-E27F4BB04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354" y="4781550"/>
            <a:ext cx="7458075" cy="20764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8CBDE1-2D59-4A85-850C-CDBF4AF5DA29}"/>
              </a:ext>
            </a:extLst>
          </p:cNvPr>
          <p:cNvSpPr txBox="1"/>
          <p:nvPr/>
        </p:nvSpPr>
        <p:spPr>
          <a:xfrm>
            <a:off x="5091531" y="2744622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Python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3B9F2B8-FDD7-4B18-8696-136AE80D958A}"/>
              </a:ext>
            </a:extLst>
          </p:cNvPr>
          <p:cNvSpPr/>
          <p:nvPr/>
        </p:nvSpPr>
        <p:spPr>
          <a:xfrm>
            <a:off x="5846886" y="2862032"/>
            <a:ext cx="383722" cy="208533"/>
          </a:xfrm>
          <a:prstGeom prst="rightArrow">
            <a:avLst/>
          </a:prstGeom>
          <a:solidFill>
            <a:srgbClr val="FF2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4AC795-B91E-440E-A44C-959405E252C4}"/>
              </a:ext>
            </a:extLst>
          </p:cNvPr>
          <p:cNvSpPr txBox="1"/>
          <p:nvPr/>
        </p:nvSpPr>
        <p:spPr>
          <a:xfrm>
            <a:off x="5588771" y="480552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910D31A-892E-4810-9395-26AC0489E355}"/>
              </a:ext>
            </a:extLst>
          </p:cNvPr>
          <p:cNvSpPr/>
          <p:nvPr/>
        </p:nvSpPr>
        <p:spPr>
          <a:xfrm>
            <a:off x="5880801" y="4877337"/>
            <a:ext cx="383722" cy="208533"/>
          </a:xfrm>
          <a:prstGeom prst="rightArrow">
            <a:avLst/>
          </a:prstGeom>
          <a:solidFill>
            <a:srgbClr val="FF2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E41E88-CBBF-4F40-91C6-FDA73F9F5D2D}"/>
              </a:ext>
            </a:extLst>
          </p:cNvPr>
          <p:cNvSpPr txBox="1"/>
          <p:nvPr/>
        </p:nvSpPr>
        <p:spPr>
          <a:xfrm>
            <a:off x="3355992" y="2646658"/>
            <a:ext cx="1392955" cy="11695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You can click and type to change the title of your notebook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A2E33E7-6933-4618-B275-6864AED32F49}"/>
              </a:ext>
            </a:extLst>
          </p:cNvPr>
          <p:cNvSpPr/>
          <p:nvPr/>
        </p:nvSpPr>
        <p:spPr>
          <a:xfrm rot="10800000">
            <a:off x="2869582" y="2820810"/>
            <a:ext cx="383722" cy="208533"/>
          </a:xfrm>
          <a:prstGeom prst="rightArrow">
            <a:avLst/>
          </a:prstGeom>
          <a:solidFill>
            <a:srgbClr val="FF2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682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C281A-18E6-4C2A-9AB2-400E7F76A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notebook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D8231-AC2C-4701-9066-061FCF044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DE8494-63D3-4902-8896-82D9E22F7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354" y="2026603"/>
            <a:ext cx="7448550" cy="2305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17A581-0DCB-4923-96CC-ABCCAE301592}"/>
              </a:ext>
            </a:extLst>
          </p:cNvPr>
          <p:cNvSpPr txBox="1"/>
          <p:nvPr/>
        </p:nvSpPr>
        <p:spPr>
          <a:xfrm>
            <a:off x="3702031" y="3939236"/>
            <a:ext cx="1392955" cy="73866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This is where you type your code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38AF875-37CB-4DA1-A4B4-E82EF8D45BA3}"/>
              </a:ext>
            </a:extLst>
          </p:cNvPr>
          <p:cNvSpPr/>
          <p:nvPr/>
        </p:nvSpPr>
        <p:spPr>
          <a:xfrm rot="12751699">
            <a:off x="3292341" y="3660000"/>
            <a:ext cx="383722" cy="208533"/>
          </a:xfrm>
          <a:prstGeom prst="rightArrow">
            <a:avLst/>
          </a:prstGeom>
          <a:solidFill>
            <a:srgbClr val="FF2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4E2F72-1D03-4B4F-A8E8-62C83FE350B3}"/>
              </a:ext>
            </a:extLst>
          </p:cNvPr>
          <p:cNvSpPr txBox="1"/>
          <p:nvPr/>
        </p:nvSpPr>
        <p:spPr>
          <a:xfrm>
            <a:off x="3962509" y="1934973"/>
            <a:ext cx="1392955" cy="95410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Click run to execute your code (for the selected line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E584A21-D215-4B4F-AAF5-328D634CD87C}"/>
              </a:ext>
            </a:extLst>
          </p:cNvPr>
          <p:cNvSpPr/>
          <p:nvPr/>
        </p:nvSpPr>
        <p:spPr>
          <a:xfrm rot="8944027">
            <a:off x="3552480" y="2650054"/>
            <a:ext cx="383722" cy="208533"/>
          </a:xfrm>
          <a:prstGeom prst="rightArrow">
            <a:avLst/>
          </a:prstGeom>
          <a:solidFill>
            <a:srgbClr val="FF2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CA799C-7F72-4177-A73F-94528E94C8DB}"/>
              </a:ext>
            </a:extLst>
          </p:cNvPr>
          <p:cNvSpPr txBox="1"/>
          <p:nvPr/>
        </p:nvSpPr>
        <p:spPr>
          <a:xfrm>
            <a:off x="1321531" y="1287940"/>
            <a:ext cx="1392955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Click + to add another line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5FCDE64-D58D-48E9-98FF-F5E83879E464}"/>
              </a:ext>
            </a:extLst>
          </p:cNvPr>
          <p:cNvSpPr/>
          <p:nvPr/>
        </p:nvSpPr>
        <p:spPr>
          <a:xfrm rot="5400000">
            <a:off x="1017502" y="2209380"/>
            <a:ext cx="1004972" cy="208533"/>
          </a:xfrm>
          <a:prstGeom prst="rightArrow">
            <a:avLst/>
          </a:prstGeom>
          <a:solidFill>
            <a:srgbClr val="FF2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209BC39-EE54-4439-AD03-2D6EC2865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115" y="4871310"/>
            <a:ext cx="7633742" cy="1850165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/>
              <a:t>Jupyter</a:t>
            </a:r>
            <a:r>
              <a:rPr lang="en-US" dirty="0"/>
              <a:t> notebooks are automatically saved</a:t>
            </a:r>
          </a:p>
          <a:p>
            <a:r>
              <a:rPr lang="en-US" dirty="0"/>
              <a:t>Codes in </a:t>
            </a:r>
            <a:r>
              <a:rPr lang="en-US" dirty="0" err="1"/>
              <a:t>Jupyter</a:t>
            </a:r>
            <a:r>
              <a:rPr lang="en-US" dirty="0"/>
              <a:t> notebooks are executed line by line</a:t>
            </a:r>
          </a:p>
          <a:p>
            <a:pPr lvl="1"/>
            <a:r>
              <a:rPr lang="en-US" dirty="0"/>
              <a:t>To select a line, simply click on it</a:t>
            </a:r>
          </a:p>
          <a:p>
            <a:pPr lvl="1"/>
            <a:r>
              <a:rPr lang="en-US" dirty="0"/>
              <a:t>The shortcut for executing the selected line is ctrl-enter</a:t>
            </a:r>
          </a:p>
          <a:p>
            <a:pPr lvl="1"/>
            <a:r>
              <a:rPr lang="en-US" dirty="0"/>
              <a:t>The shortcut for executing the selected line and created a new one underneath it, is alt-enter (windows); </a:t>
            </a:r>
            <a:r>
              <a:rPr lang="en-US" dirty="0" err="1"/>
              <a:t>cmd</a:t>
            </a:r>
            <a:r>
              <a:rPr lang="en-US" dirty="0"/>
              <a:t>-enter (mac)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065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A2480-1CF5-478A-A305-DB4B1937C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97570-42FC-4F8D-8FC6-EF4939CF1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353" y="1058755"/>
            <a:ext cx="7633742" cy="5662720"/>
          </a:xfrm>
        </p:spPr>
        <p:txBody>
          <a:bodyPr>
            <a:normAutofit/>
          </a:bodyPr>
          <a:lstStyle/>
          <a:p>
            <a:r>
              <a:rPr lang="en-US" dirty="0"/>
              <a:t>Step 1: Type 1 + 1 into the first line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Step 2: Press alt-enter to execute the line and create a new one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select a line, simply click on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A63D9-7647-4EFE-8403-662BBCF88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7DC629-72EA-4DC3-9015-D484215F06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869"/>
          <a:stretch/>
        </p:blipFill>
        <p:spPr>
          <a:xfrm>
            <a:off x="1013403" y="1613927"/>
            <a:ext cx="7458075" cy="8383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97E359-7F36-4983-881B-3E5C5C26B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53" y="3854635"/>
            <a:ext cx="7477125" cy="1581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4946BC-E8F9-42DF-A96F-81EEDAD9539D}"/>
              </a:ext>
            </a:extLst>
          </p:cNvPr>
          <p:cNvSpPr txBox="1"/>
          <p:nvPr/>
        </p:nvSpPr>
        <p:spPr>
          <a:xfrm>
            <a:off x="3179045" y="1663792"/>
            <a:ext cx="1392955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Type 1 + 1 into this line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56AC87A-DF9C-4F45-892B-DF53EA394646}"/>
              </a:ext>
            </a:extLst>
          </p:cNvPr>
          <p:cNvSpPr/>
          <p:nvPr/>
        </p:nvSpPr>
        <p:spPr>
          <a:xfrm rot="10800000">
            <a:off x="2797819" y="1928857"/>
            <a:ext cx="383722" cy="208533"/>
          </a:xfrm>
          <a:prstGeom prst="rightArrow">
            <a:avLst/>
          </a:prstGeom>
          <a:solidFill>
            <a:srgbClr val="FF2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DBC05-5FD6-4B8A-99DC-C23833E4170D}"/>
              </a:ext>
            </a:extLst>
          </p:cNvPr>
          <p:cNvSpPr txBox="1"/>
          <p:nvPr/>
        </p:nvSpPr>
        <p:spPr>
          <a:xfrm>
            <a:off x="2713843" y="4198322"/>
            <a:ext cx="3164443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The result 2 is given after you execute the code by pressing alt-enter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2C9731B-5A03-465C-B798-D8220BC302C0}"/>
              </a:ext>
            </a:extLst>
          </p:cNvPr>
          <p:cNvSpPr/>
          <p:nvPr/>
        </p:nvSpPr>
        <p:spPr>
          <a:xfrm rot="10800000">
            <a:off x="2332617" y="4463387"/>
            <a:ext cx="383722" cy="208533"/>
          </a:xfrm>
          <a:prstGeom prst="rightArrow">
            <a:avLst/>
          </a:prstGeom>
          <a:solidFill>
            <a:srgbClr val="FF2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B5B10E-D4BB-48AA-A6F8-55331A1F1275}"/>
              </a:ext>
            </a:extLst>
          </p:cNvPr>
          <p:cNvSpPr txBox="1"/>
          <p:nvPr/>
        </p:nvSpPr>
        <p:spPr>
          <a:xfrm>
            <a:off x="2916607" y="5305542"/>
            <a:ext cx="2961679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 new line is created by alt-enter as well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FFE2298-4BF4-46A3-902F-CC15D27E7407}"/>
              </a:ext>
            </a:extLst>
          </p:cNvPr>
          <p:cNvSpPr/>
          <p:nvPr/>
        </p:nvSpPr>
        <p:spPr>
          <a:xfrm rot="13059930">
            <a:off x="2554730" y="5082115"/>
            <a:ext cx="383722" cy="208533"/>
          </a:xfrm>
          <a:prstGeom prst="rightArrow">
            <a:avLst/>
          </a:prstGeom>
          <a:solidFill>
            <a:srgbClr val="FF2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5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Basic coding techniques </a:t>
            </a:r>
            <a:br>
              <a:rPr lang="en-US" sz="3600" dirty="0"/>
            </a:br>
            <a:r>
              <a:rPr lang="en-US" sz="3600" dirty="0"/>
              <a:t>(using python)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569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C49F066-CB34-4647-BE10-4464D44E6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Uploading sample notebook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AB0817-CFFB-4E79-B381-16D30BB15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298121"/>
            <a:ext cx="7633742" cy="5077558"/>
          </a:xfrm>
        </p:spPr>
        <p:txBody>
          <a:bodyPr>
            <a:normAutofit/>
          </a:bodyPr>
          <a:lstStyle/>
          <a:p>
            <a:r>
              <a:rPr lang="en-US" sz="2400" dirty="0"/>
              <a:t>For your first hands-on coding lesson, upload python </a:t>
            </a:r>
            <a:r>
              <a:rPr lang="en-US" sz="2400" dirty="0" err="1"/>
              <a:t>basics.ipynb</a:t>
            </a:r>
            <a:r>
              <a:rPr lang="en-US" sz="2400" dirty="0"/>
              <a:t> into your dashboard using the upload button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Click on the notebook title to open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19B9B7-A1B9-4679-B9A2-810432718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87640F-3D6F-4D45-8FD8-7F29CEDF8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757" y="2519618"/>
            <a:ext cx="7542769" cy="25656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42286D-BAF1-4970-AA90-1BC67A72EDF2}"/>
              </a:ext>
            </a:extLst>
          </p:cNvPr>
          <p:cNvSpPr txBox="1"/>
          <p:nvPr/>
        </p:nvSpPr>
        <p:spPr>
          <a:xfrm>
            <a:off x="6220824" y="4980189"/>
            <a:ext cx="2260702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Upload python </a:t>
            </a:r>
            <a:r>
              <a:rPr lang="en-US" sz="1400" dirty="0" err="1">
                <a:solidFill>
                  <a:srgbClr val="FF0000"/>
                </a:solidFill>
              </a:rPr>
              <a:t>basics.ipynb</a:t>
            </a:r>
            <a:r>
              <a:rPr lang="en-US" sz="1400" dirty="0">
                <a:solidFill>
                  <a:srgbClr val="FF0000"/>
                </a:solidFill>
              </a:rPr>
              <a:t> using this button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4F7A40C-BA7F-4D90-858A-B61F57CA483A}"/>
              </a:ext>
            </a:extLst>
          </p:cNvPr>
          <p:cNvSpPr/>
          <p:nvPr/>
        </p:nvSpPr>
        <p:spPr>
          <a:xfrm rot="16491506">
            <a:off x="6695259" y="4227272"/>
            <a:ext cx="1183482" cy="278280"/>
          </a:xfrm>
          <a:prstGeom prst="rightArrow">
            <a:avLst/>
          </a:prstGeom>
          <a:solidFill>
            <a:srgbClr val="FF2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3DBDF8-5BB3-4126-AAEC-FDA2D088AB2F}"/>
              </a:ext>
            </a:extLst>
          </p:cNvPr>
          <p:cNvSpPr txBox="1"/>
          <p:nvPr/>
        </p:nvSpPr>
        <p:spPr>
          <a:xfrm>
            <a:off x="2311298" y="5018617"/>
            <a:ext cx="2260702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Click on the notebook title to open it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54A877D-CBBA-4A25-8457-1C03DFD50460}"/>
              </a:ext>
            </a:extLst>
          </p:cNvPr>
          <p:cNvSpPr/>
          <p:nvPr/>
        </p:nvSpPr>
        <p:spPr>
          <a:xfrm rot="14302633">
            <a:off x="2567103" y="4696178"/>
            <a:ext cx="345261" cy="278280"/>
          </a:xfrm>
          <a:prstGeom prst="rightArrow">
            <a:avLst/>
          </a:prstGeom>
          <a:solidFill>
            <a:srgbClr val="FF2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76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FBB34-9319-4739-8F51-E07E3C0FC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coding techniques </a:t>
            </a:r>
            <a:br>
              <a:rPr lang="en-US" dirty="0"/>
            </a:br>
            <a:r>
              <a:rPr lang="en-US" dirty="0"/>
              <a:t>with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8AC33-80F8-4669-A70E-B19D8DF89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An important best practice in coding is to write comments to describe what your code does</a:t>
            </a:r>
          </a:p>
          <a:p>
            <a:pPr lvl="1"/>
            <a:r>
              <a:rPr lang="en-US" dirty="0"/>
              <a:t>Comments start with #</a:t>
            </a:r>
          </a:p>
          <a:p>
            <a:pPr lvl="1"/>
            <a:r>
              <a:rPr lang="en-US" dirty="0"/>
              <a:t>Comments will not be executed with the codes</a:t>
            </a:r>
          </a:p>
          <a:p>
            <a:pPr lvl="1"/>
            <a:r>
              <a:rPr lang="en-US" dirty="0"/>
              <a:t>Comments are not just meant for you, but for your team mates as well</a:t>
            </a:r>
          </a:p>
          <a:p>
            <a:pPr lvl="1"/>
            <a:r>
              <a:rPr lang="en-US" dirty="0"/>
              <a:t>A good piece of software typically has more comments than codes</a:t>
            </a:r>
          </a:p>
          <a:p>
            <a:pPr lvl="1"/>
            <a:endParaRPr lang="en-US" dirty="0"/>
          </a:p>
          <a:p>
            <a:r>
              <a:rPr lang="en-US" dirty="0"/>
              <a:t>Follow the next few slides, supplemented by the comments and codes in “python </a:t>
            </a:r>
            <a:r>
              <a:rPr lang="en-US" dirty="0" err="1"/>
              <a:t>basics.ipynb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A good way to learn about these principles is to create a new line after each demonstration and try out new values for yourself and see how it 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E661F-8E61-499F-BB46-AEBD974B0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14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Introduction to coding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928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394" y="1376011"/>
            <a:ext cx="3716369" cy="426614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Addition: +</a:t>
            </a:r>
          </a:p>
          <a:p>
            <a:r>
              <a:rPr lang="en-US" dirty="0"/>
              <a:t>Subtraction: -</a:t>
            </a:r>
          </a:p>
          <a:p>
            <a:r>
              <a:rPr lang="en-US" dirty="0"/>
              <a:t>Division: /</a:t>
            </a:r>
          </a:p>
          <a:p>
            <a:r>
              <a:rPr lang="en-US" dirty="0"/>
              <a:t>Multiplication: *</a:t>
            </a:r>
          </a:p>
          <a:p>
            <a:r>
              <a:rPr lang="en-US" dirty="0"/>
              <a:t>Power: ** </a:t>
            </a:r>
          </a:p>
          <a:p>
            <a:r>
              <a:rPr lang="en-US" dirty="0"/>
              <a:t>Modulo: %</a:t>
            </a:r>
          </a:p>
          <a:p>
            <a:pPr lvl="1"/>
            <a:r>
              <a:rPr lang="en-US" dirty="0"/>
              <a:t>modulo returns the remainder </a:t>
            </a:r>
          </a:p>
          <a:p>
            <a:pPr lvl="2"/>
            <a:r>
              <a:rPr lang="en-US" dirty="0"/>
              <a:t>2%2 = 0 because 2 divided by 2 has a remainder of zero</a:t>
            </a:r>
          </a:p>
          <a:p>
            <a:pPr lvl="2"/>
            <a:r>
              <a:rPr lang="en-US" dirty="0"/>
              <a:t>3%2 = 1 because 3 divided by 2 has a remainder of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20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813878" y="1376011"/>
            <a:ext cx="3930073" cy="4266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Greater than: &gt;</a:t>
            </a:r>
          </a:p>
          <a:p>
            <a:pPr lvl="1"/>
            <a:r>
              <a:rPr lang="en-US" sz="1800" dirty="0"/>
              <a:t>Greater than or equals to: &gt;=</a:t>
            </a:r>
          </a:p>
          <a:p>
            <a:r>
              <a:rPr lang="en-US" sz="2000" dirty="0"/>
              <a:t>Less than: &lt;</a:t>
            </a:r>
          </a:p>
          <a:p>
            <a:pPr lvl="1"/>
            <a:r>
              <a:rPr lang="en-US" sz="1800" dirty="0"/>
              <a:t>Less than or equals to: &lt;=</a:t>
            </a:r>
          </a:p>
          <a:p>
            <a:r>
              <a:rPr lang="en-US" sz="2000" dirty="0"/>
              <a:t>Equals: ==</a:t>
            </a:r>
          </a:p>
          <a:p>
            <a:r>
              <a:rPr lang="en-US" sz="2000" dirty="0"/>
              <a:t>Not Equal: !=</a:t>
            </a:r>
          </a:p>
          <a:p>
            <a:r>
              <a:rPr lang="en-US" sz="2000" dirty="0"/>
              <a:t>Not: !</a:t>
            </a:r>
          </a:p>
        </p:txBody>
      </p:sp>
    </p:spTree>
    <p:extLst>
      <p:ext uri="{BB962C8B-B14F-4D97-AF65-F5344CB8AC3E}">
        <p14:creationId xmlns:p14="http://schemas.microsoft.com/office/powerpoint/2010/main" val="1101836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154545"/>
            <a:ext cx="7633742" cy="522113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3 most common data types are:</a:t>
            </a:r>
          </a:p>
          <a:p>
            <a:pPr lvl="1"/>
            <a:r>
              <a:rPr lang="en-US" dirty="0"/>
              <a:t>Integers (1, 2, 3, 4, 5, </a:t>
            </a:r>
            <a:r>
              <a:rPr lang="mr-IN" dirty="0"/>
              <a:t>…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Float (1.2, 2.4, 5.66, 9.53432, </a:t>
            </a:r>
            <a:r>
              <a:rPr lang="mr-IN" dirty="0"/>
              <a:t>…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Strings (“This is a string.”)</a:t>
            </a:r>
          </a:p>
          <a:p>
            <a:pPr lvl="1"/>
            <a:endParaRPr lang="en-US" dirty="0"/>
          </a:p>
          <a:p>
            <a:r>
              <a:rPr lang="en-US" dirty="0"/>
              <a:t>Note that strings are enclosed in quotes “ ”</a:t>
            </a:r>
          </a:p>
          <a:p>
            <a:pPr lvl="1"/>
            <a:r>
              <a:rPr lang="en-US" dirty="0"/>
              <a:t>Any combination of alphabets that are not enclosed in quotes are treated as system inputs</a:t>
            </a:r>
          </a:p>
          <a:p>
            <a:pPr lvl="2"/>
            <a:r>
              <a:rPr lang="en-US" dirty="0" err="1"/>
              <a:t>no_of_apples</a:t>
            </a:r>
            <a:r>
              <a:rPr lang="en-US" dirty="0"/>
              <a:t> is a variable </a:t>
            </a:r>
          </a:p>
          <a:p>
            <a:pPr lvl="2"/>
            <a:r>
              <a:rPr lang="en-US" dirty="0"/>
              <a:t>“</a:t>
            </a:r>
            <a:r>
              <a:rPr lang="en-US" dirty="0" err="1"/>
              <a:t>no_of_apples</a:t>
            </a:r>
            <a:r>
              <a:rPr lang="en-US" dirty="0"/>
              <a:t>” is a string (Python and R will treat it as a series of alphabet input)</a:t>
            </a:r>
          </a:p>
          <a:p>
            <a:pPr lvl="1"/>
            <a:r>
              <a:rPr lang="en-US" dirty="0"/>
              <a:t>Python and R treats “3” as a string, and 3 as an integer</a:t>
            </a:r>
          </a:p>
          <a:p>
            <a:pPr lvl="1"/>
            <a:r>
              <a:rPr lang="en-US" dirty="0"/>
              <a:t>Python and R treats “3.454” as a string, and 3.454 is a float</a:t>
            </a:r>
          </a:p>
          <a:p>
            <a:pPr lvl="2"/>
            <a:endParaRPr lang="en-US" dirty="0"/>
          </a:p>
          <a:p>
            <a:r>
              <a:rPr lang="en-US" dirty="0"/>
              <a:t>Any input after # is treated as comment (Python and R will not execute these when run)</a:t>
            </a:r>
          </a:p>
          <a:p>
            <a:pPr lvl="1"/>
            <a:r>
              <a:rPr lang="en-US" dirty="0"/>
              <a:t>Use comments extensively to document and explain your codes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35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902526"/>
            <a:ext cx="7633742" cy="595547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Variables are declared by assigning a value (integer, float or string), collection (list/array) or object (</a:t>
            </a:r>
            <a:r>
              <a:rPr lang="en-US" dirty="0" err="1"/>
              <a:t>data.frame</a:t>
            </a:r>
            <a:r>
              <a:rPr lang="en-US" dirty="0"/>
              <a:t>, regression results) to a sequence of alphanumeric characters</a:t>
            </a:r>
          </a:p>
          <a:p>
            <a:pPr lvl="1"/>
            <a:r>
              <a:rPr lang="en-US" dirty="0"/>
              <a:t>Note that Python and R are </a:t>
            </a:r>
            <a:r>
              <a:rPr lang="en-US" dirty="0">
                <a:solidFill>
                  <a:srgbClr val="FF0000"/>
                </a:solidFill>
              </a:rPr>
              <a:t>case-sensitive</a:t>
            </a:r>
          </a:p>
          <a:p>
            <a:pPr lvl="1"/>
            <a:r>
              <a:rPr lang="en-US" dirty="0" err="1"/>
              <a:t>price_of_apple</a:t>
            </a:r>
            <a:r>
              <a:rPr lang="en-US" dirty="0"/>
              <a:t> = 20</a:t>
            </a:r>
          </a:p>
          <a:p>
            <a:pPr lvl="1"/>
            <a:r>
              <a:rPr lang="en-US" dirty="0" err="1"/>
              <a:t>Price_of_Apple</a:t>
            </a:r>
            <a:r>
              <a:rPr lang="en-US" dirty="0"/>
              <a:t> = 40 (</a:t>
            </a:r>
            <a:r>
              <a:rPr lang="en-US" dirty="0" err="1"/>
              <a:t>price_of_apple</a:t>
            </a:r>
            <a:r>
              <a:rPr lang="en-US" dirty="0"/>
              <a:t> and </a:t>
            </a:r>
            <a:r>
              <a:rPr lang="en-US" dirty="0" err="1"/>
              <a:t>Price_of_Apple</a:t>
            </a:r>
            <a:r>
              <a:rPr lang="en-US" dirty="0"/>
              <a:t> are 2 different variables)</a:t>
            </a:r>
          </a:p>
          <a:p>
            <a:pPr lvl="1"/>
            <a:r>
              <a:rPr lang="en-US" dirty="0" err="1"/>
              <a:t>my_name</a:t>
            </a:r>
            <a:r>
              <a:rPr lang="en-US" dirty="0"/>
              <a:t> = “Jack”</a:t>
            </a:r>
          </a:p>
          <a:p>
            <a:r>
              <a:rPr lang="en-US" dirty="0"/>
              <a:t>Behaviors</a:t>
            </a:r>
          </a:p>
          <a:p>
            <a:pPr lvl="1"/>
            <a:r>
              <a:rPr lang="en-US" dirty="0"/>
              <a:t>Variables can be replaced by reassigning it with another value</a:t>
            </a:r>
          </a:p>
          <a:p>
            <a:pPr lvl="2"/>
            <a:r>
              <a:rPr lang="en-US" dirty="0" err="1"/>
              <a:t>price_of_apple</a:t>
            </a:r>
            <a:r>
              <a:rPr lang="en-US" dirty="0"/>
              <a:t> = 35 (This overwrites the previous value of 20)</a:t>
            </a:r>
          </a:p>
          <a:p>
            <a:pPr lvl="1"/>
            <a:r>
              <a:rPr lang="en-US" dirty="0"/>
              <a:t>Variables can be assigned to another variable, the new variable is an independent copy of the assignor</a:t>
            </a:r>
          </a:p>
          <a:p>
            <a:pPr lvl="2"/>
            <a:r>
              <a:rPr lang="en-US" dirty="0" err="1"/>
              <a:t>original_var</a:t>
            </a:r>
            <a:r>
              <a:rPr lang="en-US" dirty="0"/>
              <a:t> = 20</a:t>
            </a:r>
          </a:p>
          <a:p>
            <a:pPr lvl="2"/>
            <a:r>
              <a:rPr lang="en-US" dirty="0" err="1"/>
              <a:t>new_var</a:t>
            </a:r>
            <a:r>
              <a:rPr lang="en-US" dirty="0"/>
              <a:t> = </a:t>
            </a:r>
            <a:r>
              <a:rPr lang="en-US" dirty="0" err="1"/>
              <a:t>original_var</a:t>
            </a:r>
            <a:endParaRPr lang="en-US" dirty="0"/>
          </a:p>
          <a:p>
            <a:pPr lvl="2"/>
            <a:r>
              <a:rPr lang="en-US" dirty="0"/>
              <a:t>When you execute </a:t>
            </a:r>
            <a:r>
              <a:rPr lang="en-US" dirty="0" err="1"/>
              <a:t>new_var</a:t>
            </a:r>
            <a:r>
              <a:rPr lang="en-US" dirty="0"/>
              <a:t>, you get the value of 20</a:t>
            </a:r>
          </a:p>
          <a:p>
            <a:pPr lvl="2"/>
            <a:r>
              <a:rPr lang="en-US" dirty="0"/>
              <a:t>When the value of </a:t>
            </a:r>
            <a:r>
              <a:rPr lang="en-US" dirty="0" err="1"/>
              <a:t>original_var</a:t>
            </a:r>
            <a:r>
              <a:rPr lang="en-US" dirty="0"/>
              <a:t> is changed, </a:t>
            </a:r>
            <a:r>
              <a:rPr lang="en-US" dirty="0" err="1"/>
              <a:t>new_var</a:t>
            </a:r>
            <a:r>
              <a:rPr lang="en-US" dirty="0"/>
              <a:t> remains unchanged at 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  <a:p>
            <a:fld id="{48F63A3B-78C7-47BE-AE5E-E10140E04643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4969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C625A-60CF-44E2-AB1A-3C042074C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BB27B-FAEE-4166-BFC6-469099103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298121"/>
            <a:ext cx="7633742" cy="542335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print() statement is used to show the results of operations, logic, or variables in the console</a:t>
            </a:r>
          </a:p>
          <a:p>
            <a:pPr lvl="1"/>
            <a:r>
              <a:rPr lang="en-US" dirty="0"/>
              <a:t>When you press ctrl-enter or alt-enter, the results are shown immediately in the space below the line</a:t>
            </a:r>
          </a:p>
          <a:p>
            <a:r>
              <a:rPr lang="en-US" dirty="0"/>
              <a:t>Often, we want the results to be shown with some comments or information</a:t>
            </a:r>
          </a:p>
          <a:p>
            <a:pPr lvl="1"/>
            <a:r>
              <a:rPr lang="en-US" dirty="0" err="1"/>
              <a:t>john_apples</a:t>
            </a:r>
            <a:r>
              <a:rPr lang="en-US" dirty="0"/>
              <a:t> = 40</a:t>
            </a:r>
          </a:p>
          <a:p>
            <a:pPr lvl="1"/>
            <a:r>
              <a:rPr lang="en-US" dirty="0" err="1"/>
              <a:t>peter_apples</a:t>
            </a:r>
            <a:r>
              <a:rPr lang="en-US" dirty="0"/>
              <a:t> = 20</a:t>
            </a:r>
          </a:p>
          <a:p>
            <a:pPr lvl="2"/>
            <a:r>
              <a:rPr lang="en-US" dirty="0"/>
              <a:t>print(</a:t>
            </a:r>
            <a:r>
              <a:rPr lang="en-US" dirty="0" err="1"/>
              <a:t>john_apples</a:t>
            </a:r>
            <a:r>
              <a:rPr lang="en-US" dirty="0"/>
              <a:t>) will return 40 in the console</a:t>
            </a:r>
          </a:p>
          <a:p>
            <a:pPr lvl="1"/>
            <a:r>
              <a:rPr lang="en-US" dirty="0"/>
              <a:t>I can print the results with some comments like “John has 40 apples, and Peter has 20 apples” using variables instead of hardcoding the numbers</a:t>
            </a:r>
          </a:p>
          <a:p>
            <a:pPr lvl="2"/>
            <a:r>
              <a:rPr lang="en-US" dirty="0"/>
              <a:t>This is known as string formatting in python</a:t>
            </a:r>
          </a:p>
          <a:p>
            <a:pPr lvl="2"/>
            <a:r>
              <a:rPr lang="en-US" dirty="0"/>
              <a:t>The general format is </a:t>
            </a:r>
            <a:r>
              <a:rPr lang="en-US" dirty="0" err="1"/>
              <a:t>string.format</a:t>
            </a:r>
            <a:r>
              <a:rPr lang="en-US" dirty="0"/>
              <a:t>(variable name, variable name, ...)</a:t>
            </a:r>
          </a:p>
          <a:p>
            <a:pPr lvl="3"/>
            <a:r>
              <a:rPr lang="en-US" dirty="0"/>
              <a:t>“John has {} apples, Peter has {} </a:t>
            </a:r>
            <a:r>
              <a:rPr lang="en-US" dirty="0" err="1"/>
              <a:t>apples.”.format</a:t>
            </a:r>
            <a:r>
              <a:rPr lang="en-US" dirty="0"/>
              <a:t>(</a:t>
            </a:r>
            <a:r>
              <a:rPr lang="en-US" dirty="0" err="1"/>
              <a:t>john_apples</a:t>
            </a:r>
            <a:r>
              <a:rPr lang="en-US" dirty="0"/>
              <a:t>, </a:t>
            </a:r>
            <a:r>
              <a:rPr lang="en-US" dirty="0" err="1"/>
              <a:t>peter_apples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The variables in .format() will replace the {} in the string in sequence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314C9-D9D7-4892-9940-291AB5CF9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2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182254"/>
            <a:ext cx="7633742" cy="567574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always encounter collections of elements as variables in our data work</a:t>
            </a:r>
          </a:p>
          <a:p>
            <a:pPr lvl="1"/>
            <a:r>
              <a:rPr lang="en-US" dirty="0"/>
              <a:t>A collection of elements can be integer, float, strings, or a mix of these data types, separated by commas and encapsulated in brackets</a:t>
            </a:r>
          </a:p>
          <a:p>
            <a:pPr lvl="2"/>
            <a:r>
              <a:rPr lang="en-US" dirty="0"/>
              <a:t>Example: </a:t>
            </a:r>
            <a:r>
              <a:rPr lang="nl-NL" dirty="0"/>
              <a:t>net_profit = [114.3, 98.7, 156.8, 18.3, -56.7]</a:t>
            </a:r>
          </a:p>
          <a:p>
            <a:pPr lvl="2"/>
            <a:endParaRPr lang="nl-NL" dirty="0"/>
          </a:p>
          <a:p>
            <a:r>
              <a:rPr lang="en-US" dirty="0"/>
              <a:t>There are 4 main types of collections in Python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List [] </a:t>
            </a:r>
            <a:r>
              <a:rPr lang="en-US" dirty="0"/>
              <a:t>: A mutable collection (i.e. elements’ value can be reassigned)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Tuple () </a:t>
            </a:r>
            <a:r>
              <a:rPr lang="en-US" dirty="0"/>
              <a:t>: An immutable collection (i.e. elements’ value cannot be reassigned, its like a locked list)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Dictionary {key: value} </a:t>
            </a:r>
            <a:r>
              <a:rPr lang="en-US" dirty="0"/>
              <a:t>: An indexed collection (the value of each element can be retrieved by dictionary[key])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Set set() </a:t>
            </a:r>
            <a:r>
              <a:rPr lang="en-US" dirty="0"/>
              <a:t>: A collection with only unique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932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Subsetting</a:t>
            </a:r>
            <a:r>
              <a:rPr lang="en-US" dirty="0"/>
              <a:t>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182254"/>
            <a:ext cx="7633742" cy="567574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Elements can be extracted via </a:t>
            </a:r>
            <a:r>
              <a:rPr lang="en-US" dirty="0" err="1"/>
              <a:t>subsetting</a:t>
            </a:r>
            <a:r>
              <a:rPr lang="en-US" dirty="0"/>
              <a:t> [ ]</a:t>
            </a:r>
          </a:p>
          <a:p>
            <a:pPr lvl="1"/>
            <a:r>
              <a:rPr lang="en-US" dirty="0" err="1"/>
              <a:t>Subsetting</a:t>
            </a:r>
            <a:r>
              <a:rPr lang="en-US" dirty="0"/>
              <a:t> is a practice that uses positions of elements to retrieve a slice of the collection</a:t>
            </a:r>
          </a:p>
          <a:p>
            <a:pPr lvl="2"/>
            <a:r>
              <a:rPr lang="en-US" dirty="0"/>
              <a:t>Note that different programming languages uses different starting index</a:t>
            </a:r>
          </a:p>
          <a:p>
            <a:pPr lvl="2"/>
            <a:r>
              <a:rPr lang="en-US" dirty="0"/>
              <a:t>Python uses the value of 0 for the starting index (i.e. first element in the collection), while R uses the value of 1 for the starting index</a:t>
            </a:r>
          </a:p>
          <a:p>
            <a:pPr lvl="1"/>
            <a:r>
              <a:rPr lang="en-US" dirty="0" err="1"/>
              <a:t>my_list</a:t>
            </a:r>
            <a:r>
              <a:rPr lang="en-US" dirty="0"/>
              <a:t> = [1, 2, 3, 4] </a:t>
            </a:r>
          </a:p>
          <a:p>
            <a:pPr lvl="1"/>
            <a:r>
              <a:rPr lang="en-US" dirty="0" err="1"/>
              <a:t>my_list</a:t>
            </a:r>
            <a:r>
              <a:rPr lang="en-US" dirty="0"/>
              <a:t>[2] will give you 3</a:t>
            </a:r>
          </a:p>
          <a:p>
            <a:pPr lvl="2"/>
            <a:r>
              <a:rPr lang="en-US" dirty="0"/>
              <a:t>The number in the [ ] is known as the index or position of the element in the array</a:t>
            </a:r>
          </a:p>
          <a:p>
            <a:r>
              <a:rPr lang="en-US" dirty="0"/>
              <a:t>List/array can be sliced using the [:] method</a:t>
            </a:r>
          </a:p>
          <a:p>
            <a:pPr lvl="1"/>
            <a:r>
              <a:rPr lang="en-US" dirty="0" err="1"/>
              <a:t>my_list</a:t>
            </a:r>
            <a:r>
              <a:rPr lang="en-US" dirty="0"/>
              <a:t>[1:3] will give you [2, 3]</a:t>
            </a:r>
          </a:p>
          <a:p>
            <a:pPr lvl="1"/>
            <a:r>
              <a:rPr lang="en-US" dirty="0"/>
              <a:t>The number before : is the starting index, and the number after : is the ending index (Note that python’s slice does not include the ending index position, but R does)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818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(if-Else)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366982"/>
            <a:ext cx="7633742" cy="500869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If-else statements are used to return values given different conditions</a:t>
            </a:r>
          </a:p>
          <a:p>
            <a:pPr marL="457200" lvl="1" indent="0">
              <a:buNone/>
            </a:pPr>
            <a:r>
              <a:rPr lang="en-US" sz="1900" dirty="0">
                <a:solidFill>
                  <a:srgbClr val="FF0000"/>
                </a:solidFill>
              </a:rPr>
              <a:t>if condition1:</a:t>
            </a:r>
          </a:p>
          <a:p>
            <a:pPr marL="457200" lvl="1" indent="0">
              <a:buNone/>
            </a:pPr>
            <a:r>
              <a:rPr lang="en-US" sz="1900" dirty="0">
                <a:solidFill>
                  <a:srgbClr val="FF0000"/>
                </a:solidFill>
              </a:rPr>
              <a:t>    do this</a:t>
            </a:r>
          </a:p>
          <a:p>
            <a:pPr marL="457200" lvl="1" indent="0">
              <a:buNone/>
            </a:pPr>
            <a:r>
              <a:rPr lang="en-US" sz="1900" dirty="0">
                <a:solidFill>
                  <a:srgbClr val="FF0000"/>
                </a:solidFill>
              </a:rPr>
              <a:t>else if condition 2:</a:t>
            </a:r>
          </a:p>
          <a:p>
            <a:pPr marL="457200" lvl="1" indent="0">
              <a:buNone/>
            </a:pPr>
            <a:r>
              <a:rPr lang="en-US" sz="1900" dirty="0">
                <a:solidFill>
                  <a:srgbClr val="FF0000"/>
                </a:solidFill>
              </a:rPr>
              <a:t>    do this</a:t>
            </a:r>
          </a:p>
          <a:p>
            <a:pPr marL="457200" lvl="1" indent="0">
              <a:buNone/>
            </a:pPr>
            <a:r>
              <a:rPr lang="en-US" sz="1900" dirty="0">
                <a:solidFill>
                  <a:srgbClr val="FF0000"/>
                </a:solidFill>
              </a:rPr>
              <a:t>else:</a:t>
            </a:r>
          </a:p>
          <a:p>
            <a:pPr marL="457200" lvl="1" indent="0">
              <a:buNone/>
            </a:pPr>
            <a:r>
              <a:rPr lang="en-US" sz="1900" dirty="0">
                <a:solidFill>
                  <a:srgbClr val="FF0000"/>
                </a:solidFill>
              </a:rPr>
              <a:t>    do this</a:t>
            </a:r>
          </a:p>
          <a:p>
            <a:pPr lvl="1"/>
            <a:r>
              <a:rPr lang="en-US" dirty="0"/>
              <a:t>A condition is a test of True/False or Exist/Don’t Exist statements</a:t>
            </a:r>
          </a:p>
          <a:p>
            <a:pPr lvl="2"/>
            <a:r>
              <a:rPr lang="en-US" dirty="0"/>
              <a:t>3 &gt; 2 evaluates to True, 2 &lt; 3 evaluates to False</a:t>
            </a:r>
          </a:p>
          <a:p>
            <a:pPr lvl="2"/>
            <a:r>
              <a:rPr lang="en-US" dirty="0"/>
              <a:t>4 in (1, 2, 3, 4) evaluates to True</a:t>
            </a:r>
          </a:p>
          <a:p>
            <a:pPr lvl="2"/>
            <a:r>
              <a:rPr lang="en-US" dirty="0"/>
              <a:t>5 in (1, 2, 3, 4) evaluates to False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278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744451"/>
          </a:xfrm>
        </p:spPr>
        <p:txBody>
          <a:bodyPr>
            <a:normAutofit/>
          </a:bodyPr>
          <a:lstStyle/>
          <a:p>
            <a:r>
              <a:rPr lang="en-US" dirty="0"/>
              <a:t>Flow Control </a:t>
            </a:r>
            <a:r>
              <a:rPr lang="mr-IN" dirty="0"/>
              <a:t>–</a:t>
            </a:r>
            <a:r>
              <a:rPr lang="en-US" dirty="0"/>
              <a:t> For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200726"/>
            <a:ext cx="7633742" cy="5657273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Other than the if-else </a:t>
            </a:r>
            <a:r>
              <a:rPr lang="en-US" sz="2400" dirty="0" err="1"/>
              <a:t>if-else</a:t>
            </a:r>
            <a:r>
              <a:rPr lang="en-US" sz="2400" dirty="0"/>
              <a:t> statement, there are 2 important flow control methods:</a:t>
            </a:r>
          </a:p>
          <a:p>
            <a:pPr lvl="1"/>
            <a:r>
              <a:rPr lang="en-US" sz="2000" dirty="0"/>
              <a:t>For loop</a:t>
            </a:r>
          </a:p>
          <a:p>
            <a:pPr lvl="1"/>
            <a:r>
              <a:rPr lang="en-US" sz="2000" dirty="0"/>
              <a:t>While loop</a:t>
            </a:r>
          </a:p>
          <a:p>
            <a:r>
              <a:rPr lang="en-US" sz="2400" dirty="0"/>
              <a:t>Loops allow us to iterate through a collection, and perform actions on each element as we iterate</a:t>
            </a:r>
          </a:p>
          <a:p>
            <a:r>
              <a:rPr lang="en-US" sz="2400" dirty="0"/>
              <a:t>Given a list of elements, a for-loop </a:t>
            </a:r>
          </a:p>
          <a:p>
            <a:pPr marL="457200" lvl="1" indent="0">
              <a:buNone/>
            </a:pPr>
            <a:r>
              <a:rPr lang="en-US" sz="2000" dirty="0"/>
              <a:t>for n in </a:t>
            </a:r>
            <a:r>
              <a:rPr lang="en-US" sz="2000" dirty="0" err="1"/>
              <a:t>my_list</a:t>
            </a:r>
            <a:r>
              <a:rPr lang="en-US" sz="2000" dirty="0"/>
              <a:t>:</a:t>
            </a:r>
          </a:p>
          <a:p>
            <a:pPr marL="457200" lvl="1" indent="0">
              <a:buNone/>
            </a:pPr>
            <a:r>
              <a:rPr lang="en-US" sz="2000" dirty="0"/>
              <a:t>    do this to n</a:t>
            </a:r>
          </a:p>
          <a:p>
            <a:pPr lvl="1">
              <a:buFont typeface="+mj-lt"/>
              <a:buAutoNum type="arabicPeriod"/>
            </a:pPr>
            <a:r>
              <a:rPr lang="en-US" sz="2100" dirty="0"/>
              <a:t>Assigns the value of the first element to n (you can name this anyway you want)</a:t>
            </a:r>
          </a:p>
          <a:p>
            <a:pPr lvl="1">
              <a:buFont typeface="+mj-lt"/>
              <a:buAutoNum type="arabicPeriod"/>
            </a:pPr>
            <a:r>
              <a:rPr lang="en-US" sz="2100" dirty="0"/>
              <a:t>Runs the block of code under the for loop</a:t>
            </a:r>
          </a:p>
          <a:p>
            <a:pPr lvl="1">
              <a:buFont typeface="+mj-lt"/>
              <a:buAutoNum type="arabicPeriod"/>
            </a:pPr>
            <a:r>
              <a:rPr lang="en-US" sz="2100" dirty="0"/>
              <a:t>After the block is done, the for loop will then assign the value of the next element to n</a:t>
            </a:r>
          </a:p>
          <a:p>
            <a:pPr lvl="1">
              <a:buFont typeface="+mj-lt"/>
              <a:buAutoNum type="arabicPeriod"/>
            </a:pPr>
            <a:r>
              <a:rPr lang="en-US" sz="2100" dirty="0"/>
              <a:t>Runs the block of code again (now with the value of n being that of the 2</a:t>
            </a:r>
            <a:r>
              <a:rPr lang="en-US" sz="2100" baseline="30000" dirty="0"/>
              <a:t>nd</a:t>
            </a:r>
            <a:r>
              <a:rPr lang="en-US" sz="2100" dirty="0"/>
              <a:t> element)</a:t>
            </a:r>
          </a:p>
          <a:p>
            <a:pPr lvl="1">
              <a:buFont typeface="+mj-lt"/>
              <a:buAutoNum type="arabicPeriod"/>
            </a:pPr>
            <a:r>
              <a:rPr lang="en-US" sz="2100" dirty="0"/>
              <a:t>Repeat until the list is exhausted (i.e. every element in the list has been run through once)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596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ight Arrow 28"/>
          <p:cNvSpPr/>
          <p:nvPr/>
        </p:nvSpPr>
        <p:spPr>
          <a:xfrm rot="5400000">
            <a:off x="1865111" y="3689083"/>
            <a:ext cx="982941" cy="369455"/>
          </a:xfrm>
          <a:prstGeom prst="rightArrow">
            <a:avLst/>
          </a:prstGeom>
          <a:solidFill>
            <a:srgbClr val="FFFF0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5400000">
            <a:off x="3048239" y="3689082"/>
            <a:ext cx="982941" cy="369455"/>
          </a:xfrm>
          <a:prstGeom prst="rightArrow">
            <a:avLst/>
          </a:prstGeom>
          <a:solidFill>
            <a:srgbClr val="FFFF0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5400000">
            <a:off x="4432572" y="3689083"/>
            <a:ext cx="982941" cy="369455"/>
          </a:xfrm>
          <a:prstGeom prst="rightArrow">
            <a:avLst/>
          </a:prstGeom>
          <a:solidFill>
            <a:srgbClr val="FFFF0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5400000">
            <a:off x="5756015" y="3696886"/>
            <a:ext cx="982941" cy="369455"/>
          </a:xfrm>
          <a:prstGeom prst="rightArrow">
            <a:avLst/>
          </a:prstGeom>
          <a:solidFill>
            <a:srgbClr val="FFFF0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5400000">
            <a:off x="7020445" y="3689083"/>
            <a:ext cx="982941" cy="369455"/>
          </a:xfrm>
          <a:prstGeom prst="rightArrow">
            <a:avLst/>
          </a:prstGeom>
          <a:solidFill>
            <a:srgbClr val="FFFF0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Bent Arrow 8"/>
          <p:cNvSpPr/>
          <p:nvPr/>
        </p:nvSpPr>
        <p:spPr>
          <a:xfrm rot="10800000">
            <a:off x="1638025" y="2825328"/>
            <a:ext cx="1071536" cy="607599"/>
          </a:xfrm>
          <a:prstGeom prst="bentArrow">
            <a:avLst>
              <a:gd name="adj1" fmla="val 25000"/>
              <a:gd name="adj2" fmla="val 20790"/>
              <a:gd name="adj3" fmla="val 25000"/>
              <a:gd name="adj4" fmla="val 4375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8746296"/>
              </p:ext>
            </p:extLst>
          </p:nvPr>
        </p:nvGraphicFramePr>
        <p:xfrm>
          <a:off x="2051428" y="2458417"/>
          <a:ext cx="623624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7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7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72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72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72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87257" y="2422804"/>
            <a:ext cx="84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my_list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91561" y="1954462"/>
            <a:ext cx="1013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002060"/>
                </a:solidFill>
              </a:rPr>
              <a:t>Variables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59090" y="310227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51428" y="3678143"/>
            <a:ext cx="6236245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Procedure: print(n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868219" y="1966659"/>
            <a:ext cx="763374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44899" y="796048"/>
            <a:ext cx="5313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What goes on under the hood: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06022" y="2951905"/>
            <a:ext cx="931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002060"/>
                </a:solidFill>
              </a:rPr>
              <a:t>Iteration #1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18" name="Bent Arrow 17"/>
          <p:cNvSpPr/>
          <p:nvPr/>
        </p:nvSpPr>
        <p:spPr>
          <a:xfrm rot="10800000">
            <a:off x="1638025" y="2813415"/>
            <a:ext cx="2448716" cy="607599"/>
          </a:xfrm>
          <a:prstGeom prst="bentArrow">
            <a:avLst>
              <a:gd name="adj1" fmla="val 25000"/>
              <a:gd name="adj2" fmla="val 20790"/>
              <a:gd name="adj3" fmla="val 25000"/>
              <a:gd name="adj4" fmla="val 4375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83202" y="2939993"/>
            <a:ext cx="931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Iteration #2</a:t>
            </a:r>
          </a:p>
        </p:txBody>
      </p:sp>
      <p:sp>
        <p:nvSpPr>
          <p:cNvPr id="20" name="Bent Arrow 19"/>
          <p:cNvSpPr/>
          <p:nvPr/>
        </p:nvSpPr>
        <p:spPr>
          <a:xfrm rot="10800000">
            <a:off x="1638024" y="2820908"/>
            <a:ext cx="3811746" cy="607599"/>
          </a:xfrm>
          <a:prstGeom prst="bentArrow">
            <a:avLst>
              <a:gd name="adj1" fmla="val 25000"/>
              <a:gd name="adj2" fmla="val 20790"/>
              <a:gd name="adj3" fmla="val 25000"/>
              <a:gd name="adj4" fmla="val 4375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446231" y="2947486"/>
            <a:ext cx="931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Iteration #3</a:t>
            </a:r>
          </a:p>
        </p:txBody>
      </p:sp>
      <p:sp>
        <p:nvSpPr>
          <p:cNvPr id="22" name="Bent Arrow 21"/>
          <p:cNvSpPr/>
          <p:nvPr/>
        </p:nvSpPr>
        <p:spPr>
          <a:xfrm rot="10800000">
            <a:off x="1638022" y="2829949"/>
            <a:ext cx="5112448" cy="607599"/>
          </a:xfrm>
          <a:prstGeom prst="bentArrow">
            <a:avLst>
              <a:gd name="adj1" fmla="val 25000"/>
              <a:gd name="adj2" fmla="val 20790"/>
              <a:gd name="adj3" fmla="val 25000"/>
              <a:gd name="adj4" fmla="val 4375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46931" y="2956527"/>
            <a:ext cx="931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Iteration #4</a:t>
            </a:r>
          </a:p>
        </p:txBody>
      </p:sp>
      <p:sp>
        <p:nvSpPr>
          <p:cNvPr id="24" name="Bent Arrow 23"/>
          <p:cNvSpPr/>
          <p:nvPr/>
        </p:nvSpPr>
        <p:spPr>
          <a:xfrm rot="10800000">
            <a:off x="1638021" y="2829949"/>
            <a:ext cx="6362452" cy="607599"/>
          </a:xfrm>
          <a:prstGeom prst="bentArrow">
            <a:avLst>
              <a:gd name="adj1" fmla="val 25000"/>
              <a:gd name="adj2" fmla="val 20790"/>
              <a:gd name="adj3" fmla="val 25000"/>
              <a:gd name="adj4" fmla="val 4375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96934" y="2956527"/>
            <a:ext cx="931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Iteration #5</a:t>
            </a:r>
          </a:p>
        </p:txBody>
      </p:sp>
      <p:cxnSp>
        <p:nvCxnSpPr>
          <p:cNvPr id="27" name="Elbow Connector 26"/>
          <p:cNvCxnSpPr>
            <a:stCxn id="8" idx="2"/>
            <a:endCxn id="13" idx="1"/>
          </p:cNvCxnSpPr>
          <p:nvPr/>
        </p:nvCxnSpPr>
        <p:spPr>
          <a:xfrm rot="16200000" flipH="1">
            <a:off x="1484676" y="3296057"/>
            <a:ext cx="391206" cy="742297"/>
          </a:xfrm>
          <a:prstGeom prst="bentConnector2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75154" y="4864229"/>
            <a:ext cx="751251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n is used as a variable in the procedure and takes the value of each element in </a:t>
            </a:r>
            <a:r>
              <a:rPr lang="en-US" sz="1600" dirty="0" err="1">
                <a:solidFill>
                  <a:srgbClr val="002060"/>
                </a:solidFill>
              </a:rPr>
              <a:t>my_list</a:t>
            </a:r>
            <a:r>
              <a:rPr lang="en-US" sz="1600" dirty="0">
                <a:solidFill>
                  <a:srgbClr val="002060"/>
                </a:solidFill>
              </a:rPr>
              <a:t> as the for loop iterates through the list</a:t>
            </a:r>
          </a:p>
          <a:p>
            <a:endParaRPr lang="en-US" sz="1600" dirty="0">
              <a:solidFill>
                <a:srgbClr val="002060"/>
              </a:solidFill>
            </a:endParaRPr>
          </a:p>
          <a:p>
            <a:r>
              <a:rPr lang="en-US" sz="1600" dirty="0">
                <a:solidFill>
                  <a:srgbClr val="002060"/>
                </a:solidFill>
              </a:rPr>
              <a:t>In the first iteration, n takes the value of the first element in </a:t>
            </a:r>
            <a:r>
              <a:rPr lang="en-US" sz="1600" dirty="0" err="1">
                <a:solidFill>
                  <a:srgbClr val="002060"/>
                </a:solidFill>
              </a:rPr>
              <a:t>my_list</a:t>
            </a:r>
            <a:r>
              <a:rPr lang="en-US" sz="1600" dirty="0">
                <a:solidFill>
                  <a:srgbClr val="002060"/>
                </a:solidFill>
              </a:rPr>
              <a:t> (41). The block of code within the for loop acts on n: print(n) -&gt; returns 41</a:t>
            </a:r>
          </a:p>
          <a:p>
            <a:endParaRPr lang="en-US" sz="1600" dirty="0">
              <a:solidFill>
                <a:srgbClr val="002060"/>
              </a:solidFill>
            </a:endParaRPr>
          </a:p>
          <a:p>
            <a:r>
              <a:rPr lang="en-US" sz="1600" dirty="0">
                <a:solidFill>
                  <a:srgbClr val="002060"/>
                </a:solidFill>
              </a:rPr>
              <a:t>The block of code ends, for loop goes to the next element (15) and assigns it to 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71854" y="4429932"/>
            <a:ext cx="43794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b="1"/>
              <a:t>41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331017" y="4425314"/>
            <a:ext cx="43794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b="1" dirty="0"/>
              <a:t>15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762022" y="4420727"/>
            <a:ext cx="311304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b="1" dirty="0"/>
              <a:t>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037322" y="4420727"/>
            <a:ext cx="43794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b="1" dirty="0"/>
              <a:t>56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304166" y="4420727"/>
            <a:ext cx="43794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b="1" dirty="0"/>
              <a:t>34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064DDE-0E70-4505-A8DC-CB89DE361A67}"/>
              </a:ext>
            </a:extLst>
          </p:cNvPr>
          <p:cNvSpPr/>
          <p:nvPr/>
        </p:nvSpPr>
        <p:spPr>
          <a:xfrm>
            <a:off x="3051360" y="1259298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sz="2000" b="1" dirty="0">
                <a:solidFill>
                  <a:srgbClr val="002060"/>
                </a:solidFill>
              </a:rPr>
              <a:t>for n in </a:t>
            </a:r>
            <a:r>
              <a:rPr lang="en-US" sz="2000" b="1" dirty="0" err="1">
                <a:solidFill>
                  <a:srgbClr val="002060"/>
                </a:solidFill>
              </a:rPr>
              <a:t>my_list</a:t>
            </a:r>
            <a:r>
              <a:rPr lang="en-US" sz="2000" b="1" dirty="0">
                <a:solidFill>
                  <a:srgbClr val="002060"/>
                </a:solidFill>
              </a:rPr>
              <a:t>:</a:t>
            </a:r>
          </a:p>
          <a:p>
            <a:pPr lvl="1"/>
            <a:r>
              <a:rPr lang="en-US" sz="2000" b="1" dirty="0">
                <a:solidFill>
                  <a:srgbClr val="002060"/>
                </a:solidFill>
              </a:rPr>
              <a:t>    print(n)</a:t>
            </a:r>
          </a:p>
        </p:txBody>
      </p:sp>
    </p:spTree>
    <p:extLst>
      <p:ext uri="{BB962C8B-B14F-4D97-AF65-F5344CB8AC3E}">
        <p14:creationId xmlns:p14="http://schemas.microsoft.com/office/powerpoint/2010/main" val="15224898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219200"/>
            <a:ext cx="7633742" cy="5502275"/>
          </a:xfrm>
        </p:spPr>
        <p:txBody>
          <a:bodyPr>
            <a:normAutofit/>
          </a:bodyPr>
          <a:lstStyle/>
          <a:p>
            <a:r>
              <a:rPr lang="en-US" sz="2000" dirty="0"/>
              <a:t>Similar to a For-Loop, a While-Loop is an iteration</a:t>
            </a:r>
          </a:p>
          <a:p>
            <a:r>
              <a:rPr lang="en-US" sz="2000" dirty="0"/>
              <a:t>In a for-loop, we specify the condition as follows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2060"/>
                </a:solidFill>
              </a:rPr>
              <a:t>for </a:t>
            </a:r>
            <a:r>
              <a:rPr lang="en-US" sz="1600" dirty="0" err="1">
                <a:solidFill>
                  <a:srgbClr val="002060"/>
                </a:solidFill>
              </a:rPr>
              <a:t>i</a:t>
            </a:r>
            <a:r>
              <a:rPr lang="en-US" sz="1600" dirty="0">
                <a:solidFill>
                  <a:srgbClr val="002060"/>
                </a:solidFill>
              </a:rPr>
              <a:t> in (1, 2, ‘Happy’, 4, 9.567):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2060"/>
                </a:solidFill>
              </a:rPr>
              <a:t>    # do this</a:t>
            </a:r>
            <a:endParaRPr lang="en-US" sz="2000" dirty="0">
              <a:solidFill>
                <a:srgbClr val="002060"/>
              </a:solidFill>
            </a:endParaRPr>
          </a:p>
          <a:p>
            <a:pPr lvl="1"/>
            <a:r>
              <a:rPr lang="en-US" sz="1600" dirty="0"/>
              <a:t>The loop will iterate through the list c(1, 2, ‘Happy’, 4, 9.567) element by element</a:t>
            </a:r>
          </a:p>
          <a:p>
            <a:pPr lvl="1"/>
            <a:r>
              <a:rPr lang="en-US" sz="1600" dirty="0"/>
              <a:t>For each iteration, it will assign the value of the element to </a:t>
            </a:r>
            <a:r>
              <a:rPr lang="en-US" sz="1600" dirty="0" err="1"/>
              <a:t>i</a:t>
            </a:r>
            <a:r>
              <a:rPr lang="en-US" sz="1600" dirty="0"/>
              <a:t> </a:t>
            </a:r>
          </a:p>
          <a:p>
            <a:pPr lvl="1"/>
            <a:r>
              <a:rPr lang="en-US" sz="1600" dirty="0"/>
              <a:t>After which, it will process the block of instructions in { }</a:t>
            </a:r>
          </a:p>
          <a:p>
            <a:r>
              <a:rPr lang="en-US" sz="2000" dirty="0"/>
              <a:t>Supposed that you have 5 million elements that we wish to iterate</a:t>
            </a:r>
          </a:p>
          <a:p>
            <a:r>
              <a:rPr lang="en-US" sz="2000" dirty="0"/>
              <a:t>In this case, we may wish to use a while loop, which has the following characteristics:</a:t>
            </a:r>
          </a:p>
          <a:p>
            <a:pPr lvl="1"/>
            <a:r>
              <a:rPr lang="en-US" sz="1600" dirty="0"/>
              <a:t>The while loop will keep iterating and processing the block of instructions until the condition (in this case, </a:t>
            </a:r>
            <a:r>
              <a:rPr lang="en-US" sz="1600" dirty="0" err="1"/>
              <a:t>i</a:t>
            </a:r>
            <a:r>
              <a:rPr lang="en-US" sz="1600" dirty="0"/>
              <a:t> &lt; 50) is evaluated to be False</a:t>
            </a:r>
          </a:p>
          <a:p>
            <a:pPr lvl="1"/>
            <a:r>
              <a:rPr lang="en-US" sz="1600" dirty="0"/>
              <a:t>2 important things: </a:t>
            </a:r>
          </a:p>
          <a:p>
            <a:pPr lvl="2"/>
            <a:r>
              <a:rPr lang="en-US" sz="1200" dirty="0"/>
              <a:t>Set a counter (in the e.g., </a:t>
            </a:r>
            <a:r>
              <a:rPr lang="en-US" sz="1200" dirty="0" err="1"/>
              <a:t>i</a:t>
            </a:r>
            <a:r>
              <a:rPr lang="en-US" sz="1200" dirty="0"/>
              <a:t> = 0 sets a counter </a:t>
            </a:r>
            <a:r>
              <a:rPr lang="en-US" sz="1200" dirty="0" err="1"/>
              <a:t>i</a:t>
            </a:r>
            <a:r>
              <a:rPr lang="en-US" sz="1200" dirty="0"/>
              <a:t> to 0)</a:t>
            </a:r>
          </a:p>
          <a:p>
            <a:pPr lvl="2"/>
            <a:r>
              <a:rPr lang="en-US" sz="1200" dirty="0"/>
              <a:t>After every block of instruction, increment the counter by 1</a:t>
            </a:r>
          </a:p>
          <a:p>
            <a:pPr lvl="1"/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2C7E22-602C-4886-A061-BB0103B1D3D8}"/>
              </a:ext>
            </a:extLst>
          </p:cNvPr>
          <p:cNvSpPr txBox="1"/>
          <p:nvPr/>
        </p:nvSpPr>
        <p:spPr>
          <a:xfrm>
            <a:off x="6841803" y="5500580"/>
            <a:ext cx="13468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 = 0</a:t>
            </a:r>
          </a:p>
          <a:p>
            <a:r>
              <a:rPr lang="en-US" dirty="0">
                <a:solidFill>
                  <a:srgbClr val="002060"/>
                </a:solidFill>
              </a:rPr>
              <a:t>while 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 &lt; 50:</a:t>
            </a:r>
          </a:p>
          <a:p>
            <a:r>
              <a:rPr lang="en-US" dirty="0">
                <a:solidFill>
                  <a:srgbClr val="002060"/>
                </a:solidFill>
              </a:rPr>
              <a:t>    # do this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 = 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 + 1</a:t>
            </a:r>
          </a:p>
        </p:txBody>
      </p:sp>
    </p:spTree>
    <p:extLst>
      <p:ext uri="{BB962C8B-B14F-4D97-AF65-F5344CB8AC3E}">
        <p14:creationId xmlns:p14="http://schemas.microsoft.com/office/powerpoint/2010/main" val="2299011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7B4B7-A536-954C-8E85-53958322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exactly is coding?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96101-DBBF-6742-87A1-CD3F879A7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298121"/>
            <a:ext cx="7633742" cy="544368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Coding is a tradecraft</a:t>
            </a:r>
          </a:p>
          <a:p>
            <a:r>
              <a:rPr lang="en-US" dirty="0"/>
              <a:t>Coding is about writing instructions to a computer</a:t>
            </a:r>
          </a:p>
          <a:p>
            <a:pPr lvl="1"/>
            <a:r>
              <a:rPr lang="en-US" dirty="0"/>
              <a:t>The computer follows the instructions, takes in data input, and churn out data output</a:t>
            </a:r>
          </a:p>
          <a:p>
            <a:pPr lvl="1"/>
            <a:r>
              <a:rPr lang="en-US" dirty="0"/>
              <a:t>A simple mathematical instruction:</a:t>
            </a:r>
          </a:p>
          <a:p>
            <a:pPr lvl="2"/>
            <a:r>
              <a:rPr lang="en-US" dirty="0"/>
              <a:t>Instruction: </a:t>
            </a:r>
            <a:r>
              <a:rPr lang="en-US" dirty="0">
                <a:solidFill>
                  <a:srgbClr val="002060"/>
                </a:solidFill>
              </a:rPr>
              <a:t>1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002060"/>
                </a:solidFill>
              </a:rPr>
              <a:t>1</a:t>
            </a:r>
          </a:p>
          <a:p>
            <a:pPr lvl="2"/>
            <a:r>
              <a:rPr lang="en-US" dirty="0"/>
              <a:t>Computer takes in above instruction: </a:t>
            </a:r>
            <a:r>
              <a:rPr lang="en-US" dirty="0">
                <a:solidFill>
                  <a:srgbClr val="002060"/>
                </a:solidFill>
              </a:rPr>
              <a:t>X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002060"/>
                </a:solidFill>
              </a:rPr>
              <a:t>Y</a:t>
            </a:r>
          </a:p>
          <a:p>
            <a:pPr lvl="2"/>
            <a:r>
              <a:rPr lang="en-US" dirty="0"/>
              <a:t>Computer understands that the data input is X = 1, Y = 1</a:t>
            </a:r>
          </a:p>
          <a:p>
            <a:pPr lvl="2"/>
            <a:r>
              <a:rPr lang="en-US" dirty="0"/>
              <a:t>Computer returns 2</a:t>
            </a:r>
          </a:p>
          <a:p>
            <a:pPr lvl="1"/>
            <a:r>
              <a:rPr lang="en-US" dirty="0"/>
              <a:t>A simple logic instruction: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If</a:t>
            </a:r>
            <a:r>
              <a:rPr lang="en-US" dirty="0"/>
              <a:t> </a:t>
            </a:r>
            <a:r>
              <a:rPr lang="en-US" dirty="0">
                <a:solidFill>
                  <a:srgbClr val="002060"/>
                </a:solidFill>
              </a:rPr>
              <a:t>3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&gt;</a:t>
            </a:r>
            <a:r>
              <a:rPr lang="en-US" dirty="0"/>
              <a:t> </a:t>
            </a:r>
            <a:r>
              <a:rPr lang="en-US" dirty="0">
                <a:solidFill>
                  <a:srgbClr val="002060"/>
                </a:solidFill>
              </a:rPr>
              <a:t>2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then return </a:t>
            </a:r>
            <a:r>
              <a:rPr lang="en-US" dirty="0">
                <a:solidFill>
                  <a:srgbClr val="002060"/>
                </a:solidFill>
              </a:rPr>
              <a:t>“Yes, that is correct</a:t>
            </a:r>
            <a:r>
              <a:rPr lang="en-US" dirty="0"/>
              <a:t>.</a:t>
            </a:r>
            <a:r>
              <a:rPr lang="en-US" dirty="0">
                <a:solidFill>
                  <a:srgbClr val="002060"/>
                </a:solidFill>
              </a:rPr>
              <a:t>”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else return </a:t>
            </a:r>
            <a:r>
              <a:rPr lang="en-US" dirty="0">
                <a:solidFill>
                  <a:srgbClr val="002060"/>
                </a:solidFill>
              </a:rPr>
              <a:t>“No, that is wrong.”</a:t>
            </a:r>
          </a:p>
          <a:p>
            <a:pPr lvl="2"/>
            <a:r>
              <a:rPr lang="en-US" dirty="0"/>
              <a:t>Computer takes in the above instruction: </a:t>
            </a:r>
            <a:r>
              <a:rPr lang="en-US" dirty="0">
                <a:solidFill>
                  <a:srgbClr val="FF0000"/>
                </a:solidFill>
              </a:rPr>
              <a:t>if</a:t>
            </a:r>
            <a:r>
              <a:rPr lang="en-US" dirty="0"/>
              <a:t> </a:t>
            </a:r>
            <a:r>
              <a:rPr lang="en-US" dirty="0">
                <a:solidFill>
                  <a:srgbClr val="002060"/>
                </a:solidFill>
              </a:rPr>
              <a:t>X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&gt;</a:t>
            </a:r>
            <a:r>
              <a:rPr lang="en-US" dirty="0"/>
              <a:t> </a:t>
            </a:r>
            <a:r>
              <a:rPr lang="en-US" dirty="0">
                <a:solidFill>
                  <a:srgbClr val="002060"/>
                </a:solidFill>
              </a:rPr>
              <a:t>Y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then return </a:t>
            </a:r>
            <a:r>
              <a:rPr lang="en-US" dirty="0">
                <a:solidFill>
                  <a:srgbClr val="002060"/>
                </a:solidFill>
              </a:rPr>
              <a:t>A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else return</a:t>
            </a:r>
            <a:r>
              <a:rPr lang="en-US" dirty="0"/>
              <a:t> </a:t>
            </a:r>
            <a:r>
              <a:rPr lang="en-US" dirty="0">
                <a:solidFill>
                  <a:srgbClr val="002060"/>
                </a:solidFill>
              </a:rPr>
              <a:t>B</a:t>
            </a:r>
          </a:p>
          <a:p>
            <a:pPr lvl="2"/>
            <a:r>
              <a:rPr lang="en-US" dirty="0"/>
              <a:t>Computer understands that the data input is:</a:t>
            </a:r>
          </a:p>
          <a:p>
            <a:pPr lvl="3"/>
            <a:r>
              <a:rPr lang="en-US" dirty="0"/>
              <a:t> X = 3; Y = 2; A = “Yes, that is correct.”; B = “No, that is wrong.”</a:t>
            </a:r>
          </a:p>
          <a:p>
            <a:pPr lvl="2"/>
            <a:r>
              <a:rPr lang="en-US" dirty="0"/>
              <a:t>Computer performs the logic (3 &gt; 2) and determines that it is true</a:t>
            </a:r>
          </a:p>
          <a:p>
            <a:pPr lvl="3"/>
            <a:r>
              <a:rPr lang="en-US" dirty="0"/>
              <a:t>It then returns “Yes, that is correct.”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E35663-CE36-2549-98BB-AFC337360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678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108364"/>
            <a:ext cx="7633742" cy="526731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Many a times we would want to re-use some of the instructions that we have coded before</a:t>
            </a:r>
          </a:p>
          <a:p>
            <a:r>
              <a:rPr lang="en-US" dirty="0"/>
              <a:t>And as we re-use the instructions for each subsequent cases, there are variable values that we would like to change</a:t>
            </a:r>
          </a:p>
          <a:p>
            <a:r>
              <a:rPr lang="en-US" dirty="0"/>
              <a:t>Instead of cutting and pasting the same set of codes throughout your script, and manually and painstakingly change the variable values for each case, we can create a function to improve our productivity</a:t>
            </a:r>
          </a:p>
          <a:p>
            <a:pPr lvl="1"/>
            <a:r>
              <a:rPr lang="en-US" dirty="0"/>
              <a:t>The other benefit of writing a function, is that we only need to amend or update the instructions (typically computation algorithms/models) once</a:t>
            </a:r>
          </a:p>
          <a:p>
            <a:pPr lvl="1"/>
            <a:r>
              <a:rPr lang="en-US" dirty="0"/>
              <a:t>The alternative is to find every instance of the instructions and manually cut and paste to update them</a:t>
            </a:r>
          </a:p>
          <a:p>
            <a:pPr lvl="2"/>
            <a:r>
              <a:rPr lang="en-US" dirty="0"/>
              <a:t>Very error prone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463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493D1-57E4-4503-BC60-75D1AF58B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3A363-06E6-4C38-B0CF-04A48026C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Variable assignment</a:t>
            </a:r>
          </a:p>
          <a:p>
            <a:pPr lvl="1"/>
            <a:r>
              <a:rPr lang="en-US" dirty="0"/>
              <a:t>Peter went to a fair and won 10 marbles</a:t>
            </a:r>
          </a:p>
          <a:p>
            <a:pPr lvl="1"/>
            <a:r>
              <a:rPr lang="en-US" dirty="0"/>
              <a:t>He played a game with Gina and lost 4 marbles</a:t>
            </a:r>
          </a:p>
          <a:p>
            <a:pPr lvl="1"/>
            <a:r>
              <a:rPr lang="en-US" dirty="0"/>
              <a:t>As a result, Gina has twice more marbles than Peter</a:t>
            </a:r>
          </a:p>
          <a:p>
            <a:pPr lvl="1"/>
            <a:r>
              <a:rPr lang="en-US" dirty="0"/>
              <a:t>She then gave 2 marbles to Tim</a:t>
            </a:r>
          </a:p>
          <a:p>
            <a:pPr lvl="1"/>
            <a:r>
              <a:rPr lang="en-US" dirty="0"/>
              <a:t>How many marbles does Gina have after that?</a:t>
            </a:r>
          </a:p>
          <a:p>
            <a:pPr lvl="1"/>
            <a:endParaRPr lang="en-US" dirty="0"/>
          </a:p>
          <a:p>
            <a:r>
              <a:rPr lang="en-US" dirty="0"/>
              <a:t>If/else</a:t>
            </a:r>
          </a:p>
          <a:p>
            <a:pPr lvl="1"/>
            <a:r>
              <a:rPr lang="en-US" dirty="0"/>
              <a:t>If the number of marbles that Gina has is even, print “Gina has an even number of marbles.”</a:t>
            </a:r>
          </a:p>
          <a:p>
            <a:pPr lvl="1"/>
            <a:r>
              <a:rPr lang="en-US" dirty="0"/>
              <a:t>If not, print “Gina has an odd number of marbles.”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B2325-9EAC-4625-83CD-874761FA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587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A4992-59BB-477A-B9AB-E90C41E96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C8B8C-719E-41DB-ACBA-DD5748BD7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Given the following lists</a:t>
            </a:r>
          </a:p>
          <a:p>
            <a:pPr lvl="1"/>
            <a:r>
              <a:rPr lang="en-US" dirty="0"/>
              <a:t>years = [2010, 2011, 2012, 2013, 2014, 2015]</a:t>
            </a:r>
          </a:p>
          <a:p>
            <a:pPr lvl="1"/>
            <a:r>
              <a:rPr lang="nl-NL" dirty="0"/>
              <a:t>net_profit = [27.5, -54.7, 4.6, 13.2, -25.6, 45.8]</a:t>
            </a:r>
          </a:p>
          <a:p>
            <a:r>
              <a:rPr lang="nl-NL" dirty="0"/>
              <a:t>Do the following:</a:t>
            </a:r>
          </a:p>
          <a:p>
            <a:pPr lvl="1"/>
            <a:r>
              <a:rPr lang="nl-NL" dirty="0"/>
              <a:t>Convert the above list into a dictionary</a:t>
            </a:r>
          </a:p>
          <a:p>
            <a:pPr lvl="1"/>
            <a:r>
              <a:rPr lang="nl-NL" dirty="0"/>
              <a:t>Create the following 2 functions and apply them as a list comprehension:</a:t>
            </a:r>
          </a:p>
          <a:p>
            <a:pPr lvl="2"/>
            <a:r>
              <a:rPr lang="nl-NL" dirty="0"/>
              <a:t>Returns the year in which profits were made, else 0</a:t>
            </a:r>
          </a:p>
          <a:p>
            <a:pPr lvl="3"/>
            <a:r>
              <a:rPr lang="nl-NL" dirty="0"/>
              <a:t>E.g. [2010, 0, 2012, 2013, 0, 2015]</a:t>
            </a:r>
          </a:p>
          <a:p>
            <a:pPr lvl="2"/>
            <a:r>
              <a:rPr lang="nl-NL" dirty="0"/>
              <a:t>Returns the amount of profits they needed to breakeven in a loss year</a:t>
            </a:r>
          </a:p>
          <a:p>
            <a:pPr lvl="3"/>
            <a:r>
              <a:rPr lang="nl-NL" dirty="0"/>
              <a:t>E.g. [0, 54.7, 0, 0, 25.6, 0]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38928-1246-444D-B186-34FB503EC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438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Introduction to R Programming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1669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5BDBF2-F54E-46C9-9F0D-1700623C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A38ADB-804B-4B2C-9935-607FC1F23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basics of R coding is very similar to the techniques we have learnt in Python in the previous segment</a:t>
            </a:r>
          </a:p>
          <a:p>
            <a:r>
              <a:rPr lang="en-US" dirty="0"/>
              <a:t>To start with this segment, upload “r </a:t>
            </a:r>
            <a:r>
              <a:rPr lang="en-US" dirty="0" err="1"/>
              <a:t>basics.ipynb</a:t>
            </a:r>
            <a:r>
              <a:rPr lang="en-US" dirty="0"/>
              <a:t>” into your dashboard</a:t>
            </a:r>
          </a:p>
          <a:p>
            <a:r>
              <a:rPr lang="en-US" dirty="0"/>
              <a:t>Go through the guide from the next slide onwards, supplemented with the codes in “r </a:t>
            </a:r>
            <a:r>
              <a:rPr lang="en-US" dirty="0" err="1"/>
              <a:t>basics.ipynb</a:t>
            </a:r>
            <a:r>
              <a:rPr lang="en-US" dirty="0"/>
              <a:t>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51BB9-3A47-4739-A5DE-EFFF189E4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78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Operators </a:t>
            </a:r>
            <a:br>
              <a:rPr lang="en-US" dirty="0"/>
            </a:br>
            <a:r>
              <a:rPr lang="en-US" sz="2000" dirty="0">
                <a:solidFill>
                  <a:srgbClr val="FF0000"/>
                </a:solidFill>
              </a:rPr>
              <a:t>(note the difference between R and Python in Power and Modulo)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394" y="1376011"/>
            <a:ext cx="3716369" cy="426614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Addition: +</a:t>
            </a:r>
          </a:p>
          <a:p>
            <a:r>
              <a:rPr lang="en-US" dirty="0"/>
              <a:t>Subtraction: -</a:t>
            </a:r>
          </a:p>
          <a:p>
            <a:r>
              <a:rPr lang="en-US" dirty="0"/>
              <a:t>Division: /</a:t>
            </a:r>
          </a:p>
          <a:p>
            <a:r>
              <a:rPr lang="en-US" dirty="0"/>
              <a:t>Multiplication: *</a:t>
            </a:r>
          </a:p>
          <a:p>
            <a:r>
              <a:rPr lang="en-US" dirty="0"/>
              <a:t>Power: ** or ^</a:t>
            </a:r>
          </a:p>
          <a:p>
            <a:r>
              <a:rPr lang="en-US" dirty="0"/>
              <a:t>Modulo: %% </a:t>
            </a:r>
          </a:p>
          <a:p>
            <a:pPr lvl="1"/>
            <a:r>
              <a:rPr lang="en-US" dirty="0"/>
              <a:t>modulo returns the remainder </a:t>
            </a:r>
          </a:p>
          <a:p>
            <a:pPr lvl="2"/>
            <a:r>
              <a:rPr lang="en-US" dirty="0"/>
              <a:t>2%%2 = 0 because 2 divided by 2 has a remainder of zero</a:t>
            </a:r>
          </a:p>
          <a:p>
            <a:pPr lvl="2"/>
            <a:r>
              <a:rPr lang="en-US" dirty="0"/>
              <a:t>3%%2 = 1 because 3 divided by 2 has a remainder of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35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813878" y="1376011"/>
            <a:ext cx="3930073" cy="4266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Greater than: &gt;</a:t>
            </a:r>
          </a:p>
          <a:p>
            <a:pPr lvl="1"/>
            <a:r>
              <a:rPr lang="en-US" sz="1800" dirty="0"/>
              <a:t>Greater than or equals to: &gt;=</a:t>
            </a:r>
          </a:p>
          <a:p>
            <a:r>
              <a:rPr lang="en-US" sz="2000" dirty="0"/>
              <a:t>Less than: &lt;</a:t>
            </a:r>
          </a:p>
          <a:p>
            <a:pPr lvl="1"/>
            <a:r>
              <a:rPr lang="en-US" sz="1800" dirty="0"/>
              <a:t>Less than or equals to: &lt;=</a:t>
            </a:r>
          </a:p>
          <a:p>
            <a:r>
              <a:rPr lang="en-US" sz="2000" dirty="0"/>
              <a:t>Equals: ==</a:t>
            </a:r>
          </a:p>
          <a:p>
            <a:r>
              <a:rPr lang="en-US" sz="2000" dirty="0"/>
              <a:t>Not Equal: !=</a:t>
            </a:r>
          </a:p>
          <a:p>
            <a:r>
              <a:rPr lang="en-US" sz="2000" dirty="0"/>
              <a:t>Not: !</a:t>
            </a:r>
          </a:p>
        </p:txBody>
      </p:sp>
    </p:spTree>
    <p:extLst>
      <p:ext uri="{BB962C8B-B14F-4D97-AF65-F5344CB8AC3E}">
        <p14:creationId xmlns:p14="http://schemas.microsoft.com/office/powerpoint/2010/main" val="5582336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191490"/>
            <a:ext cx="7633742" cy="566650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Variables in R are declared the same way as in Python</a:t>
            </a:r>
          </a:p>
          <a:p>
            <a:r>
              <a:rPr lang="en-US" dirty="0"/>
              <a:t>Variables in R also behave similarly</a:t>
            </a:r>
          </a:p>
          <a:p>
            <a:pPr lvl="1"/>
            <a:r>
              <a:rPr lang="en-US" dirty="0"/>
              <a:t>Variables can be replaced by reassigning it with another value</a:t>
            </a:r>
          </a:p>
          <a:p>
            <a:pPr lvl="2"/>
            <a:r>
              <a:rPr lang="en-US" dirty="0" err="1"/>
              <a:t>price_of_apple</a:t>
            </a:r>
            <a:r>
              <a:rPr lang="en-US" dirty="0"/>
              <a:t> = 35 (This overwrites the previous value of 20)</a:t>
            </a:r>
          </a:p>
          <a:p>
            <a:pPr lvl="1"/>
            <a:r>
              <a:rPr lang="en-US" dirty="0"/>
              <a:t>Variables can be removed with the command: remove(</a:t>
            </a:r>
            <a:r>
              <a:rPr lang="en-US" dirty="0" err="1"/>
              <a:t>price_of_apple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To completely clear the memory used by this variable, execute the command: </a:t>
            </a:r>
            <a:r>
              <a:rPr lang="en-US" dirty="0" err="1"/>
              <a:t>gc</a:t>
            </a:r>
            <a:r>
              <a:rPr lang="en-US" dirty="0"/>
              <a:t>()</a:t>
            </a:r>
          </a:p>
          <a:p>
            <a:pPr lvl="2"/>
            <a:r>
              <a:rPr lang="en-US" dirty="0" err="1"/>
              <a:t>gc</a:t>
            </a:r>
            <a:r>
              <a:rPr lang="en-US" dirty="0"/>
              <a:t> stands for ”garbage collector”</a:t>
            </a:r>
          </a:p>
          <a:p>
            <a:pPr lvl="1"/>
            <a:r>
              <a:rPr lang="en-US" dirty="0"/>
              <a:t>Variables can be assigned to another variable, the new variable is an independent copy of the assignor</a:t>
            </a:r>
          </a:p>
          <a:p>
            <a:pPr lvl="2"/>
            <a:r>
              <a:rPr lang="en-US" dirty="0" err="1"/>
              <a:t>original_var</a:t>
            </a:r>
            <a:r>
              <a:rPr lang="en-US" dirty="0"/>
              <a:t> = 20</a:t>
            </a:r>
          </a:p>
          <a:p>
            <a:pPr lvl="2"/>
            <a:r>
              <a:rPr lang="en-US" dirty="0" err="1"/>
              <a:t>new_var</a:t>
            </a:r>
            <a:r>
              <a:rPr lang="en-US" dirty="0"/>
              <a:t> = </a:t>
            </a:r>
            <a:r>
              <a:rPr lang="en-US" dirty="0" err="1"/>
              <a:t>original_var</a:t>
            </a:r>
            <a:endParaRPr lang="en-US" dirty="0"/>
          </a:p>
          <a:p>
            <a:pPr lvl="2"/>
            <a:r>
              <a:rPr lang="en-US" dirty="0"/>
              <a:t>When you run </a:t>
            </a:r>
            <a:r>
              <a:rPr lang="en-US" dirty="0" err="1"/>
              <a:t>new_var</a:t>
            </a:r>
            <a:r>
              <a:rPr lang="en-US" dirty="0"/>
              <a:t>, you get the value of 20</a:t>
            </a:r>
          </a:p>
          <a:p>
            <a:pPr lvl="2"/>
            <a:r>
              <a:rPr lang="en-US" dirty="0"/>
              <a:t>When the value of </a:t>
            </a:r>
            <a:r>
              <a:rPr lang="en-US" dirty="0" err="1"/>
              <a:t>original_var</a:t>
            </a:r>
            <a:r>
              <a:rPr lang="en-US" dirty="0"/>
              <a:t> is changed, </a:t>
            </a:r>
            <a:r>
              <a:rPr lang="en-US" dirty="0" err="1"/>
              <a:t>new_var</a:t>
            </a:r>
            <a:r>
              <a:rPr lang="en-US" dirty="0"/>
              <a:t> remains unchanged at 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  <a:p>
            <a:fld id="{48F63A3B-78C7-47BE-AE5E-E10140E04643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477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(if-Else)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366982"/>
            <a:ext cx="7633742" cy="5008697"/>
          </a:xfrm>
        </p:spPr>
        <p:txBody>
          <a:bodyPr/>
          <a:lstStyle/>
          <a:p>
            <a:r>
              <a:rPr lang="en-US" dirty="0"/>
              <a:t>Simple if-else statement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A condition is a test of TRUE/FALSE statements</a:t>
            </a:r>
          </a:p>
          <a:p>
            <a:pPr lvl="2"/>
            <a:r>
              <a:rPr lang="en-US" dirty="0"/>
              <a:t>4 &gt; 3 evaluates to TRUE</a:t>
            </a:r>
          </a:p>
          <a:p>
            <a:pPr lvl="2"/>
            <a:r>
              <a:rPr lang="en-US" dirty="0"/>
              <a:t>‘happy’ %in% c(‘I’, ‘am’, ‘so’, ‘sad’) evaluates to FALSE</a:t>
            </a:r>
          </a:p>
          <a:p>
            <a:pPr lvl="2"/>
            <a:r>
              <a:rPr lang="en-US" dirty="0"/>
              <a:t> try them out in the notebook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731" y="2029114"/>
            <a:ext cx="4406900" cy="1155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9673" y="5565775"/>
            <a:ext cx="4876800" cy="1155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96686" y="5729348"/>
            <a:ext cx="1950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Try this out in the console as well: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3269673" y="5565775"/>
            <a:ext cx="0" cy="11557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2255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(if-</a:t>
            </a:r>
            <a:r>
              <a:rPr lang="en-US" dirty="0" err="1"/>
              <a:t>Elseif</a:t>
            </a:r>
            <a:r>
              <a:rPr lang="en-US" dirty="0"/>
              <a:t>-else)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366982"/>
            <a:ext cx="7633742" cy="5008697"/>
          </a:xfrm>
        </p:spPr>
        <p:txBody>
          <a:bodyPr/>
          <a:lstStyle/>
          <a:p>
            <a:r>
              <a:rPr lang="en-US" dirty="0"/>
              <a:t>if-</a:t>
            </a:r>
            <a:r>
              <a:rPr lang="en-US" dirty="0" err="1"/>
              <a:t>elseif</a:t>
            </a:r>
            <a:r>
              <a:rPr lang="en-US" dirty="0"/>
              <a:t>-else statement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Used when our logic has more than 1 condition</a:t>
            </a:r>
          </a:p>
          <a:p>
            <a:pPr lvl="1"/>
            <a:r>
              <a:rPr lang="en-US" dirty="0"/>
              <a:t>The else segment will capture “everything else” that the preceding conditions fail to capture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009" y="5152438"/>
            <a:ext cx="5054600" cy="1562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014" y="1951377"/>
            <a:ext cx="4737100" cy="15621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67646" y="5575612"/>
            <a:ext cx="1950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Try this out in the console as well: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640633" y="5196321"/>
            <a:ext cx="0" cy="15182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9682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182254"/>
            <a:ext cx="7633742" cy="567574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 collection of elements (can be integer, float or strings) is known as a list or array</a:t>
            </a:r>
          </a:p>
          <a:p>
            <a:pPr lvl="1"/>
            <a:r>
              <a:rPr lang="en-US" dirty="0"/>
              <a:t>In R, we specify this as c(</a:t>
            </a:r>
            <a:r>
              <a:rPr lang="mr-IN" dirty="0"/>
              <a:t>…</a:t>
            </a:r>
            <a:r>
              <a:rPr lang="en-US" dirty="0"/>
              <a:t>) and the elements are separated by commas</a:t>
            </a:r>
          </a:p>
          <a:p>
            <a:pPr lvl="2"/>
            <a:r>
              <a:rPr lang="en-US" dirty="0"/>
              <a:t>E.g. c(1, 2, 3, 4)</a:t>
            </a:r>
          </a:p>
          <a:p>
            <a:pPr lvl="1"/>
            <a:r>
              <a:rPr lang="en-US" dirty="0"/>
              <a:t>A list/array can contain mixed datatypes</a:t>
            </a:r>
          </a:p>
          <a:p>
            <a:pPr lvl="2"/>
            <a:r>
              <a:rPr lang="en-US" dirty="0"/>
              <a:t>c(23, “hello kitty”, 4.564) is a valid list</a:t>
            </a:r>
          </a:p>
          <a:p>
            <a:pPr lvl="1"/>
            <a:r>
              <a:rPr lang="en-US" dirty="0"/>
              <a:t>Single element or collections can be added together by nesting them in another c()</a:t>
            </a:r>
          </a:p>
          <a:p>
            <a:pPr lvl="2"/>
            <a:r>
              <a:rPr lang="en-US" dirty="0"/>
              <a:t>c(c(1, 2, 3, 4), 56) will give you c(1, 2, 3, 4, 56) </a:t>
            </a:r>
          </a:p>
          <a:p>
            <a:pPr lvl="1"/>
            <a:r>
              <a:rPr lang="en-US" dirty="0"/>
              <a:t>Elements can be extracted via </a:t>
            </a:r>
            <a:r>
              <a:rPr lang="en-US" dirty="0" err="1"/>
              <a:t>subsetting</a:t>
            </a:r>
            <a:r>
              <a:rPr lang="en-US" dirty="0"/>
              <a:t> [ ]</a:t>
            </a:r>
          </a:p>
          <a:p>
            <a:pPr lvl="2"/>
            <a:r>
              <a:rPr lang="en-US" dirty="0"/>
              <a:t>c(1, 2, 3, 4)[2] will give you 2</a:t>
            </a:r>
          </a:p>
          <a:p>
            <a:pPr lvl="2"/>
            <a:r>
              <a:rPr lang="en-US" dirty="0"/>
              <a:t>The number in the [ ] is known as the index or position of the element in the array</a:t>
            </a:r>
          </a:p>
          <a:p>
            <a:pPr lvl="3"/>
            <a:r>
              <a:rPr lang="en-US" dirty="0"/>
              <a:t>The first element in the array has an index of 1 (Note that python starts with 0)</a:t>
            </a:r>
          </a:p>
          <a:p>
            <a:pPr lvl="1"/>
            <a:r>
              <a:rPr lang="en-US" dirty="0"/>
              <a:t>List/array can be sliced using the [ : ] method</a:t>
            </a:r>
          </a:p>
          <a:p>
            <a:pPr lvl="2"/>
            <a:r>
              <a:rPr lang="en-US" dirty="0"/>
              <a:t>c(1, 2, 3, 4)[2:3] will give you c(2, 3)</a:t>
            </a:r>
          </a:p>
          <a:p>
            <a:pPr lvl="2"/>
            <a:r>
              <a:rPr lang="en-US" dirty="0"/>
              <a:t>The number before : is the starting index, and the number after : is the ending index (Note that python’s slice does not include the ending index position)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List/array can be sliced via </a:t>
            </a:r>
            <a:r>
              <a:rPr lang="en-US" dirty="0" err="1">
                <a:solidFill>
                  <a:srgbClr val="FF0000"/>
                </a:solidFill>
              </a:rPr>
              <a:t>subsetting</a:t>
            </a:r>
            <a:r>
              <a:rPr lang="en-US" dirty="0">
                <a:solidFill>
                  <a:srgbClr val="FF0000"/>
                </a:solidFill>
              </a:rPr>
              <a:t> a TRUE/FALSE array as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1915" y="6359386"/>
            <a:ext cx="2953327" cy="49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560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5758A-490A-45E7-9F2C-2FA3EF9A8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Coding instructions and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257C6-C902-4FEB-9161-7BE6E7745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298121"/>
            <a:ext cx="7633742" cy="544368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coding language is a piece of software that allows us to write instructions to a computer</a:t>
            </a:r>
          </a:p>
          <a:p>
            <a:r>
              <a:rPr lang="en-US" dirty="0"/>
              <a:t>There are many different languages out there, the more popular ones being:</a:t>
            </a:r>
          </a:p>
          <a:p>
            <a:pPr lvl="1"/>
            <a:r>
              <a:rPr lang="en-US" dirty="0"/>
              <a:t>C, C++, Java, Python, Ruby</a:t>
            </a:r>
          </a:p>
          <a:p>
            <a:pPr lvl="1"/>
            <a:r>
              <a:rPr lang="en-US" dirty="0"/>
              <a:t>All of them are open-source (meaning that the software is free for anyone to use, and the software is maintained by the community)</a:t>
            </a:r>
          </a:p>
          <a:p>
            <a:r>
              <a:rPr lang="en-US" dirty="0"/>
              <a:t>Coding principles are the same regardless of the language: master one, master all.</a:t>
            </a:r>
          </a:p>
          <a:p>
            <a:r>
              <a:rPr lang="en-US" dirty="0"/>
              <a:t>The main differences between the languages are:</a:t>
            </a:r>
          </a:p>
          <a:p>
            <a:pPr lvl="1"/>
            <a:r>
              <a:rPr lang="en-US" dirty="0"/>
              <a:t>Syntax (how instructions should be formatted)</a:t>
            </a:r>
          </a:p>
          <a:p>
            <a:pPr lvl="1"/>
            <a:r>
              <a:rPr lang="en-US" dirty="0"/>
              <a:t>Additional functionalities (the respective communities may decide whether a set of functions are integral to the language, and decide to create specialized syntax to invoke them natively)</a:t>
            </a:r>
          </a:p>
          <a:p>
            <a:pPr lvl="1"/>
            <a:r>
              <a:rPr lang="en-US" dirty="0"/>
              <a:t>Speed of execution (some languages execute instructions faster than the others)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211A8-AE4B-473B-8F56-42D461047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934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6591773" cy="873760"/>
          </a:xfrm>
        </p:spPr>
        <p:txBody>
          <a:bodyPr/>
          <a:lstStyle/>
          <a:p>
            <a:r>
              <a:rPr lang="en-US"/>
              <a:t>Inbuilt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256145"/>
            <a:ext cx="7633742" cy="511953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Functions are commands and instructions packed into a token with parenthesis (), such as </a:t>
            </a:r>
            <a:r>
              <a:rPr lang="en-US" dirty="0" err="1"/>
              <a:t>na.omit</a:t>
            </a:r>
            <a:r>
              <a:rPr lang="en-US" dirty="0"/>
              <a:t>() and scatterplot()</a:t>
            </a:r>
          </a:p>
          <a:p>
            <a:pPr lvl="1"/>
            <a:r>
              <a:rPr lang="en-US" dirty="0"/>
              <a:t>Functions help in 2 ways:</a:t>
            </a:r>
          </a:p>
          <a:p>
            <a:pPr lvl="2"/>
            <a:r>
              <a:rPr lang="en-US" dirty="0"/>
              <a:t>Allows easy reusability of procedures</a:t>
            </a:r>
          </a:p>
          <a:p>
            <a:pPr lvl="2"/>
            <a:r>
              <a:rPr lang="en-US" dirty="0"/>
              <a:t>Allows easy replacement of values</a:t>
            </a:r>
          </a:p>
          <a:p>
            <a:r>
              <a:rPr lang="en-US" dirty="0"/>
              <a:t>R and its 3rd-party libraries come with tons of pre-built functions</a:t>
            </a:r>
          </a:p>
          <a:p>
            <a:pPr lvl="1"/>
            <a:r>
              <a:rPr lang="en-US" dirty="0"/>
              <a:t>To use a function, input your parameters into the parenthesis</a:t>
            </a:r>
          </a:p>
          <a:p>
            <a:pPr lvl="1"/>
            <a:r>
              <a:rPr lang="en-US" dirty="0"/>
              <a:t>E.g. for the max function, suppose we have a list of values c(3, 4, 5, 6, 7, 8)</a:t>
            </a:r>
          </a:p>
          <a:p>
            <a:pPr lvl="2"/>
            <a:r>
              <a:rPr lang="en-US" dirty="0"/>
              <a:t>We first assign the values to a variable called </a:t>
            </a:r>
            <a:r>
              <a:rPr lang="en-US" dirty="0" err="1"/>
              <a:t>myValues</a:t>
            </a:r>
            <a:endParaRPr lang="en-US" dirty="0"/>
          </a:p>
          <a:p>
            <a:pPr lvl="3"/>
            <a:r>
              <a:rPr lang="en-US" dirty="0" err="1"/>
              <a:t>myValues</a:t>
            </a:r>
            <a:r>
              <a:rPr lang="en-US" dirty="0"/>
              <a:t> = c(3, 4, 5, 6, 7, 8)</a:t>
            </a:r>
          </a:p>
          <a:p>
            <a:pPr lvl="2"/>
            <a:r>
              <a:rPr lang="en-US" dirty="0"/>
              <a:t>max(</a:t>
            </a:r>
            <a:r>
              <a:rPr lang="en-US" dirty="0" err="1"/>
              <a:t>myValues</a:t>
            </a:r>
            <a:r>
              <a:rPr lang="en-US" dirty="0"/>
              <a:t>) will return 8</a:t>
            </a:r>
          </a:p>
          <a:p>
            <a:pPr lvl="1"/>
            <a:r>
              <a:rPr lang="en-US" dirty="0"/>
              <a:t>Look through the R documentation (e.g. use ?max) to find out what parameters are required for the function to work as intended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5014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182254"/>
            <a:ext cx="7633742" cy="567574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 </a:t>
            </a:r>
            <a:r>
              <a:rPr lang="en-US" dirty="0" err="1"/>
              <a:t>dataframe</a:t>
            </a:r>
            <a:r>
              <a:rPr lang="en-US" dirty="0"/>
              <a:t> looks like a table with rows and columns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While list/arrays are 1-dimensional, </a:t>
            </a:r>
            <a:r>
              <a:rPr lang="en-US" dirty="0" err="1"/>
              <a:t>dataframes</a:t>
            </a:r>
            <a:r>
              <a:rPr lang="en-US" dirty="0"/>
              <a:t> are 2 dimensional (rows and columns)</a:t>
            </a:r>
          </a:p>
          <a:p>
            <a:pPr lvl="1"/>
            <a:r>
              <a:rPr lang="en-US" dirty="0"/>
              <a:t>However, manipulating a </a:t>
            </a:r>
            <a:r>
              <a:rPr lang="en-US" dirty="0" err="1"/>
              <a:t>dataframe</a:t>
            </a:r>
            <a:r>
              <a:rPr lang="en-US" dirty="0"/>
              <a:t> is similar to that of a list/array</a:t>
            </a:r>
          </a:p>
          <a:p>
            <a:pPr lvl="1"/>
            <a:r>
              <a:rPr lang="en-US" dirty="0"/>
              <a:t>Just need to remember that we are dealing with columns in addition to rows</a:t>
            </a:r>
          </a:p>
          <a:p>
            <a:r>
              <a:rPr lang="en-US" dirty="0" err="1"/>
              <a:t>Dataframes</a:t>
            </a:r>
            <a:r>
              <a:rPr lang="en-US" dirty="0"/>
              <a:t> can be constructed from list/arrays</a:t>
            </a:r>
          </a:p>
          <a:p>
            <a:pPr lvl="1"/>
            <a:r>
              <a:rPr lang="en-US" dirty="0"/>
              <a:t>Each list of values will form one column</a:t>
            </a:r>
          </a:p>
          <a:p>
            <a:pPr lvl="1"/>
            <a:r>
              <a:rPr lang="en-US" dirty="0"/>
              <a:t>In the above example, the </a:t>
            </a:r>
            <a:r>
              <a:rPr lang="en-US" dirty="0" err="1"/>
              <a:t>dataframe</a:t>
            </a:r>
            <a:r>
              <a:rPr lang="en-US" dirty="0"/>
              <a:t> is constructed by: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Dataframes</a:t>
            </a:r>
            <a:r>
              <a:rPr lang="en-US" dirty="0"/>
              <a:t> can be </a:t>
            </a:r>
            <a:r>
              <a:rPr lang="en-US" dirty="0" err="1"/>
              <a:t>subsetted</a:t>
            </a:r>
            <a:r>
              <a:rPr lang="en-US" dirty="0"/>
              <a:t> with [row, col]</a:t>
            </a:r>
          </a:p>
          <a:p>
            <a:pPr lvl="1"/>
            <a:r>
              <a:rPr lang="en-US" dirty="0" err="1"/>
              <a:t>dataframe</a:t>
            </a:r>
            <a:r>
              <a:rPr lang="en-US" dirty="0"/>
              <a:t>[1:1, 4:5] will return the first row with columns D and E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From the comma, omitting everything to the left will return all rows (i.e. [, 4:5]), omitting everything to the right will return all columns (i.e. [1:1, ]</a:t>
            </a:r>
          </a:p>
          <a:p>
            <a:pPr lvl="1"/>
            <a:r>
              <a:rPr lang="en-US" dirty="0" err="1"/>
              <a:t>Idiosyncracies</a:t>
            </a:r>
            <a:r>
              <a:rPr lang="en-US" dirty="0"/>
              <a:t> that will happen if comma is omitted:</a:t>
            </a:r>
          </a:p>
          <a:p>
            <a:pPr lvl="2"/>
            <a:r>
              <a:rPr lang="en-US" dirty="0" err="1"/>
              <a:t>dataframe</a:t>
            </a:r>
            <a:r>
              <a:rPr lang="en-US" dirty="0"/>
              <a:t>[1] will return first column</a:t>
            </a:r>
          </a:p>
          <a:p>
            <a:pPr lvl="2"/>
            <a:r>
              <a:rPr lang="en-US" dirty="0" err="1"/>
              <a:t>dataframe</a:t>
            </a:r>
            <a:r>
              <a:rPr lang="en-US" dirty="0"/>
              <a:t>[1:2] will return first 2 columns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618" y="1561671"/>
            <a:ext cx="3599873" cy="6256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758" y="4360713"/>
            <a:ext cx="75819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8402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117600"/>
            <a:ext cx="8183418" cy="5740400"/>
          </a:xfrm>
        </p:spPr>
        <p:txBody>
          <a:bodyPr>
            <a:normAutofit lnSpcReduction="10000"/>
          </a:bodyPr>
          <a:lstStyle/>
          <a:p>
            <a:r>
              <a:rPr lang="en-US" sz="2000" dirty="0" err="1"/>
              <a:t>Dataframes</a:t>
            </a:r>
            <a:r>
              <a:rPr lang="en-US" sz="2000" dirty="0"/>
              <a:t> is the object that we will work with the most</a:t>
            </a: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900" dirty="0">
                <a:solidFill>
                  <a:srgbClr val="FF0000"/>
                </a:solidFill>
              </a:rPr>
              <a:t>		(Suppose we have assigned the above </a:t>
            </a:r>
            <a:r>
              <a:rPr lang="en-US" sz="900" dirty="0" err="1">
                <a:solidFill>
                  <a:srgbClr val="FF0000"/>
                </a:solidFill>
              </a:rPr>
              <a:t>dataframe</a:t>
            </a:r>
            <a:r>
              <a:rPr lang="en-US" sz="900" dirty="0">
                <a:solidFill>
                  <a:srgbClr val="FF0000"/>
                </a:solidFill>
              </a:rPr>
              <a:t> to a variable named admit)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/>
              <a:t>There are some </a:t>
            </a:r>
            <a:r>
              <a:rPr lang="en-US" sz="2000" dirty="0" err="1"/>
              <a:t>idiosyncracies</a:t>
            </a:r>
            <a:r>
              <a:rPr lang="en-US" sz="2000" dirty="0"/>
              <a:t> that we have to take note</a:t>
            </a:r>
          </a:p>
          <a:p>
            <a:pPr lvl="1"/>
            <a:r>
              <a:rPr lang="en-US" sz="1600" dirty="0"/>
              <a:t>We can extract a column of values from the </a:t>
            </a:r>
            <a:r>
              <a:rPr lang="en-US" sz="1600" dirty="0" err="1"/>
              <a:t>dataframe</a:t>
            </a:r>
            <a:r>
              <a:rPr lang="en-US" sz="1600" dirty="0"/>
              <a:t> using a single square bracket with the column name</a:t>
            </a:r>
          </a:p>
          <a:p>
            <a:pPr lvl="2"/>
            <a:r>
              <a:rPr lang="en-US" sz="1400" dirty="0"/>
              <a:t>admit[‘A’] will return the first column of values 512, 89</a:t>
            </a:r>
          </a:p>
          <a:p>
            <a:pPr lvl="2"/>
            <a:r>
              <a:rPr lang="en-US" sz="1400" dirty="0">
                <a:solidFill>
                  <a:srgbClr val="FF0000"/>
                </a:solidFill>
              </a:rPr>
              <a:t>However, this single square bracket operation returns a </a:t>
            </a:r>
            <a:r>
              <a:rPr lang="en-US" sz="1400" dirty="0" err="1">
                <a:solidFill>
                  <a:srgbClr val="FF0000"/>
                </a:solidFill>
              </a:rPr>
              <a:t>dataframe</a:t>
            </a:r>
            <a:endParaRPr lang="en-US" sz="1400" dirty="0">
              <a:solidFill>
                <a:srgbClr val="FF0000"/>
              </a:solidFill>
            </a:endParaRPr>
          </a:p>
          <a:p>
            <a:pPr lvl="1"/>
            <a:r>
              <a:rPr lang="en-US" sz="1600" dirty="0" err="1">
                <a:solidFill>
                  <a:srgbClr val="FF0000"/>
                </a:solidFill>
              </a:rPr>
              <a:t>Probem</a:t>
            </a:r>
            <a:r>
              <a:rPr lang="en-US" sz="1600" dirty="0">
                <a:solidFill>
                  <a:srgbClr val="FF0000"/>
                </a:solidFill>
              </a:rPr>
              <a:t> 1</a:t>
            </a:r>
            <a:r>
              <a:rPr lang="en-US" sz="1600" dirty="0"/>
              <a:t>: Some R functions (e.g. levels) cannot work with </a:t>
            </a:r>
            <a:r>
              <a:rPr lang="en-US" sz="1600" dirty="0" err="1"/>
              <a:t>dataframe</a:t>
            </a:r>
            <a:r>
              <a:rPr lang="en-US" sz="1600" dirty="0"/>
              <a:t> even if its only 1 column</a:t>
            </a:r>
          </a:p>
          <a:p>
            <a:pPr lvl="2"/>
            <a:r>
              <a:rPr lang="en-US" sz="1400" dirty="0"/>
              <a:t>Many other functions do not have this issue (e.g. max, sum)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Problem 2</a:t>
            </a:r>
            <a:r>
              <a:rPr lang="en-US" sz="1600" dirty="0"/>
              <a:t>: </a:t>
            </a:r>
            <a:r>
              <a:rPr lang="en-US" sz="1600" dirty="0" err="1"/>
              <a:t>Dataframe</a:t>
            </a:r>
            <a:r>
              <a:rPr lang="en-US" sz="1600" dirty="0"/>
              <a:t> cannot be </a:t>
            </a:r>
            <a:r>
              <a:rPr lang="en-US" sz="1600" dirty="0" err="1"/>
              <a:t>subsetted</a:t>
            </a:r>
            <a:r>
              <a:rPr lang="en-US" sz="1600" dirty="0"/>
              <a:t> using a TRUE/FALSE array (but can be </a:t>
            </a:r>
            <a:r>
              <a:rPr lang="en-US" sz="1600" dirty="0" err="1"/>
              <a:t>subsetted</a:t>
            </a:r>
            <a:r>
              <a:rPr lang="en-US" sz="1600" dirty="0"/>
              <a:t> with a 1-column </a:t>
            </a:r>
            <a:r>
              <a:rPr lang="en-US" sz="1600" dirty="0" err="1"/>
              <a:t>dataframe</a:t>
            </a:r>
            <a:r>
              <a:rPr lang="en-US" sz="1600" dirty="0"/>
              <a:t> of TRUE/FALSE)</a:t>
            </a:r>
          </a:p>
          <a:p>
            <a:pPr lvl="1"/>
            <a:r>
              <a:rPr lang="en-US" sz="1600" dirty="0"/>
              <a:t>In these cases, we need to use a double square bracket [[ ]] to extract the column of values as a list/array (Note: </a:t>
            </a:r>
            <a:r>
              <a:rPr lang="en-US" sz="1600" dirty="0" err="1"/>
              <a:t>admit$A</a:t>
            </a:r>
            <a:r>
              <a:rPr lang="en-US" sz="1600" dirty="0"/>
              <a:t> returns list/array, not </a:t>
            </a:r>
            <a:r>
              <a:rPr lang="en-US" sz="1600" dirty="0" err="1"/>
              <a:t>dataframe</a:t>
            </a:r>
            <a:r>
              <a:rPr lang="en-US" sz="1600" dirty="0"/>
              <a:t>)</a:t>
            </a:r>
          </a:p>
          <a:p>
            <a:pPr lvl="2"/>
            <a:r>
              <a:rPr lang="en-US" sz="1400" dirty="0"/>
              <a:t>The difference between single and double square brackets is that the former returns a </a:t>
            </a:r>
            <a:r>
              <a:rPr lang="en-US" sz="1400" dirty="0" err="1"/>
              <a:t>dataframe</a:t>
            </a:r>
            <a:r>
              <a:rPr lang="en-US" sz="1400" dirty="0"/>
              <a:t> (which some functions cannot use) while the latter returns a list/array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706" y="1654031"/>
            <a:ext cx="3599873" cy="62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3987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955860" cy="744451"/>
          </a:xfrm>
        </p:spPr>
        <p:txBody>
          <a:bodyPr>
            <a:normAutofit/>
          </a:bodyPr>
          <a:lstStyle/>
          <a:p>
            <a:r>
              <a:rPr lang="en-US" dirty="0" err="1"/>
              <a:t>Dataframe</a:t>
            </a:r>
            <a:r>
              <a:rPr lang="en-US" dirty="0"/>
              <a:t>/array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909" y="1200279"/>
            <a:ext cx="8155709" cy="1427782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/>
              <a:t>Array and matrix operations and procedures are optimized</a:t>
            </a:r>
          </a:p>
          <a:p>
            <a:pPr lvl="1"/>
            <a:r>
              <a:rPr lang="en-US" sz="1800" dirty="0"/>
              <a:t>R and Python scientific stack processes </a:t>
            </a:r>
            <a:r>
              <a:rPr lang="en-US" sz="1800" dirty="0" err="1"/>
              <a:t>dataframes</a:t>
            </a:r>
            <a:r>
              <a:rPr lang="en-US" sz="1800" dirty="0"/>
              <a:t> array by array</a:t>
            </a:r>
          </a:p>
          <a:p>
            <a:pPr lvl="1"/>
            <a:r>
              <a:rPr lang="en-US" sz="1800" dirty="0"/>
              <a:t>Test of conditions between 2 array returns an array of TRUE/FALSE</a:t>
            </a:r>
          </a:p>
          <a:p>
            <a:pPr lvl="1"/>
            <a:r>
              <a:rPr lang="en-US" sz="1800" dirty="0" err="1"/>
              <a:t>Subsetting</a:t>
            </a:r>
            <a:r>
              <a:rPr lang="en-US" sz="1800" dirty="0"/>
              <a:t> arrays with conditions returns an array of elements whose results correspond to TRUE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88655" y="3962840"/>
          <a:ext cx="609600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74297" y="3617044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df$C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617243" y="3962840"/>
          <a:ext cx="609600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602885" y="3617044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df$A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489820" y="3962840"/>
          <a:ext cx="609600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475462" y="3617044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df$B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30625" y="505123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=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198673" y="504868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456" y="3187504"/>
            <a:ext cx="1739900" cy="304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902693" y="2858522"/>
            <a:ext cx="1773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C00000"/>
                </a:solidFill>
              </a:rPr>
              <a:t>Array operations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134912" y="3962840"/>
          <a:ext cx="609600" cy="2595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120554" y="3617044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df$C</a:t>
            </a:r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7036077" y="3962840"/>
          <a:ext cx="609600" cy="2595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21719" y="3617044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df$C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970113" y="4655361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Reassigned</a:t>
            </a:r>
          </a:p>
          <a:p>
            <a:r>
              <a:rPr lang="en-US" sz="1200" dirty="0"/>
              <a:t>with NA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48950" y="2913938"/>
            <a:ext cx="1773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>
                <a:solidFill>
                  <a:srgbClr val="C00000"/>
                </a:solidFill>
              </a:rPr>
              <a:t>Array operations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467" y="3253679"/>
            <a:ext cx="901700" cy="190500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5789134" y="5120443"/>
            <a:ext cx="1222967" cy="140337"/>
          </a:xfrm>
          <a:prstGeom prst="rightArrow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161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744451"/>
          </a:xfrm>
        </p:spPr>
        <p:txBody>
          <a:bodyPr>
            <a:normAutofit/>
          </a:bodyPr>
          <a:lstStyle/>
          <a:p>
            <a:r>
              <a:rPr lang="en-US" dirty="0"/>
              <a:t>Flow Control </a:t>
            </a:r>
            <a:r>
              <a:rPr lang="mr-IN" dirty="0"/>
              <a:t>–</a:t>
            </a:r>
            <a:r>
              <a:rPr lang="en-US" dirty="0"/>
              <a:t> For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200727"/>
            <a:ext cx="7633742" cy="5520748"/>
          </a:xfrm>
        </p:spPr>
        <p:txBody>
          <a:bodyPr>
            <a:normAutofit/>
          </a:bodyPr>
          <a:lstStyle/>
          <a:p>
            <a:r>
              <a:rPr lang="en-US" sz="2400" dirty="0"/>
              <a:t>2 critical flow control methods:</a:t>
            </a:r>
          </a:p>
          <a:p>
            <a:pPr lvl="1"/>
            <a:r>
              <a:rPr lang="en-US" sz="2000" dirty="0"/>
              <a:t>For loop</a:t>
            </a:r>
          </a:p>
          <a:p>
            <a:pPr lvl="1"/>
            <a:r>
              <a:rPr lang="en-US" sz="2000" dirty="0"/>
              <a:t>While loop</a:t>
            </a:r>
          </a:p>
          <a:p>
            <a:r>
              <a:rPr lang="en-US" sz="2400" dirty="0"/>
              <a:t>For Loop</a:t>
            </a:r>
          </a:p>
          <a:p>
            <a:endParaRPr lang="en-US" sz="2400" dirty="0"/>
          </a:p>
          <a:p>
            <a:pPr lvl="1"/>
            <a:r>
              <a:rPr lang="en-US" sz="1800" dirty="0"/>
              <a:t>Given a list of elements, a for-loop </a:t>
            </a:r>
          </a:p>
          <a:p>
            <a:pPr lvl="2">
              <a:buFont typeface="+mj-lt"/>
              <a:buAutoNum type="arabicPeriod"/>
            </a:pPr>
            <a:r>
              <a:rPr lang="en-US" sz="1400" dirty="0"/>
              <a:t>Assigns the value of the first element to n (you can name this anyway you want)</a:t>
            </a:r>
          </a:p>
          <a:p>
            <a:pPr lvl="2">
              <a:buFont typeface="+mj-lt"/>
              <a:buAutoNum type="arabicPeriod"/>
            </a:pPr>
            <a:r>
              <a:rPr lang="en-US" sz="1400" dirty="0"/>
              <a:t>Runs the section of code (if the variable n is used in this set of codes, it will use the value of the first element)</a:t>
            </a:r>
          </a:p>
          <a:p>
            <a:pPr lvl="2">
              <a:buFont typeface="+mj-lt"/>
              <a:buAutoNum type="arabicPeriod"/>
            </a:pPr>
            <a:r>
              <a:rPr lang="en-US" sz="1400" dirty="0"/>
              <a:t>After it is done with the section of code { }, it will then assign the value of the next element to n</a:t>
            </a:r>
          </a:p>
          <a:p>
            <a:pPr lvl="2">
              <a:buFont typeface="+mj-lt"/>
              <a:buAutoNum type="arabicPeriod"/>
            </a:pPr>
            <a:r>
              <a:rPr lang="en-US" sz="1400" dirty="0"/>
              <a:t>Runs the section of code again (now with the value of n being that of the 2</a:t>
            </a:r>
            <a:r>
              <a:rPr lang="en-US" sz="1400" baseline="30000" dirty="0"/>
              <a:t>nd</a:t>
            </a:r>
            <a:r>
              <a:rPr lang="en-US" sz="1400" dirty="0"/>
              <a:t> element)</a:t>
            </a:r>
          </a:p>
          <a:p>
            <a:pPr lvl="2">
              <a:buFont typeface="+mj-lt"/>
              <a:buAutoNum type="arabicPeriod"/>
            </a:pPr>
            <a:r>
              <a:rPr lang="en-US" sz="1400" dirty="0"/>
              <a:t>Repeat until the list is exhausted (i.e. every element in the list has been run through once)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693" y="2664253"/>
            <a:ext cx="54356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3187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ight Arrow 28"/>
          <p:cNvSpPr/>
          <p:nvPr/>
        </p:nvSpPr>
        <p:spPr>
          <a:xfrm rot="5400000">
            <a:off x="1704904" y="4107234"/>
            <a:ext cx="982941" cy="369455"/>
          </a:xfrm>
          <a:prstGeom prst="rightArrow">
            <a:avLst/>
          </a:prstGeom>
          <a:solidFill>
            <a:srgbClr val="FFFF0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5400000">
            <a:off x="2888032" y="4107233"/>
            <a:ext cx="982941" cy="369455"/>
          </a:xfrm>
          <a:prstGeom prst="rightArrow">
            <a:avLst/>
          </a:prstGeom>
          <a:solidFill>
            <a:srgbClr val="FFFF0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5400000">
            <a:off x="4272365" y="4107234"/>
            <a:ext cx="982941" cy="369455"/>
          </a:xfrm>
          <a:prstGeom prst="rightArrow">
            <a:avLst/>
          </a:prstGeom>
          <a:solidFill>
            <a:srgbClr val="FFFF0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5400000">
            <a:off x="5595808" y="4115037"/>
            <a:ext cx="982941" cy="369455"/>
          </a:xfrm>
          <a:prstGeom prst="rightArrow">
            <a:avLst/>
          </a:prstGeom>
          <a:solidFill>
            <a:srgbClr val="FFFF0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5400000">
            <a:off x="6860238" y="4107234"/>
            <a:ext cx="982941" cy="369455"/>
          </a:xfrm>
          <a:prstGeom prst="rightArrow">
            <a:avLst/>
          </a:prstGeom>
          <a:solidFill>
            <a:srgbClr val="FFFF0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Bent Arrow 8"/>
          <p:cNvSpPr/>
          <p:nvPr/>
        </p:nvSpPr>
        <p:spPr>
          <a:xfrm rot="10800000">
            <a:off x="1477818" y="3243479"/>
            <a:ext cx="1071536" cy="607599"/>
          </a:xfrm>
          <a:prstGeom prst="bentArrow">
            <a:avLst>
              <a:gd name="adj1" fmla="val 25000"/>
              <a:gd name="adj2" fmla="val 20790"/>
              <a:gd name="adj3" fmla="val 25000"/>
              <a:gd name="adj4" fmla="val 4375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891221" y="2876568"/>
          <a:ext cx="623624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7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7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72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72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72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72174" y="2840955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8367" y="2550256"/>
            <a:ext cx="1013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>
                <a:solidFill>
                  <a:srgbClr val="002060"/>
                </a:solidFill>
              </a:rPr>
              <a:t>Variables</a:t>
            </a:r>
            <a:endParaRPr lang="en-US" u="sng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49439" y="35204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944" y="1327681"/>
            <a:ext cx="1549400" cy="7239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891221" y="4096294"/>
            <a:ext cx="6236245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Procedure: print(n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938758" y="2208243"/>
            <a:ext cx="763374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68219" y="2255466"/>
            <a:ext cx="27446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What goes on under the hood: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45815" y="3370056"/>
            <a:ext cx="931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002060"/>
                </a:solidFill>
              </a:rPr>
              <a:t>Iteration #1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18" name="Bent Arrow 17"/>
          <p:cNvSpPr/>
          <p:nvPr/>
        </p:nvSpPr>
        <p:spPr>
          <a:xfrm rot="10800000">
            <a:off x="1477818" y="3231566"/>
            <a:ext cx="2448716" cy="607599"/>
          </a:xfrm>
          <a:prstGeom prst="bentArrow">
            <a:avLst>
              <a:gd name="adj1" fmla="val 25000"/>
              <a:gd name="adj2" fmla="val 20790"/>
              <a:gd name="adj3" fmla="val 25000"/>
              <a:gd name="adj4" fmla="val 4375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22995" y="3358144"/>
            <a:ext cx="931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Iteration #2</a:t>
            </a:r>
          </a:p>
        </p:txBody>
      </p:sp>
      <p:sp>
        <p:nvSpPr>
          <p:cNvPr id="20" name="Bent Arrow 19"/>
          <p:cNvSpPr/>
          <p:nvPr/>
        </p:nvSpPr>
        <p:spPr>
          <a:xfrm rot="10800000">
            <a:off x="1477817" y="3239059"/>
            <a:ext cx="3811746" cy="607599"/>
          </a:xfrm>
          <a:prstGeom prst="bentArrow">
            <a:avLst>
              <a:gd name="adj1" fmla="val 25000"/>
              <a:gd name="adj2" fmla="val 20790"/>
              <a:gd name="adj3" fmla="val 25000"/>
              <a:gd name="adj4" fmla="val 4375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86024" y="3365637"/>
            <a:ext cx="931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Iteration #3</a:t>
            </a:r>
          </a:p>
        </p:txBody>
      </p:sp>
      <p:sp>
        <p:nvSpPr>
          <p:cNvPr id="22" name="Bent Arrow 21"/>
          <p:cNvSpPr/>
          <p:nvPr/>
        </p:nvSpPr>
        <p:spPr>
          <a:xfrm rot="10800000">
            <a:off x="1477815" y="3248100"/>
            <a:ext cx="5112448" cy="607599"/>
          </a:xfrm>
          <a:prstGeom prst="bentArrow">
            <a:avLst>
              <a:gd name="adj1" fmla="val 25000"/>
              <a:gd name="adj2" fmla="val 20790"/>
              <a:gd name="adj3" fmla="val 25000"/>
              <a:gd name="adj4" fmla="val 4375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86724" y="3374678"/>
            <a:ext cx="931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Iteration #4</a:t>
            </a:r>
          </a:p>
        </p:txBody>
      </p:sp>
      <p:sp>
        <p:nvSpPr>
          <p:cNvPr id="24" name="Bent Arrow 23"/>
          <p:cNvSpPr/>
          <p:nvPr/>
        </p:nvSpPr>
        <p:spPr>
          <a:xfrm rot="10800000">
            <a:off x="1477814" y="3248100"/>
            <a:ext cx="6362452" cy="607599"/>
          </a:xfrm>
          <a:prstGeom prst="bentArrow">
            <a:avLst>
              <a:gd name="adj1" fmla="val 25000"/>
              <a:gd name="adj2" fmla="val 20790"/>
              <a:gd name="adj3" fmla="val 25000"/>
              <a:gd name="adj4" fmla="val 4375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36727" y="3374678"/>
            <a:ext cx="931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Iteration #5</a:t>
            </a:r>
          </a:p>
        </p:txBody>
      </p:sp>
      <p:cxnSp>
        <p:nvCxnSpPr>
          <p:cNvPr id="27" name="Elbow Connector 26"/>
          <p:cNvCxnSpPr>
            <a:stCxn id="8" idx="2"/>
            <a:endCxn id="13" idx="1"/>
          </p:cNvCxnSpPr>
          <p:nvPr/>
        </p:nvCxnSpPr>
        <p:spPr>
          <a:xfrm rot="16200000" flipH="1">
            <a:off x="1449747" y="3839486"/>
            <a:ext cx="391206" cy="491741"/>
          </a:xfrm>
          <a:prstGeom prst="bentConnector2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90595" y="3839167"/>
            <a:ext cx="122004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n is used as </a:t>
            </a:r>
            <a:r>
              <a:rPr lang="en-US" sz="1050"/>
              <a:t>a variable in the procedure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11647" y="4848083"/>
            <a:ext cx="43794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b="1"/>
              <a:t>41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170810" y="4843465"/>
            <a:ext cx="43794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b="1" dirty="0"/>
              <a:t>15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601815" y="4838878"/>
            <a:ext cx="311304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b="1" dirty="0"/>
              <a:t>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877115" y="4838878"/>
            <a:ext cx="43794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b="1" dirty="0"/>
              <a:t>56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143959" y="4838878"/>
            <a:ext cx="43794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b="1" dirty="0"/>
              <a:t>34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443319" y="1059594"/>
            <a:ext cx="1016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The code: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2586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6591773" cy="799870"/>
          </a:xfrm>
        </p:spPr>
        <p:txBody>
          <a:bodyPr/>
          <a:lstStyle/>
          <a:p>
            <a:r>
              <a:rPr lang="en-US"/>
              <a:t>For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182255"/>
            <a:ext cx="7633742" cy="553922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We often integrate if-else with for-loop as well</a:t>
            </a:r>
          </a:p>
          <a:p>
            <a:pPr lvl="1"/>
            <a:r>
              <a:rPr lang="en-US" dirty="0"/>
              <a:t>If we want to use an if-else statement on multiple variables, and do not want to code the same set of if-else statement for each variable (which will result in a lengthy set of codes that keeps repeating itself)</a:t>
            </a:r>
          </a:p>
          <a:p>
            <a:pPr lvl="1"/>
            <a:r>
              <a:rPr lang="en-US" dirty="0"/>
              <a:t>Sometimes we want to keep the results of the executed procedures on some elements but not others</a:t>
            </a:r>
          </a:p>
          <a:p>
            <a:pPr lvl="2"/>
            <a:r>
              <a:rPr lang="en-US" dirty="0"/>
              <a:t>Use the ”next” command to proceed to the next element in the list without going through the rest of the code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For-loops can be nested as well, often used in cases when we want to get all the interacted results from 2 or more lists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509" y="3417452"/>
            <a:ext cx="3674022" cy="1621559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3422400" y="3473520"/>
            <a:ext cx="434109" cy="130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33517" y="3323393"/>
            <a:ext cx="2239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C00000"/>
                </a:solidFill>
              </a:rPr>
              <a:t>Assign the array of values to </a:t>
            </a:r>
            <a:r>
              <a:rPr lang="en-US" sz="1200">
                <a:solidFill>
                  <a:srgbClr val="C00000"/>
                </a:solidFill>
              </a:rPr>
              <a:t>the variable list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722582" y="4085312"/>
            <a:ext cx="434109" cy="130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75902" y="3827447"/>
            <a:ext cx="2646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C00000"/>
                </a:solidFill>
              </a:rPr>
              <a:t>If the remainder of n / 2 is not 0, ignore the rest of the code and start again with </a:t>
            </a:r>
            <a:r>
              <a:rPr lang="en-US" sz="1200">
                <a:solidFill>
                  <a:srgbClr val="C00000"/>
                </a:solidFill>
              </a:rPr>
              <a:t>the next element in list</a:t>
            </a:r>
            <a:endParaRPr lang="en-US" sz="1200" dirty="0">
              <a:solidFill>
                <a:srgbClr val="C0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865" y="5148381"/>
            <a:ext cx="1600267" cy="60435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950660" y="5262295"/>
            <a:ext cx="15222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>
                <a:solidFill>
                  <a:srgbClr val="C00000"/>
                </a:solidFill>
              </a:rPr>
              <a:t>Results in console:</a:t>
            </a:r>
            <a:endParaRPr lang="en-US" sz="1200" dirty="0">
              <a:solidFill>
                <a:srgbClr val="C0000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472865" y="5148381"/>
            <a:ext cx="0" cy="604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2940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219200"/>
            <a:ext cx="7633742" cy="5156479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Similar to a For-Loop, a While-Loop is an iteration</a:t>
            </a:r>
          </a:p>
          <a:p>
            <a:r>
              <a:rPr lang="en-US" sz="2000" dirty="0"/>
              <a:t>In a for-loop, we specify the condition as follows</a:t>
            </a:r>
          </a:p>
          <a:p>
            <a:endParaRPr lang="en-US" sz="2000" dirty="0"/>
          </a:p>
          <a:p>
            <a:endParaRPr lang="en-US" sz="2000" dirty="0"/>
          </a:p>
          <a:p>
            <a:pPr lvl="1"/>
            <a:r>
              <a:rPr lang="en-US" sz="1600" dirty="0"/>
              <a:t>The loop will iterate through the list c(1, 2, ‘Happy’, 4, 9.567) element by element</a:t>
            </a:r>
          </a:p>
          <a:p>
            <a:pPr lvl="1"/>
            <a:r>
              <a:rPr lang="en-US" sz="1600" dirty="0"/>
              <a:t>For each iteration, it will assign the value of the element to </a:t>
            </a:r>
            <a:r>
              <a:rPr lang="en-US" sz="1600" dirty="0" err="1"/>
              <a:t>i</a:t>
            </a:r>
            <a:r>
              <a:rPr lang="en-US" sz="1600" dirty="0"/>
              <a:t> </a:t>
            </a:r>
          </a:p>
          <a:p>
            <a:pPr lvl="1"/>
            <a:r>
              <a:rPr lang="en-US" sz="1600" dirty="0"/>
              <a:t>After which, it will process the block of instructions in { }</a:t>
            </a:r>
          </a:p>
          <a:p>
            <a:r>
              <a:rPr lang="en-US" sz="2000" dirty="0"/>
              <a:t>Supposed that you have 5 million elements that we wish to iterate</a:t>
            </a:r>
          </a:p>
          <a:p>
            <a:pPr lvl="1"/>
            <a:r>
              <a:rPr lang="en-US" sz="1600" dirty="0"/>
              <a:t>Our computer’s ram will be reduced by a large amount if we load the elements into a list and applying a for-loop</a:t>
            </a:r>
          </a:p>
          <a:p>
            <a:r>
              <a:rPr lang="en-US" sz="2000" dirty="0"/>
              <a:t>In this case, we may wish to use a while loop, which has the following characteristics:</a:t>
            </a:r>
          </a:p>
          <a:p>
            <a:pPr lvl="1"/>
            <a:r>
              <a:rPr lang="en-US" sz="1600" dirty="0"/>
              <a:t>The while loop will keep iterating and processing the block of instructions until the condition (in this case, </a:t>
            </a:r>
            <a:r>
              <a:rPr lang="en-US" sz="1600" dirty="0" err="1"/>
              <a:t>i</a:t>
            </a:r>
            <a:r>
              <a:rPr lang="en-US" sz="1600" dirty="0"/>
              <a:t> &lt; 50) is evaluated to be FALSE</a:t>
            </a:r>
          </a:p>
          <a:p>
            <a:pPr lvl="1"/>
            <a:r>
              <a:rPr lang="en-US" sz="1600" dirty="0"/>
              <a:t>2 important things: </a:t>
            </a:r>
          </a:p>
          <a:p>
            <a:pPr lvl="2"/>
            <a:r>
              <a:rPr lang="en-US" sz="1200" dirty="0"/>
              <a:t>Set a counter (in the e.g., </a:t>
            </a:r>
            <a:r>
              <a:rPr lang="en-US" sz="1200" dirty="0" err="1"/>
              <a:t>i</a:t>
            </a:r>
            <a:r>
              <a:rPr lang="en-US" sz="1200" dirty="0"/>
              <a:t> = 0 sets a counter </a:t>
            </a:r>
            <a:r>
              <a:rPr lang="en-US" sz="1200" dirty="0" err="1"/>
              <a:t>i</a:t>
            </a:r>
            <a:r>
              <a:rPr lang="en-US" sz="1200" dirty="0"/>
              <a:t> to 0)</a:t>
            </a:r>
          </a:p>
          <a:p>
            <a:pPr lvl="2"/>
            <a:r>
              <a:rPr lang="en-US" sz="1200" dirty="0"/>
              <a:t>After every block of instruction, increment the counter by 1</a:t>
            </a:r>
          </a:p>
          <a:p>
            <a:pPr lvl="1"/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474" y="1874517"/>
            <a:ext cx="3581400" cy="749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874" y="5392877"/>
            <a:ext cx="16129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9504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Brackets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200727"/>
            <a:ext cx="7633742" cy="552074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()</a:t>
            </a:r>
          </a:p>
          <a:p>
            <a:pPr lvl="1"/>
            <a:r>
              <a:rPr lang="en-US" dirty="0"/>
              <a:t>Round brackets are used to encapsulate arguments (including conditions)</a:t>
            </a:r>
          </a:p>
          <a:p>
            <a:pPr lvl="1"/>
            <a:r>
              <a:rPr lang="en-US" dirty="0"/>
              <a:t>E.g. for function max, it takes a list as an argument and returns the largest value in the list</a:t>
            </a:r>
          </a:p>
          <a:p>
            <a:pPr lvl="2"/>
            <a:r>
              <a:rPr lang="en-US" dirty="0"/>
              <a:t>max(</a:t>
            </a:r>
            <a:r>
              <a:rPr lang="en-US" dirty="0" err="1"/>
              <a:t>args</a:t>
            </a:r>
            <a:r>
              <a:rPr lang="en-US" dirty="0"/>
              <a:t>), where </a:t>
            </a:r>
            <a:r>
              <a:rPr lang="en-US" dirty="0" err="1"/>
              <a:t>args</a:t>
            </a:r>
            <a:r>
              <a:rPr lang="en-US" dirty="0"/>
              <a:t> = arguments</a:t>
            </a:r>
          </a:p>
          <a:p>
            <a:pPr lvl="1"/>
            <a:r>
              <a:rPr lang="en-US" dirty="0"/>
              <a:t>E.g. for if-else statements, where we specify a condition</a:t>
            </a:r>
          </a:p>
          <a:p>
            <a:pPr lvl="2"/>
            <a:r>
              <a:rPr lang="en-US" dirty="0"/>
              <a:t>if (a == 6){do this}</a:t>
            </a:r>
          </a:p>
          <a:p>
            <a:pPr lvl="2"/>
            <a:endParaRPr lang="en-US" dirty="0"/>
          </a:p>
          <a:p>
            <a:r>
              <a:rPr lang="en-US" dirty="0"/>
              <a:t>{}</a:t>
            </a:r>
          </a:p>
          <a:p>
            <a:pPr lvl="1"/>
            <a:r>
              <a:rPr lang="en-US" dirty="0"/>
              <a:t>Curly brackets are used to encapsulate a block of instruction</a:t>
            </a:r>
          </a:p>
          <a:p>
            <a:pPr lvl="1"/>
            <a:r>
              <a:rPr lang="en-US" dirty="0"/>
              <a:t>E.g. for if-else statements: if (a ==6) {do this}</a:t>
            </a:r>
          </a:p>
          <a:p>
            <a:pPr lvl="1"/>
            <a:r>
              <a:rPr lang="en-US" dirty="0"/>
              <a:t>Curly brackets allow you to write multiple lines within the block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8744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385" y="1727853"/>
            <a:ext cx="3882558" cy="32807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7" y="146343"/>
            <a:ext cx="7633743" cy="1320855"/>
          </a:xfrm>
        </p:spPr>
        <p:txBody>
          <a:bodyPr>
            <a:normAutofit/>
          </a:bodyPr>
          <a:lstStyle/>
          <a:p>
            <a:r>
              <a:rPr lang="en-US" sz="4400" dirty="0"/>
              <a:t>Brackets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219200"/>
            <a:ext cx="3976627" cy="550227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1100" dirty="0">
                <a:solidFill>
                  <a:srgbClr val="000000"/>
                </a:solidFill>
              </a:rPr>
              <a:t>[ ] </a:t>
            </a:r>
            <a:r>
              <a:rPr lang="en-US" sz="1400" dirty="0">
                <a:solidFill>
                  <a:srgbClr val="000000"/>
                </a:solidFill>
              </a:rPr>
              <a:t>Square brackets are used for </a:t>
            </a:r>
            <a:r>
              <a:rPr lang="en-US" sz="1400" dirty="0" err="1">
                <a:solidFill>
                  <a:srgbClr val="000000"/>
                </a:solidFill>
              </a:rPr>
              <a:t>subsetting</a:t>
            </a:r>
            <a:r>
              <a:rPr lang="en-US" sz="1400" dirty="0">
                <a:solidFill>
                  <a:srgbClr val="000000"/>
                </a:solidFill>
              </a:rPr>
              <a:t> data objects (such as list and </a:t>
            </a:r>
            <a:r>
              <a:rPr lang="en-US" sz="1400" dirty="0" err="1">
                <a:solidFill>
                  <a:srgbClr val="000000"/>
                </a:solidFill>
              </a:rPr>
              <a:t>dataframes</a:t>
            </a:r>
            <a:r>
              <a:rPr lang="en-US" sz="14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000000"/>
                </a:solidFill>
              </a:rPr>
              <a:t>R abstracts the [] operation by allowing two methods</a:t>
            </a:r>
          </a:p>
          <a:p>
            <a:pPr lvl="1">
              <a:lnSpc>
                <a:spcPct val="90000"/>
              </a:lnSpc>
            </a:pPr>
            <a:r>
              <a:rPr lang="en-US" sz="1400" dirty="0">
                <a:solidFill>
                  <a:srgbClr val="000000"/>
                </a:solidFill>
              </a:rPr>
              <a:t>[</a:t>
            </a:r>
            <a:r>
              <a:rPr lang="en-US" sz="1400" dirty="0" err="1">
                <a:solidFill>
                  <a:srgbClr val="000000"/>
                </a:solidFill>
              </a:rPr>
              <a:t>pos</a:t>
            </a:r>
            <a:r>
              <a:rPr lang="en-US" sz="1400" dirty="0">
                <a:solidFill>
                  <a:srgbClr val="000000"/>
                </a:solidFill>
              </a:rPr>
              <a:t>] returns the element in the data object by its position in the object (e.g. c(1, 0, 4, 5)[3] returns the value of the 3</a:t>
            </a:r>
            <a:r>
              <a:rPr lang="en-US" sz="1400" baseline="30000" dirty="0">
                <a:solidFill>
                  <a:srgbClr val="000000"/>
                </a:solidFill>
              </a:rPr>
              <a:t>rd</a:t>
            </a:r>
            <a:r>
              <a:rPr lang="en-US" sz="1400" dirty="0">
                <a:solidFill>
                  <a:srgbClr val="000000"/>
                </a:solidFill>
              </a:rPr>
              <a:t> element: 4)</a:t>
            </a:r>
          </a:p>
          <a:p>
            <a:pPr lvl="1">
              <a:lnSpc>
                <a:spcPct val="90000"/>
              </a:lnSpc>
            </a:pPr>
            <a:r>
              <a:rPr lang="en-US" sz="1400" dirty="0">
                <a:solidFill>
                  <a:srgbClr val="000000"/>
                </a:solidFill>
              </a:rPr>
              <a:t>[row, column] returns a slice of the data object specified by </a:t>
            </a:r>
            <a:r>
              <a:rPr lang="en-US" sz="1400" dirty="0" err="1">
                <a:solidFill>
                  <a:srgbClr val="000000"/>
                </a:solidFill>
              </a:rPr>
              <a:t>start:row</a:t>
            </a:r>
            <a:r>
              <a:rPr lang="en-US" sz="1400" dirty="0">
                <a:solidFill>
                  <a:srgbClr val="000000"/>
                </a:solidFill>
              </a:rPr>
              <a:t> (e.g. [1:3,] returns rows 1 to 3 with all columns) Note: empty value implies return all</a:t>
            </a:r>
          </a:p>
          <a:p>
            <a:pPr lvl="1">
              <a:lnSpc>
                <a:spcPct val="90000"/>
              </a:lnSpc>
            </a:pPr>
            <a:r>
              <a:rPr lang="en-US" sz="1400" dirty="0">
                <a:solidFill>
                  <a:srgbClr val="000000"/>
                </a:solidFill>
              </a:rPr>
              <a:t>Note that [] returns elements, so if a list is nested (e.g. list(c(1, 2, 3, 4), c(5, 6, 7, 8))), then [1] will return the value of the first element which is c(1, 2, 3, 4)</a:t>
            </a:r>
            <a:endParaRPr lang="en-US" sz="11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000000"/>
                </a:solidFill>
              </a:rPr>
              <a:t>[[ ]] Double square brackets are used to extract a single component from a list AND REMOVES THE HIERARCHY</a:t>
            </a:r>
          </a:p>
          <a:p>
            <a:pPr lvl="1">
              <a:lnSpc>
                <a:spcPct val="90000"/>
              </a:lnSpc>
            </a:pPr>
            <a:r>
              <a:rPr lang="en-US" sz="1400" dirty="0">
                <a:solidFill>
                  <a:srgbClr val="000000"/>
                </a:solidFill>
              </a:rPr>
              <a:t>This means that if used on a </a:t>
            </a:r>
            <a:r>
              <a:rPr lang="en-US" sz="1400" dirty="0" err="1">
                <a:solidFill>
                  <a:srgbClr val="000000"/>
                </a:solidFill>
              </a:rPr>
              <a:t>dataframe</a:t>
            </a:r>
            <a:r>
              <a:rPr lang="en-US" sz="1400" dirty="0">
                <a:solidFill>
                  <a:srgbClr val="000000"/>
                </a:solidFill>
              </a:rPr>
              <a:t> (e.g. </a:t>
            </a:r>
            <a:r>
              <a:rPr lang="en-US" sz="1400" dirty="0" err="1">
                <a:solidFill>
                  <a:srgbClr val="000000"/>
                </a:solidFill>
              </a:rPr>
              <a:t>df</a:t>
            </a:r>
            <a:r>
              <a:rPr lang="en-US" sz="1400" dirty="0">
                <a:solidFill>
                  <a:srgbClr val="000000"/>
                </a:solidFill>
              </a:rPr>
              <a:t>[[gender]]), it will return a list of values for the column gender.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000000"/>
                </a:solidFill>
              </a:rPr>
              <a:t>The shorthand for this is $ (e.g. </a:t>
            </a:r>
            <a:r>
              <a:rPr lang="en-US" sz="1400" dirty="0" err="1">
                <a:solidFill>
                  <a:srgbClr val="000000"/>
                </a:solidFill>
              </a:rPr>
              <a:t>df$gender</a:t>
            </a:r>
            <a:r>
              <a:rPr lang="en-US" sz="1400" dirty="0">
                <a:solidFill>
                  <a:srgbClr val="000000"/>
                </a:solidFill>
              </a:rPr>
              <a:t> is the same as </a:t>
            </a:r>
            <a:r>
              <a:rPr lang="en-US" sz="1400" dirty="0" err="1">
                <a:solidFill>
                  <a:srgbClr val="000000"/>
                </a:solidFill>
              </a:rPr>
              <a:t>df</a:t>
            </a:r>
            <a:r>
              <a:rPr lang="en-US" sz="1400" dirty="0">
                <a:solidFill>
                  <a:srgbClr val="000000"/>
                </a:solidFill>
              </a:rPr>
              <a:t>[[gender]])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1" y="6375679"/>
            <a:ext cx="2114549" cy="345796"/>
          </a:xfrm>
        </p:spPr>
        <p:txBody>
          <a:bodyPr>
            <a:normAutofit/>
          </a:bodyPr>
          <a:lstStyle/>
          <a:p>
            <a:fld id="{48F63A3B-78C7-47BE-AE5E-E10140E04643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02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AB34F-8CF9-4EEB-9EAC-44EF9242B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 and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81F49-1265-49E2-8606-1CA24146F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298120"/>
            <a:ext cx="7633742" cy="555987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In this course (and most data science work in general), we choose to learn about Python and R</a:t>
            </a:r>
          </a:p>
          <a:p>
            <a:r>
              <a:rPr lang="en-US" dirty="0"/>
              <a:t>The main reasons are:</a:t>
            </a:r>
          </a:p>
          <a:p>
            <a:pPr lvl="1"/>
            <a:r>
              <a:rPr lang="en-US" dirty="0"/>
              <a:t>All scientists, social scientists, engineers, and any other scientists who deals with empirical (data) work uses either or both of these languages</a:t>
            </a:r>
          </a:p>
          <a:p>
            <a:pPr lvl="2"/>
            <a:r>
              <a:rPr lang="en-US" dirty="0"/>
              <a:t>This implies that both languages are well supported by a large community, larger and more experienced than any software company can recruit on their payroll</a:t>
            </a:r>
          </a:p>
          <a:p>
            <a:pPr lvl="2"/>
            <a:r>
              <a:rPr lang="en-US" dirty="0"/>
              <a:t>This also implies that we can find the most updated and comprehensive scientific modules in these languages</a:t>
            </a:r>
          </a:p>
          <a:p>
            <a:pPr lvl="2"/>
            <a:r>
              <a:rPr lang="en-US" dirty="0"/>
              <a:t>Easy to find good answers to coding questions (check out </a:t>
            </a:r>
            <a:r>
              <a:rPr lang="en-US" dirty="0" err="1"/>
              <a:t>stackoverflow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Both languages are easy to learn (no awkward syntax or formatting, sufficient abstraction but not obfuscated)</a:t>
            </a:r>
          </a:p>
          <a:p>
            <a:pPr lvl="1"/>
            <a:r>
              <a:rPr lang="en-US" dirty="0"/>
              <a:t>Both languages are free and can be easily installed in most operating systems (Windows, Mac, Linux)</a:t>
            </a:r>
          </a:p>
          <a:p>
            <a:r>
              <a:rPr lang="en-US" dirty="0"/>
              <a:t>There are some “purists” out there that ridicule Python and R, and recommends C and Java</a:t>
            </a:r>
          </a:p>
          <a:p>
            <a:pPr lvl="1"/>
            <a:r>
              <a:rPr lang="en-US" dirty="0"/>
              <a:t>Most of their arguments are unfounded and misinformed</a:t>
            </a:r>
          </a:p>
          <a:p>
            <a:pPr lvl="1"/>
            <a:r>
              <a:rPr lang="en-US" dirty="0"/>
              <a:t>There are no weaknesses that we cannot correct within the Python framework, albeit with a little more effort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CB8153-B45B-4499-A5F9-AA34FBF42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285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108364"/>
            <a:ext cx="7633742" cy="526731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Many a times we would want to re-use some of the instructions that we have coded before</a:t>
            </a:r>
          </a:p>
          <a:p>
            <a:r>
              <a:rPr lang="en-US" dirty="0"/>
              <a:t>And as we re-use the instructions for each subsequent cases, there are variable values that we would like to change</a:t>
            </a:r>
          </a:p>
          <a:p>
            <a:r>
              <a:rPr lang="en-US" dirty="0"/>
              <a:t>Instead of cutting and pasting the same set of codes throughout your script, and manually and painstakingly change the variable values for each case, we can create a function to improve our productivity</a:t>
            </a:r>
          </a:p>
          <a:p>
            <a:pPr lvl="1"/>
            <a:r>
              <a:rPr lang="en-US" dirty="0"/>
              <a:t>The other benefit of writing a function, is that we only need to amend or update the instructions (typically computation algorithms/models) once</a:t>
            </a:r>
          </a:p>
          <a:p>
            <a:pPr lvl="1"/>
            <a:r>
              <a:rPr lang="en-US" dirty="0"/>
              <a:t>The alternative is to find every instance of the instructions and manually cut and paste to update them</a:t>
            </a:r>
          </a:p>
          <a:p>
            <a:pPr lvl="2"/>
            <a:r>
              <a:rPr lang="en-US" dirty="0"/>
              <a:t>Very error prone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266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108364"/>
            <a:ext cx="7633742" cy="568036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We have been using inbuilt functions in R</a:t>
            </a:r>
          </a:p>
          <a:p>
            <a:r>
              <a:rPr lang="en-US" dirty="0"/>
              <a:t>max() is such a function, which returns us the element with the largest value</a:t>
            </a:r>
          </a:p>
          <a:p>
            <a:pPr lvl="1"/>
            <a:r>
              <a:rPr lang="en-US" dirty="0"/>
              <a:t>max(c(4, 3, 7, 6, 4, 5, 7, 9)) returns 9</a:t>
            </a:r>
          </a:p>
          <a:p>
            <a:r>
              <a:rPr lang="en-US" dirty="0"/>
              <a:t>The basic format of a function is as follows: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Declare a function name (</a:t>
            </a:r>
            <a:r>
              <a:rPr lang="en-US" dirty="0" err="1"/>
              <a:t>function_name</a:t>
            </a:r>
            <a:r>
              <a:rPr lang="en-US" dirty="0"/>
              <a:t>) as a variable</a:t>
            </a:r>
          </a:p>
          <a:p>
            <a:pPr lvl="1"/>
            <a:r>
              <a:rPr lang="en-US" dirty="0"/>
              <a:t>Assign it with a function object (function())</a:t>
            </a:r>
          </a:p>
          <a:p>
            <a:pPr lvl="1"/>
            <a:r>
              <a:rPr lang="en-US" dirty="0"/>
              <a:t>Depending on the variables that you want to use in the block of instructions, you can name them as arguments (you can have tons of them if you need)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 return statement to specify the result of the function (in the above instance, running the function will return the difference between start and end</a:t>
            </a:r>
          </a:p>
          <a:p>
            <a:r>
              <a:rPr lang="en-US" dirty="0"/>
              <a:t>Calling the function is simply putting in the arguments and executing it (in this case, </a:t>
            </a:r>
            <a:r>
              <a:rPr lang="en-US" dirty="0" err="1"/>
              <a:t>function_name</a:t>
            </a:r>
            <a:r>
              <a:rPr lang="en-US" dirty="0"/>
              <a:t>(4, 8) will return a value of 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584" y="2425815"/>
            <a:ext cx="2466052" cy="7904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9661" y="4517158"/>
            <a:ext cx="3025430" cy="79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5259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108364"/>
            <a:ext cx="7633742" cy="5680363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Let’s try building a custom max function</a:t>
            </a:r>
          </a:p>
          <a:p>
            <a:r>
              <a:rPr lang="en-US" dirty="0"/>
              <a:t>We want this function to return the largest value of a list, and multiply it by a scalar</a:t>
            </a:r>
          </a:p>
          <a:p>
            <a:pPr lvl="1"/>
            <a:r>
              <a:rPr lang="en-US" dirty="0"/>
              <a:t>The list and scalar can differ in all our cases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setup:</a:t>
            </a:r>
          </a:p>
          <a:p>
            <a:pPr lvl="1"/>
            <a:r>
              <a:rPr lang="en-US" dirty="0"/>
              <a:t>Name the function as </a:t>
            </a:r>
            <a:r>
              <a:rPr lang="en-US" dirty="0" err="1"/>
              <a:t>get_max</a:t>
            </a:r>
            <a:endParaRPr lang="en-US" dirty="0"/>
          </a:p>
          <a:p>
            <a:pPr lvl="1"/>
            <a:r>
              <a:rPr lang="en-US" dirty="0"/>
              <a:t>Specify the arguments (in this case 2: </a:t>
            </a:r>
            <a:r>
              <a:rPr lang="en-US" dirty="0" err="1"/>
              <a:t>list_of_values</a:t>
            </a:r>
            <a:r>
              <a:rPr lang="en-US" dirty="0"/>
              <a:t> and scalar)</a:t>
            </a:r>
          </a:p>
          <a:p>
            <a:pPr lvl="2"/>
            <a:r>
              <a:rPr lang="en-US" dirty="0"/>
              <a:t>These will be referenced in the block of instructions to return different results from different arguments</a:t>
            </a:r>
          </a:p>
          <a:p>
            <a:r>
              <a:rPr lang="en-US" dirty="0"/>
              <a:t>The logic</a:t>
            </a:r>
          </a:p>
          <a:p>
            <a:pPr lvl="1"/>
            <a:r>
              <a:rPr lang="en-US" dirty="0"/>
              <a:t>Create a variable (</a:t>
            </a:r>
            <a:r>
              <a:rPr lang="en-US" dirty="0" err="1"/>
              <a:t>largest_value</a:t>
            </a:r>
            <a:r>
              <a:rPr lang="en-US" dirty="0"/>
              <a:t>) to store the largest value, set the initial value to 0</a:t>
            </a:r>
          </a:p>
          <a:p>
            <a:pPr lvl="1"/>
            <a:r>
              <a:rPr lang="en-US" dirty="0"/>
              <a:t>Use a for loop to iterate through the argument (</a:t>
            </a:r>
            <a:r>
              <a:rPr lang="en-US" dirty="0" err="1"/>
              <a:t>list_of_values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Replace </a:t>
            </a:r>
            <a:r>
              <a:rPr lang="en-US" dirty="0" err="1"/>
              <a:t>largest_value</a:t>
            </a:r>
            <a:r>
              <a:rPr lang="en-US" dirty="0"/>
              <a:t> with the element’s value if it’s larger than the existing value of </a:t>
            </a:r>
            <a:r>
              <a:rPr lang="en-US" dirty="0" err="1"/>
              <a:t>largest_value</a:t>
            </a:r>
            <a:endParaRPr lang="en-US" dirty="0"/>
          </a:p>
          <a:p>
            <a:pPr lvl="1"/>
            <a:r>
              <a:rPr lang="en-US" dirty="0"/>
              <a:t>Once the iteration is complete, we would have the largest value in the list</a:t>
            </a:r>
          </a:p>
          <a:p>
            <a:pPr lvl="1"/>
            <a:r>
              <a:rPr lang="en-US" dirty="0"/>
              <a:t>Before returning the result, we multiply </a:t>
            </a:r>
            <a:r>
              <a:rPr lang="en-US" dirty="0" err="1"/>
              <a:t>largest_value</a:t>
            </a:r>
            <a:r>
              <a:rPr lang="en-US" dirty="0"/>
              <a:t> by the scalar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224" y="2249054"/>
            <a:ext cx="2946344" cy="148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3412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Additional comments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656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6591773" cy="781397"/>
          </a:xfrm>
        </p:spPr>
        <p:txBody>
          <a:bodyPr>
            <a:normAutofit/>
          </a:bodyPr>
          <a:lstStyle/>
          <a:p>
            <a:r>
              <a:rPr lang="en-US" dirty="0"/>
              <a:t>additional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163782"/>
            <a:ext cx="7633742" cy="521189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Familiarize yourself with the basic characteristics of what was covered</a:t>
            </a:r>
          </a:p>
          <a:p>
            <a:pPr lvl="1"/>
            <a:endParaRPr lang="en-US" dirty="0"/>
          </a:p>
          <a:p>
            <a:r>
              <a:rPr lang="en-US" dirty="0"/>
              <a:t>Need to know what goes on under the hood</a:t>
            </a:r>
          </a:p>
          <a:p>
            <a:pPr lvl="1"/>
            <a:r>
              <a:rPr lang="en-US" dirty="0"/>
              <a:t>Datatypes and collections </a:t>
            </a:r>
          </a:p>
          <a:p>
            <a:pPr lvl="1"/>
            <a:r>
              <a:rPr lang="en-US" dirty="0"/>
              <a:t>Techniques and </a:t>
            </a:r>
            <a:r>
              <a:rPr lang="en-US" dirty="0" err="1"/>
              <a:t>idiosyncracies</a:t>
            </a:r>
            <a:r>
              <a:rPr lang="en-US" dirty="0"/>
              <a:t> </a:t>
            </a:r>
          </a:p>
          <a:p>
            <a:pPr lvl="2"/>
            <a:endParaRPr lang="en-US" dirty="0"/>
          </a:p>
          <a:p>
            <a:r>
              <a:rPr lang="en-US" dirty="0"/>
              <a:t>Subsequently, its all about how you exercise your creativity to get the results you want</a:t>
            </a:r>
          </a:p>
          <a:p>
            <a:pPr lvl="2"/>
            <a:endParaRPr lang="en-US" dirty="0"/>
          </a:p>
          <a:p>
            <a:r>
              <a:rPr lang="en-US" dirty="0" err="1"/>
              <a:t>Practise</a:t>
            </a:r>
            <a:r>
              <a:rPr lang="en-US" dirty="0"/>
              <a:t>, </a:t>
            </a:r>
            <a:r>
              <a:rPr lang="en-US" dirty="0" err="1"/>
              <a:t>practise</a:t>
            </a:r>
            <a:r>
              <a:rPr lang="en-US" dirty="0"/>
              <a:t> and </a:t>
            </a:r>
            <a:r>
              <a:rPr lang="en-US" dirty="0" err="1"/>
              <a:t>practise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Upload “r </a:t>
            </a:r>
            <a:r>
              <a:rPr lang="en-US" dirty="0" err="1"/>
              <a:t>exercises.ipynb</a:t>
            </a:r>
            <a:r>
              <a:rPr lang="en-US" dirty="0"/>
              <a:t>” and try out the exercises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64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Questions?</a:t>
            </a:r>
          </a:p>
        </p:txBody>
      </p:sp>
      <p:sp>
        <p:nvSpPr>
          <p:cNvPr id="38916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Email any queries to</a:t>
            </a:r>
          </a:p>
          <a:p>
            <a:pPr eaLnBrk="1" hangingPunct="1"/>
            <a:r>
              <a:rPr lang="en-US" altLang="en-US" dirty="0"/>
              <a:t>jackhong@smu.edu.sg</a:t>
            </a:r>
          </a:p>
        </p:txBody>
      </p:sp>
    </p:spTree>
    <p:extLst>
      <p:ext uri="{BB962C8B-B14F-4D97-AF65-F5344CB8AC3E}">
        <p14:creationId xmlns:p14="http://schemas.microsoft.com/office/powerpoint/2010/main" val="1429887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19381-1793-4D55-A05A-91B9C5777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 we use python or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1413B-059F-45AD-BD57-72D4A887A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010653"/>
            <a:ext cx="7633742" cy="571082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Python is powerful enough to do anything we want, in an effective and convenient manner</a:t>
            </a:r>
          </a:p>
          <a:p>
            <a:r>
              <a:rPr lang="en-US" dirty="0"/>
              <a:t>However, R is more convenient when it comes to statistical packages for inference</a:t>
            </a:r>
          </a:p>
          <a:p>
            <a:pPr lvl="1"/>
            <a:r>
              <a:rPr lang="en-US" dirty="0"/>
              <a:t>E.g. R has modules that output all statistical results useful for inference (i.e. whether X has a significant influence on Y or not)</a:t>
            </a:r>
          </a:p>
          <a:p>
            <a:pPr lvl="1"/>
            <a:r>
              <a:rPr lang="en-US" dirty="0"/>
              <a:t>R has a host of specialized statistical treatments that Python does not have modules for (Python’s packages are mainly geared towards prediction, not inference)</a:t>
            </a:r>
          </a:p>
          <a:p>
            <a:r>
              <a:rPr lang="en-US" dirty="0"/>
              <a:t>The general workflow is thus:</a:t>
            </a:r>
          </a:p>
          <a:p>
            <a:pPr lvl="1"/>
            <a:r>
              <a:rPr lang="en-US" dirty="0"/>
              <a:t>Data collection, munging, exploration, and prediction in </a:t>
            </a:r>
            <a:r>
              <a:rPr lang="en-US" b="1" dirty="0"/>
              <a:t>Python</a:t>
            </a:r>
          </a:p>
          <a:p>
            <a:pPr lvl="1"/>
            <a:r>
              <a:rPr lang="en-US" dirty="0"/>
              <a:t>Machine learning and Deep learning in </a:t>
            </a:r>
            <a:r>
              <a:rPr lang="en-US" b="1" dirty="0"/>
              <a:t>Python</a:t>
            </a:r>
          </a:p>
          <a:p>
            <a:pPr lvl="1"/>
            <a:r>
              <a:rPr lang="en-US" dirty="0"/>
              <a:t>Export the intermediate data from Python to </a:t>
            </a:r>
            <a:r>
              <a:rPr lang="en-US" b="1" dirty="0"/>
              <a:t>R</a:t>
            </a:r>
            <a:r>
              <a:rPr lang="en-US" dirty="0"/>
              <a:t> for:</a:t>
            </a:r>
          </a:p>
          <a:p>
            <a:pPr lvl="2"/>
            <a:r>
              <a:rPr lang="en-US" dirty="0"/>
              <a:t>Statistical analysis and inference</a:t>
            </a:r>
          </a:p>
          <a:p>
            <a:pPr lvl="2"/>
            <a:r>
              <a:rPr lang="en-US" dirty="0"/>
              <a:t>Pretty visualizations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C12E80-ECC5-4369-8CE1-0317F5E19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22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19070EB-E97D-446B-9906-92FCF2BD8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path for coding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4D5809-EC1A-44EA-93C1-8B663C3D8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 will orientate you to general coding principles in Python first</a:t>
            </a:r>
          </a:p>
          <a:p>
            <a:r>
              <a:rPr lang="en-US" dirty="0"/>
              <a:t>We will start with setting up your workspace</a:t>
            </a:r>
          </a:p>
          <a:p>
            <a:pPr lvl="1"/>
            <a:r>
              <a:rPr lang="en-US" dirty="0"/>
              <a:t>Instead of installing Python in your personal computer, we will access it from your browser with</a:t>
            </a:r>
          </a:p>
          <a:p>
            <a:pPr lvl="2"/>
            <a:r>
              <a:rPr lang="en-US" dirty="0"/>
              <a:t>Google </a:t>
            </a:r>
            <a:r>
              <a:rPr lang="en-US" dirty="0" err="1"/>
              <a:t>Colab</a:t>
            </a:r>
            <a:endParaRPr lang="en-US" dirty="0"/>
          </a:p>
          <a:p>
            <a:pPr lvl="2"/>
            <a:r>
              <a:rPr lang="en-US" dirty="0"/>
              <a:t>My </a:t>
            </a:r>
            <a:r>
              <a:rPr lang="en-US" dirty="0" err="1"/>
              <a:t>JupyterHub</a:t>
            </a:r>
            <a:r>
              <a:rPr lang="en-US" dirty="0"/>
              <a:t> server</a:t>
            </a:r>
          </a:p>
          <a:p>
            <a:pPr lvl="1"/>
            <a:r>
              <a:rPr lang="en-US" dirty="0"/>
              <a:t>This implies that:</a:t>
            </a:r>
          </a:p>
          <a:p>
            <a:pPr lvl="2"/>
            <a:r>
              <a:rPr lang="en-US" dirty="0"/>
              <a:t>We can skip all the installation troubleshooting</a:t>
            </a:r>
          </a:p>
          <a:p>
            <a:pPr lvl="2"/>
            <a:r>
              <a:rPr lang="en-US" dirty="0"/>
              <a:t>You can access the programming language as long as you have an internet connection and a web browser</a:t>
            </a:r>
          </a:p>
          <a:p>
            <a:pPr lvl="2"/>
            <a:r>
              <a:rPr lang="en-US" dirty="0"/>
              <a:t>You will be using the server’s computational power when you execute codes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4F86F3-EEAF-489A-8D72-42A85E19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11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Introduction to coding with python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24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FBEAD3-4835-412E-86A8-1E5A56EF9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python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0F5F9C-FDBC-468F-9F64-492E9507B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298121"/>
            <a:ext cx="7633742" cy="5443685"/>
          </a:xfrm>
        </p:spPr>
        <p:txBody>
          <a:bodyPr>
            <a:normAutofit fontScale="77500" lnSpcReduction="20000"/>
          </a:bodyPr>
          <a:lstStyle/>
          <a:p>
            <a:r>
              <a:rPr lang="en-US" sz="2600" dirty="0"/>
              <a:t>Python comes with an extremely rich standard library (library is a collection of modules/functions)</a:t>
            </a:r>
          </a:p>
          <a:p>
            <a:pPr lvl="1"/>
            <a:r>
              <a:rPr lang="en-US" sz="2300" dirty="0"/>
              <a:t>Made even more comprehensive by a lot of high quality 3</a:t>
            </a:r>
            <a:r>
              <a:rPr lang="en-US" sz="2300" baseline="30000" dirty="0"/>
              <a:t>rd</a:t>
            </a:r>
            <a:r>
              <a:rPr lang="en-US" sz="2300" dirty="0"/>
              <a:t> party packages (a package is another name for module)</a:t>
            </a:r>
          </a:p>
          <a:p>
            <a:r>
              <a:rPr lang="en-US" sz="2600" dirty="0"/>
              <a:t>We can create software for any purpose using Python</a:t>
            </a:r>
          </a:p>
          <a:p>
            <a:pPr lvl="1"/>
            <a:r>
              <a:rPr lang="en-US" sz="2300" dirty="0"/>
              <a:t>Including writing an Operating System (like windows or Mac) in Python</a:t>
            </a:r>
          </a:p>
          <a:p>
            <a:r>
              <a:rPr lang="en-US" sz="2600" dirty="0"/>
              <a:t>Python is a high-level general purpose language designed by Guido van Rossum in the late 1980s </a:t>
            </a:r>
          </a:p>
          <a:p>
            <a:pPr lvl="1"/>
            <a:r>
              <a:rPr lang="en-US" sz="2300" dirty="0"/>
              <a:t>Guido is known as the BDFL (Benevolent Dictator for Life) of Python</a:t>
            </a:r>
          </a:p>
          <a:p>
            <a:pPr lvl="2"/>
            <a:r>
              <a:rPr lang="en-US" sz="2300" dirty="0"/>
              <a:t>Guido currently spends 50% of his time at Google</a:t>
            </a:r>
          </a:p>
          <a:p>
            <a:pPr lvl="1"/>
            <a:r>
              <a:rPr lang="en-US" sz="2300" dirty="0"/>
              <a:t>The name Python was inspired from the comedy Monty Python’s Flying Circus</a:t>
            </a:r>
          </a:p>
          <a:p>
            <a:r>
              <a:rPr lang="en-US" sz="2600" dirty="0"/>
              <a:t>Python is currently, hands-down, the easiest and most powerful glue language in the coding universe</a:t>
            </a:r>
          </a:p>
          <a:p>
            <a:pPr lvl="1"/>
            <a:r>
              <a:rPr lang="en-US" sz="2300" dirty="0"/>
              <a:t>Allows coders to combine different software components together</a:t>
            </a:r>
          </a:p>
          <a:p>
            <a:pPr lvl="1"/>
            <a:r>
              <a:rPr lang="en-US" sz="2300" dirty="0"/>
              <a:t>This allows use to replace or enhance parts of Python with more powerful software (e.g. Apache Spark, Apache Kafka, Apache Storm)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CE61C9-7FEC-4591-89E2-0BC60EAD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07402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15429</TotalTime>
  <Words>5943</Words>
  <Application>Microsoft Macintosh PowerPoint</Application>
  <PresentationFormat>On-screen Show (4:3)</PresentationFormat>
  <Paragraphs>702</Paragraphs>
  <Slides>55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Arial</vt:lpstr>
      <vt:lpstr>Calibri</vt:lpstr>
      <vt:lpstr>Cambria Math</vt:lpstr>
      <vt:lpstr>Gill Sans MT</vt:lpstr>
      <vt:lpstr>Impact</vt:lpstr>
      <vt:lpstr>Badge</vt:lpstr>
      <vt:lpstr>Lesson 2 – Introduction to coding in Python and r</vt:lpstr>
      <vt:lpstr>Introduction to coding</vt:lpstr>
      <vt:lpstr>What exactly is coding?</vt:lpstr>
      <vt:lpstr>Coding instructions and language</vt:lpstr>
      <vt:lpstr>Why python and R</vt:lpstr>
      <vt:lpstr>When do we use python or r?</vt:lpstr>
      <vt:lpstr>Lesson path for coding</vt:lpstr>
      <vt:lpstr>Introduction to coding with python</vt:lpstr>
      <vt:lpstr>About python</vt:lpstr>
      <vt:lpstr>Some Popular scientific modules in python</vt:lpstr>
      <vt:lpstr>Python hands-on</vt:lpstr>
      <vt:lpstr>Accessing your notebook</vt:lpstr>
      <vt:lpstr>Using your dashboard</vt:lpstr>
      <vt:lpstr>Jupyter notebooks</vt:lpstr>
      <vt:lpstr>Using the notebook</vt:lpstr>
      <vt:lpstr>Example</vt:lpstr>
      <vt:lpstr>Basic coding techniques  (using python)</vt:lpstr>
      <vt:lpstr>Uploading sample notebook</vt:lpstr>
      <vt:lpstr>Basic coding techniques  with python</vt:lpstr>
      <vt:lpstr>Operators</vt:lpstr>
      <vt:lpstr>Data types</vt:lpstr>
      <vt:lpstr>variables</vt:lpstr>
      <vt:lpstr>String formatting</vt:lpstr>
      <vt:lpstr>collections</vt:lpstr>
      <vt:lpstr>Subsetting collections</vt:lpstr>
      <vt:lpstr>Logic (if-Else)</vt:lpstr>
      <vt:lpstr>Flow Control – For loop</vt:lpstr>
      <vt:lpstr>For loop</vt:lpstr>
      <vt:lpstr>While loop</vt:lpstr>
      <vt:lpstr>Functions</vt:lpstr>
      <vt:lpstr>Practice questions</vt:lpstr>
      <vt:lpstr>Practice questions</vt:lpstr>
      <vt:lpstr>Introduction to R Programming</vt:lpstr>
      <vt:lpstr>Basics of R</vt:lpstr>
      <vt:lpstr>Operators  (note the difference between R and Python in Power and Modulo)</vt:lpstr>
      <vt:lpstr>variables</vt:lpstr>
      <vt:lpstr>Logic (if-Else)</vt:lpstr>
      <vt:lpstr>Logic (if-Elseif-else)</vt:lpstr>
      <vt:lpstr>Data structures I</vt:lpstr>
      <vt:lpstr>Inbuilt Functions</vt:lpstr>
      <vt:lpstr>Data structures II</vt:lpstr>
      <vt:lpstr>dataframes</vt:lpstr>
      <vt:lpstr>Dataframe/array operations</vt:lpstr>
      <vt:lpstr>Flow Control – For loop</vt:lpstr>
      <vt:lpstr>For loop</vt:lpstr>
      <vt:lpstr>For loop</vt:lpstr>
      <vt:lpstr>While loop</vt:lpstr>
      <vt:lpstr>Brackets in R</vt:lpstr>
      <vt:lpstr>Brackets in R</vt:lpstr>
      <vt:lpstr>Functions I</vt:lpstr>
      <vt:lpstr>Functions II</vt:lpstr>
      <vt:lpstr>Functions III</vt:lpstr>
      <vt:lpstr>Additional comments</vt:lpstr>
      <vt:lpstr>additional comments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Jack HONG Jiajun</cp:lastModifiedBy>
  <cp:revision>677</cp:revision>
  <cp:lastPrinted>2016-09-28T12:51:25Z</cp:lastPrinted>
  <dcterms:created xsi:type="dcterms:W3CDTF">2015-03-12T11:43:52Z</dcterms:created>
  <dcterms:modified xsi:type="dcterms:W3CDTF">2019-08-22T05:09:50Z</dcterms:modified>
</cp:coreProperties>
</file>