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62"/>
  </p:notesMasterIdLst>
  <p:sldIdLst>
    <p:sldId id="404" r:id="rId2"/>
    <p:sldId id="596" r:id="rId3"/>
    <p:sldId id="444" r:id="rId4"/>
    <p:sldId id="447" r:id="rId5"/>
    <p:sldId id="448" r:id="rId6"/>
    <p:sldId id="450" r:id="rId7"/>
    <p:sldId id="604" r:id="rId8"/>
    <p:sldId id="605" r:id="rId9"/>
    <p:sldId id="606" r:id="rId10"/>
    <p:sldId id="451" r:id="rId11"/>
    <p:sldId id="452" r:id="rId12"/>
    <p:sldId id="453" r:id="rId13"/>
    <p:sldId id="458" r:id="rId14"/>
    <p:sldId id="457" r:id="rId15"/>
    <p:sldId id="598" r:id="rId16"/>
    <p:sldId id="597" r:id="rId17"/>
    <p:sldId id="461" r:id="rId18"/>
    <p:sldId id="462" r:id="rId19"/>
    <p:sldId id="464" r:id="rId20"/>
    <p:sldId id="599" r:id="rId21"/>
    <p:sldId id="600" r:id="rId22"/>
    <p:sldId id="601" r:id="rId23"/>
    <p:sldId id="480" r:id="rId24"/>
    <p:sldId id="481" r:id="rId25"/>
    <p:sldId id="484" r:id="rId26"/>
    <p:sldId id="488" r:id="rId27"/>
    <p:sldId id="489" r:id="rId28"/>
    <p:sldId id="491" r:id="rId29"/>
    <p:sldId id="492" r:id="rId30"/>
    <p:sldId id="493" r:id="rId31"/>
    <p:sldId id="521" r:id="rId32"/>
    <p:sldId id="522" r:id="rId33"/>
    <p:sldId id="496" r:id="rId34"/>
    <p:sldId id="497" r:id="rId35"/>
    <p:sldId id="498" r:id="rId36"/>
    <p:sldId id="541" r:id="rId37"/>
    <p:sldId id="542" r:id="rId38"/>
    <p:sldId id="543" r:id="rId39"/>
    <p:sldId id="545" r:id="rId40"/>
    <p:sldId id="551" r:id="rId41"/>
    <p:sldId id="602" r:id="rId42"/>
    <p:sldId id="519" r:id="rId43"/>
    <p:sldId id="520" r:id="rId44"/>
    <p:sldId id="563" r:id="rId45"/>
    <p:sldId id="565" r:id="rId46"/>
    <p:sldId id="566" r:id="rId47"/>
    <p:sldId id="567" r:id="rId48"/>
    <p:sldId id="607" r:id="rId49"/>
    <p:sldId id="516" r:id="rId50"/>
    <p:sldId id="517" r:id="rId51"/>
    <p:sldId id="518" r:id="rId52"/>
    <p:sldId id="529" r:id="rId53"/>
    <p:sldId id="530" r:id="rId54"/>
    <p:sldId id="531" r:id="rId55"/>
    <p:sldId id="532" r:id="rId56"/>
    <p:sldId id="533" r:id="rId57"/>
    <p:sldId id="536" r:id="rId58"/>
    <p:sldId id="537" r:id="rId59"/>
    <p:sldId id="608" r:id="rId60"/>
    <p:sldId id="439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EB3B9BF-07F3-974A-8EC2-EF6381ECE23C}">
          <p14:sldIdLst>
            <p14:sldId id="404"/>
          </p14:sldIdLst>
        </p14:section>
        <p14:section name="Basic Statistics" id="{AFD22FF8-2484-9E4A-B634-C6C725346D95}">
          <p14:sldIdLst>
            <p14:sldId id="596"/>
            <p14:sldId id="444"/>
            <p14:sldId id="447"/>
            <p14:sldId id="448"/>
            <p14:sldId id="450"/>
            <p14:sldId id="604"/>
            <p14:sldId id="605"/>
            <p14:sldId id="606"/>
            <p14:sldId id="451"/>
            <p14:sldId id="452"/>
            <p14:sldId id="453"/>
            <p14:sldId id="458"/>
            <p14:sldId id="457"/>
            <p14:sldId id="598"/>
            <p14:sldId id="597"/>
            <p14:sldId id="461"/>
            <p14:sldId id="462"/>
            <p14:sldId id="464"/>
            <p14:sldId id="599"/>
            <p14:sldId id="600"/>
            <p14:sldId id="601"/>
            <p14:sldId id="480"/>
            <p14:sldId id="481"/>
            <p14:sldId id="484"/>
            <p14:sldId id="488"/>
            <p14:sldId id="489"/>
            <p14:sldId id="491"/>
            <p14:sldId id="492"/>
            <p14:sldId id="493"/>
          </p14:sldIdLst>
        </p14:section>
        <p14:section name="Ensemble Methods" id="{5949014E-EFF6-9646-890E-5FC9DB6DF242}">
          <p14:sldIdLst>
            <p14:sldId id="521"/>
            <p14:sldId id="522"/>
            <p14:sldId id="496"/>
            <p14:sldId id="497"/>
            <p14:sldId id="498"/>
            <p14:sldId id="541"/>
            <p14:sldId id="542"/>
            <p14:sldId id="543"/>
            <p14:sldId id="545"/>
            <p14:sldId id="551"/>
            <p14:sldId id="602"/>
            <p14:sldId id="519"/>
            <p14:sldId id="520"/>
            <p14:sldId id="563"/>
            <p14:sldId id="565"/>
            <p14:sldId id="566"/>
            <p14:sldId id="567"/>
            <p14:sldId id="607"/>
            <p14:sldId id="516"/>
            <p14:sldId id="517"/>
            <p14:sldId id="518"/>
            <p14:sldId id="529"/>
            <p14:sldId id="530"/>
            <p14:sldId id="531"/>
            <p14:sldId id="532"/>
            <p14:sldId id="533"/>
            <p14:sldId id="536"/>
            <p14:sldId id="537"/>
            <p14:sldId id="608"/>
          </p14:sldIdLst>
        </p14:section>
        <p14:section name="Q&amp;A" id="{6CF789B6-28D9-4882-81FD-799A8146E4E2}">
          <p14:sldIdLst>
            <p14:sldId id="4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3"/>
    <a:srgbClr val="FF2600"/>
    <a:srgbClr val="404040"/>
    <a:srgbClr val="F8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76"/>
    <p:restoredTop sz="89320" autoAdjust="0"/>
  </p:normalViewPr>
  <p:slideViewPr>
    <p:cSldViewPr snapToGrid="0" snapToObjects="1">
      <p:cViewPr varScale="1">
        <p:scale>
          <a:sx n="109" d="100"/>
          <a:sy n="109" d="100"/>
        </p:scale>
        <p:origin x="1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BDB0C7-84AF-49B3-9FC8-6F755781C764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96E7CE59-91CD-4475-AC0B-A0197F78B7B9}">
      <dgm:prSet phldrT="[Text]" custT="1"/>
      <dgm:spPr/>
      <dgm:t>
        <a:bodyPr/>
        <a:lstStyle/>
        <a:p>
          <a:r>
            <a:rPr lang="en-US" sz="1400" dirty="0"/>
            <a:t>Data Collection</a:t>
          </a:r>
        </a:p>
      </dgm:t>
    </dgm:pt>
    <dgm:pt modelId="{C43E7CC7-F6AD-40B5-8021-330E43AD2548}" type="parTrans" cxnId="{8A9510DE-5191-4A32-92DE-4F6B17344278}">
      <dgm:prSet/>
      <dgm:spPr/>
      <dgm:t>
        <a:bodyPr/>
        <a:lstStyle/>
        <a:p>
          <a:endParaRPr lang="en-US" sz="4000"/>
        </a:p>
      </dgm:t>
    </dgm:pt>
    <dgm:pt modelId="{85A4FE76-E825-483B-B0CA-6C2C4F912EAC}" type="sibTrans" cxnId="{8A9510DE-5191-4A32-92DE-4F6B17344278}">
      <dgm:prSet/>
      <dgm:spPr/>
      <dgm:t>
        <a:bodyPr/>
        <a:lstStyle/>
        <a:p>
          <a:endParaRPr lang="en-US" sz="4000"/>
        </a:p>
      </dgm:t>
    </dgm:pt>
    <dgm:pt modelId="{E5EE0047-EF0A-4D54-B6CD-4AC6DC8BF2F4}">
      <dgm:prSet phldrT="[Text]" custT="1"/>
      <dgm:spPr/>
      <dgm:t>
        <a:bodyPr/>
        <a:lstStyle/>
        <a:p>
          <a:r>
            <a:rPr lang="en-US" altLang="zh-CN" sz="1400" dirty="0"/>
            <a:t>Data Exploration</a:t>
          </a:r>
        </a:p>
      </dgm:t>
    </dgm:pt>
    <dgm:pt modelId="{0ABC62AF-D423-4A0D-A28D-2DC99A83B8D5}" type="parTrans" cxnId="{F0373227-D2DF-477B-8277-C2151BF83040}">
      <dgm:prSet/>
      <dgm:spPr/>
      <dgm:t>
        <a:bodyPr/>
        <a:lstStyle/>
        <a:p>
          <a:endParaRPr lang="en-US" sz="4000"/>
        </a:p>
      </dgm:t>
    </dgm:pt>
    <dgm:pt modelId="{920FB9B5-53A9-491E-A2B5-7613BF72D6E4}" type="sibTrans" cxnId="{F0373227-D2DF-477B-8277-C2151BF83040}">
      <dgm:prSet/>
      <dgm:spPr/>
      <dgm:t>
        <a:bodyPr/>
        <a:lstStyle/>
        <a:p>
          <a:endParaRPr lang="en-US" sz="4000"/>
        </a:p>
      </dgm:t>
    </dgm:pt>
    <dgm:pt modelId="{E01746A6-60A6-46A5-897E-D2A0604292A6}">
      <dgm:prSet phldrT="[Text]" custT="1"/>
      <dgm:spPr/>
      <dgm:t>
        <a:bodyPr/>
        <a:lstStyle/>
        <a:p>
          <a:r>
            <a:rPr lang="en-US" sz="1400"/>
            <a:t>Prediction/ Prescription modeling</a:t>
          </a:r>
        </a:p>
      </dgm:t>
    </dgm:pt>
    <dgm:pt modelId="{88288E70-6B8E-450E-A9A7-3B0FE89A9428}" type="parTrans" cxnId="{36E417FA-ADEF-4DB0-AA3C-BE4F821FC3BC}">
      <dgm:prSet/>
      <dgm:spPr/>
      <dgm:t>
        <a:bodyPr/>
        <a:lstStyle/>
        <a:p>
          <a:endParaRPr lang="en-US" sz="4000"/>
        </a:p>
      </dgm:t>
    </dgm:pt>
    <dgm:pt modelId="{FC57B753-3873-48ED-B993-AF98A240FFAD}" type="sibTrans" cxnId="{36E417FA-ADEF-4DB0-AA3C-BE4F821FC3BC}">
      <dgm:prSet/>
      <dgm:spPr/>
      <dgm:t>
        <a:bodyPr/>
        <a:lstStyle/>
        <a:p>
          <a:endParaRPr lang="en-US" sz="4000"/>
        </a:p>
      </dgm:t>
    </dgm:pt>
    <dgm:pt modelId="{EB85FCEA-D179-4CF3-8352-15D998300E74}">
      <dgm:prSet phldrT="[Text]" custT="1"/>
      <dgm:spPr/>
      <dgm:t>
        <a:bodyPr/>
        <a:lstStyle/>
        <a:p>
          <a:r>
            <a:rPr lang="en-US" altLang="zh-CN" sz="1400" dirty="0"/>
            <a:t>Data Munging</a:t>
          </a:r>
        </a:p>
      </dgm:t>
    </dgm:pt>
    <dgm:pt modelId="{AC41397E-7B05-431E-B82A-CC67E307E425}" type="sibTrans" cxnId="{5EBC560B-7C5B-45E7-902E-0B732F2A1B7B}">
      <dgm:prSet/>
      <dgm:spPr/>
      <dgm:t>
        <a:bodyPr/>
        <a:lstStyle/>
        <a:p>
          <a:endParaRPr lang="en-US" sz="4000"/>
        </a:p>
      </dgm:t>
    </dgm:pt>
    <dgm:pt modelId="{4646114F-80FF-4551-8E7D-2ACE4B1B2AF8}" type="parTrans" cxnId="{5EBC560B-7C5B-45E7-902E-0B732F2A1B7B}">
      <dgm:prSet/>
      <dgm:spPr/>
      <dgm:t>
        <a:bodyPr/>
        <a:lstStyle/>
        <a:p>
          <a:endParaRPr lang="en-US" sz="4000"/>
        </a:p>
      </dgm:t>
    </dgm:pt>
    <dgm:pt modelId="{F45C247D-9728-4BAA-9ABD-094D1FB45BF0}" type="pres">
      <dgm:prSet presAssocID="{A1BDB0C7-84AF-49B3-9FC8-6F755781C764}" presName="CompostProcess" presStyleCnt="0">
        <dgm:presLayoutVars>
          <dgm:dir/>
          <dgm:resizeHandles val="exact"/>
        </dgm:presLayoutVars>
      </dgm:prSet>
      <dgm:spPr/>
    </dgm:pt>
    <dgm:pt modelId="{F5081B32-E022-4B63-A8CA-22902FD073E4}" type="pres">
      <dgm:prSet presAssocID="{A1BDB0C7-84AF-49B3-9FC8-6F755781C764}" presName="arrow" presStyleLbl="bgShp" presStyleIdx="0" presStyleCnt="1" custLinFactNeighborX="-841"/>
      <dgm:spPr/>
    </dgm:pt>
    <dgm:pt modelId="{FC7ED262-A32B-435B-A59B-7FFDDC9E3BA5}" type="pres">
      <dgm:prSet presAssocID="{A1BDB0C7-84AF-49B3-9FC8-6F755781C764}" presName="linearProcess" presStyleCnt="0"/>
      <dgm:spPr/>
    </dgm:pt>
    <dgm:pt modelId="{0F97C976-FDDD-418D-BBE7-9124198B2BB4}" type="pres">
      <dgm:prSet presAssocID="{96E7CE59-91CD-4475-AC0B-A0197F78B7B9}" presName="textNode" presStyleLbl="node1" presStyleIdx="0" presStyleCnt="4">
        <dgm:presLayoutVars>
          <dgm:bulletEnabled val="1"/>
        </dgm:presLayoutVars>
      </dgm:prSet>
      <dgm:spPr/>
    </dgm:pt>
    <dgm:pt modelId="{1D1DFA8E-35FE-401C-99B9-31AEE634D655}" type="pres">
      <dgm:prSet presAssocID="{85A4FE76-E825-483B-B0CA-6C2C4F912EAC}" presName="sibTrans" presStyleCnt="0"/>
      <dgm:spPr/>
    </dgm:pt>
    <dgm:pt modelId="{96EA745A-F8C6-4418-91BF-89AB4178F17F}" type="pres">
      <dgm:prSet presAssocID="{EB85FCEA-D179-4CF3-8352-15D998300E74}" presName="textNode" presStyleLbl="node1" presStyleIdx="1" presStyleCnt="4">
        <dgm:presLayoutVars>
          <dgm:bulletEnabled val="1"/>
        </dgm:presLayoutVars>
      </dgm:prSet>
      <dgm:spPr/>
    </dgm:pt>
    <dgm:pt modelId="{1800B144-964F-4715-84E6-3B52B0E9FA75}" type="pres">
      <dgm:prSet presAssocID="{AC41397E-7B05-431E-B82A-CC67E307E425}" presName="sibTrans" presStyleCnt="0"/>
      <dgm:spPr/>
    </dgm:pt>
    <dgm:pt modelId="{D06E98A5-FC5C-4755-9CA1-F31077AE8730}" type="pres">
      <dgm:prSet presAssocID="{E5EE0047-EF0A-4D54-B6CD-4AC6DC8BF2F4}" presName="textNode" presStyleLbl="node1" presStyleIdx="2" presStyleCnt="4">
        <dgm:presLayoutVars>
          <dgm:bulletEnabled val="1"/>
        </dgm:presLayoutVars>
      </dgm:prSet>
      <dgm:spPr/>
    </dgm:pt>
    <dgm:pt modelId="{55F6D61D-5742-445E-8440-387727C9C205}" type="pres">
      <dgm:prSet presAssocID="{920FB9B5-53A9-491E-A2B5-7613BF72D6E4}" presName="sibTrans" presStyleCnt="0"/>
      <dgm:spPr/>
    </dgm:pt>
    <dgm:pt modelId="{7E8C3310-B0A0-4430-94F2-A966C2A45495}" type="pres">
      <dgm:prSet presAssocID="{E01746A6-60A6-46A5-897E-D2A0604292A6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5EBC560B-7C5B-45E7-902E-0B732F2A1B7B}" srcId="{A1BDB0C7-84AF-49B3-9FC8-6F755781C764}" destId="{EB85FCEA-D179-4CF3-8352-15D998300E74}" srcOrd="1" destOrd="0" parTransId="{4646114F-80FF-4551-8E7D-2ACE4B1B2AF8}" sibTransId="{AC41397E-7B05-431E-B82A-CC67E307E425}"/>
    <dgm:cxn modelId="{F0373227-D2DF-477B-8277-C2151BF83040}" srcId="{A1BDB0C7-84AF-49B3-9FC8-6F755781C764}" destId="{E5EE0047-EF0A-4D54-B6CD-4AC6DC8BF2F4}" srcOrd="2" destOrd="0" parTransId="{0ABC62AF-D423-4A0D-A28D-2DC99A83B8D5}" sibTransId="{920FB9B5-53A9-491E-A2B5-7613BF72D6E4}"/>
    <dgm:cxn modelId="{2745F063-7F76-DE4D-8625-7AF6F8FD6B31}" type="presOf" srcId="{96E7CE59-91CD-4475-AC0B-A0197F78B7B9}" destId="{0F97C976-FDDD-418D-BBE7-9124198B2BB4}" srcOrd="0" destOrd="0" presId="urn:microsoft.com/office/officeart/2005/8/layout/hProcess9"/>
    <dgm:cxn modelId="{39B3D266-C2EE-BA44-9E86-6652614A3FFD}" type="presOf" srcId="{EB85FCEA-D179-4CF3-8352-15D998300E74}" destId="{96EA745A-F8C6-4418-91BF-89AB4178F17F}" srcOrd="0" destOrd="0" presId="urn:microsoft.com/office/officeart/2005/8/layout/hProcess9"/>
    <dgm:cxn modelId="{40C42C8B-970A-9B4B-A7FE-9320756DF49A}" type="presOf" srcId="{A1BDB0C7-84AF-49B3-9FC8-6F755781C764}" destId="{F45C247D-9728-4BAA-9ABD-094D1FB45BF0}" srcOrd="0" destOrd="0" presId="urn:microsoft.com/office/officeart/2005/8/layout/hProcess9"/>
    <dgm:cxn modelId="{BEA2BBC8-FB64-5643-B646-F615CE657EC8}" type="presOf" srcId="{E01746A6-60A6-46A5-897E-D2A0604292A6}" destId="{7E8C3310-B0A0-4430-94F2-A966C2A45495}" srcOrd="0" destOrd="0" presId="urn:microsoft.com/office/officeart/2005/8/layout/hProcess9"/>
    <dgm:cxn modelId="{BFCBA6DC-7A18-394E-BD5C-E11FBA9C3A7C}" type="presOf" srcId="{E5EE0047-EF0A-4D54-B6CD-4AC6DC8BF2F4}" destId="{D06E98A5-FC5C-4755-9CA1-F31077AE8730}" srcOrd="0" destOrd="0" presId="urn:microsoft.com/office/officeart/2005/8/layout/hProcess9"/>
    <dgm:cxn modelId="{8A9510DE-5191-4A32-92DE-4F6B17344278}" srcId="{A1BDB0C7-84AF-49B3-9FC8-6F755781C764}" destId="{96E7CE59-91CD-4475-AC0B-A0197F78B7B9}" srcOrd="0" destOrd="0" parTransId="{C43E7CC7-F6AD-40B5-8021-330E43AD2548}" sibTransId="{85A4FE76-E825-483B-B0CA-6C2C4F912EAC}"/>
    <dgm:cxn modelId="{36E417FA-ADEF-4DB0-AA3C-BE4F821FC3BC}" srcId="{A1BDB0C7-84AF-49B3-9FC8-6F755781C764}" destId="{E01746A6-60A6-46A5-897E-D2A0604292A6}" srcOrd="3" destOrd="0" parTransId="{88288E70-6B8E-450E-A9A7-3B0FE89A9428}" sibTransId="{FC57B753-3873-48ED-B993-AF98A240FFAD}"/>
    <dgm:cxn modelId="{FECED10B-C784-D047-A659-8D009099F913}" type="presParOf" srcId="{F45C247D-9728-4BAA-9ABD-094D1FB45BF0}" destId="{F5081B32-E022-4B63-A8CA-22902FD073E4}" srcOrd="0" destOrd="0" presId="urn:microsoft.com/office/officeart/2005/8/layout/hProcess9"/>
    <dgm:cxn modelId="{5B05682C-5FC4-E54F-84F6-9D1122B754B6}" type="presParOf" srcId="{F45C247D-9728-4BAA-9ABD-094D1FB45BF0}" destId="{FC7ED262-A32B-435B-A59B-7FFDDC9E3BA5}" srcOrd="1" destOrd="0" presId="urn:microsoft.com/office/officeart/2005/8/layout/hProcess9"/>
    <dgm:cxn modelId="{B3466535-11F1-6840-8441-BCA7400A5416}" type="presParOf" srcId="{FC7ED262-A32B-435B-A59B-7FFDDC9E3BA5}" destId="{0F97C976-FDDD-418D-BBE7-9124198B2BB4}" srcOrd="0" destOrd="0" presId="urn:microsoft.com/office/officeart/2005/8/layout/hProcess9"/>
    <dgm:cxn modelId="{2FF50409-0C44-4D4D-A0C7-3B0E0F7B88DB}" type="presParOf" srcId="{FC7ED262-A32B-435B-A59B-7FFDDC9E3BA5}" destId="{1D1DFA8E-35FE-401C-99B9-31AEE634D655}" srcOrd="1" destOrd="0" presId="urn:microsoft.com/office/officeart/2005/8/layout/hProcess9"/>
    <dgm:cxn modelId="{6466D795-0DCA-CD4E-A61F-0DB227F8E619}" type="presParOf" srcId="{FC7ED262-A32B-435B-A59B-7FFDDC9E3BA5}" destId="{96EA745A-F8C6-4418-91BF-89AB4178F17F}" srcOrd="2" destOrd="0" presId="urn:microsoft.com/office/officeart/2005/8/layout/hProcess9"/>
    <dgm:cxn modelId="{CCFC6961-66E5-2146-BF62-55DD339C40CA}" type="presParOf" srcId="{FC7ED262-A32B-435B-A59B-7FFDDC9E3BA5}" destId="{1800B144-964F-4715-84E6-3B52B0E9FA75}" srcOrd="3" destOrd="0" presId="urn:microsoft.com/office/officeart/2005/8/layout/hProcess9"/>
    <dgm:cxn modelId="{F0165638-4DB4-6646-B232-D5A28BA070F0}" type="presParOf" srcId="{FC7ED262-A32B-435B-A59B-7FFDDC9E3BA5}" destId="{D06E98A5-FC5C-4755-9CA1-F31077AE8730}" srcOrd="4" destOrd="0" presId="urn:microsoft.com/office/officeart/2005/8/layout/hProcess9"/>
    <dgm:cxn modelId="{651341B4-389B-ED48-9B76-5979B46E7690}" type="presParOf" srcId="{FC7ED262-A32B-435B-A59B-7FFDDC9E3BA5}" destId="{55F6D61D-5742-445E-8440-387727C9C205}" srcOrd="5" destOrd="0" presId="urn:microsoft.com/office/officeart/2005/8/layout/hProcess9"/>
    <dgm:cxn modelId="{93A5593B-8C0D-AE49-9431-331054DBF26B}" type="presParOf" srcId="{FC7ED262-A32B-435B-A59B-7FFDDC9E3BA5}" destId="{7E8C3310-B0A0-4430-94F2-A966C2A4549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81B32-E022-4B63-A8CA-22902FD073E4}">
      <dsp:nvSpPr>
        <dsp:cNvPr id="0" name=""/>
        <dsp:cNvSpPr/>
      </dsp:nvSpPr>
      <dsp:spPr>
        <a:xfrm>
          <a:off x="383902" y="0"/>
          <a:ext cx="4809287" cy="1750426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97C976-FDDD-418D-BBE7-9124198B2BB4}">
      <dsp:nvSpPr>
        <dsp:cNvPr id="0" name=""/>
        <dsp:cNvSpPr/>
      </dsp:nvSpPr>
      <dsp:spPr>
        <a:xfrm>
          <a:off x="1381" y="525127"/>
          <a:ext cx="1266278" cy="7001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Collection</a:t>
          </a:r>
        </a:p>
      </dsp:txBody>
      <dsp:txXfrm>
        <a:off x="35560" y="559306"/>
        <a:ext cx="1197920" cy="631812"/>
      </dsp:txXfrm>
    </dsp:sp>
    <dsp:sp modelId="{96EA745A-F8C6-4418-91BF-89AB4178F17F}">
      <dsp:nvSpPr>
        <dsp:cNvPr id="0" name=""/>
        <dsp:cNvSpPr/>
      </dsp:nvSpPr>
      <dsp:spPr>
        <a:xfrm>
          <a:off x="1464362" y="525127"/>
          <a:ext cx="1266278" cy="7001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Data Munging</a:t>
          </a:r>
        </a:p>
      </dsp:txBody>
      <dsp:txXfrm>
        <a:off x="1498541" y="559306"/>
        <a:ext cx="1197920" cy="631812"/>
      </dsp:txXfrm>
    </dsp:sp>
    <dsp:sp modelId="{D06E98A5-FC5C-4755-9CA1-F31077AE8730}">
      <dsp:nvSpPr>
        <dsp:cNvPr id="0" name=""/>
        <dsp:cNvSpPr/>
      </dsp:nvSpPr>
      <dsp:spPr>
        <a:xfrm>
          <a:off x="2927344" y="525127"/>
          <a:ext cx="1266278" cy="7001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Data Exploration</a:t>
          </a:r>
        </a:p>
      </dsp:txBody>
      <dsp:txXfrm>
        <a:off x="2961523" y="559306"/>
        <a:ext cx="1197920" cy="631812"/>
      </dsp:txXfrm>
    </dsp:sp>
    <dsp:sp modelId="{7E8C3310-B0A0-4430-94F2-A966C2A45495}">
      <dsp:nvSpPr>
        <dsp:cNvPr id="0" name=""/>
        <dsp:cNvSpPr/>
      </dsp:nvSpPr>
      <dsp:spPr>
        <a:xfrm>
          <a:off x="4390325" y="525127"/>
          <a:ext cx="1266278" cy="7001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Prediction/ Prescription modeling</a:t>
          </a:r>
        </a:p>
      </dsp:txBody>
      <dsp:txXfrm>
        <a:off x="4424504" y="559306"/>
        <a:ext cx="1197920" cy="631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50F77-04F4-4A70-9CF7-BB1C8C9E0DA0}" type="datetimeFigureOut">
              <a:rPr lang="en-US" smtClean="0"/>
              <a:t>8/22/19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3D8A3-B2D0-4744-B776-6758884D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2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3D8A3-B2D0-4744-B776-6758884D23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7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none" spc="3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16A7995-B1B5-5642-BDDC-D4545935BC1A}" type="datetime1">
              <a:rPr lang="en-SG" smtClean="0"/>
              <a:t>22/8/19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335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9944-8B2D-1B49-84BC-279F53C933AB}" type="datetime1">
              <a:rPr lang="en-SG" smtClean="0"/>
              <a:t>22/8/19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4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2292-C6DB-AA4F-9BF2-3FC630C78DD8}" type="datetime1">
              <a:rPr lang="en-SG" smtClean="0"/>
              <a:t>22/8/19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8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45720" bIns="4572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132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116194"/>
            <a:ext cx="7633742" cy="1092120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98121"/>
            <a:ext cx="7633742" cy="5077559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6FF1-783F-3040-81CE-34911FC4C214}" type="datetime1">
              <a:rPr lang="en-SG" smtClean="0"/>
              <a:t>22/8/19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0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1ACE58-EB81-2549-B08C-0C67302B7E9C}" type="datetime1">
              <a:rPr lang="en-SG" smtClean="0"/>
              <a:t>22/8/19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lowchart: Delay 14">
            <a:extLst>
              <a:ext uri="{FF2B5EF4-FFF2-40B4-BE49-F238E27FC236}">
                <a16:creationId xmlns:a16="http://schemas.microsoft.com/office/drawing/2014/main" id="{961626D9-6F2F-4C37-913E-657CCFF87B2C}"/>
              </a:ext>
            </a:extLst>
          </p:cNvPr>
          <p:cNvSpPr/>
          <p:nvPr userDrawn="1"/>
        </p:nvSpPr>
        <p:spPr>
          <a:xfrm>
            <a:off x="423314" y="-2"/>
            <a:ext cx="1646238" cy="6858004"/>
          </a:xfrm>
          <a:prstGeom prst="flowChartDela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lowchart: Delay 16">
            <a:extLst>
              <a:ext uri="{FF2B5EF4-FFF2-40B4-BE49-F238E27FC236}">
                <a16:creationId xmlns:a16="http://schemas.microsoft.com/office/drawing/2014/main" id="{44625887-F258-4ADF-98C0-1DE2CFD80CAD}"/>
              </a:ext>
            </a:extLst>
          </p:cNvPr>
          <p:cNvSpPr/>
          <p:nvPr userDrawn="1"/>
        </p:nvSpPr>
        <p:spPr>
          <a:xfrm>
            <a:off x="4789" y="-5"/>
            <a:ext cx="1727306" cy="6858004"/>
          </a:xfrm>
          <a:prstGeom prst="flowChartDelay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lowchart: Delay 17">
            <a:extLst>
              <a:ext uri="{FF2B5EF4-FFF2-40B4-BE49-F238E27FC236}">
                <a16:creationId xmlns:a16="http://schemas.microsoft.com/office/drawing/2014/main" id="{BF90E27D-144E-4504-A317-463F483A5E4F}"/>
              </a:ext>
            </a:extLst>
          </p:cNvPr>
          <p:cNvSpPr/>
          <p:nvPr userDrawn="1"/>
        </p:nvSpPr>
        <p:spPr>
          <a:xfrm>
            <a:off x="4788" y="-8"/>
            <a:ext cx="1063278" cy="6858004"/>
          </a:xfrm>
          <a:prstGeom prst="flowChartDela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CE8F26-176B-4813-A9D6-CE05130C0078}"/>
                  </a:ext>
                </a:extLst>
              </p:cNvPr>
              <p:cNvSpPr txBox="1"/>
              <p:nvPr userDrawn="1"/>
            </p:nvSpPr>
            <p:spPr>
              <a:xfrm rot="5400000">
                <a:off x="-2713363" y="2831642"/>
                <a:ext cx="6858004" cy="1194707"/>
              </a:xfrm>
              <a:prstGeom prst="rect">
                <a:avLst/>
              </a:prstGeom>
              <a:noFill/>
            </p:spPr>
            <p:txBody>
              <a:bodyPr spcFirstLastPara="1" wrap="none" lIns="0" tIns="0" rIns="0" bIns="0" numCol="1" rtlCol="0">
                <a:prstTxWarp prst="textArchUp">
                  <a:avLst>
                    <a:gd name="adj" fmla="val 10728348"/>
                  </a:avLst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𝜹</m:t>
                              </m:r>
                            </m:e>
                          </m:acc>
                        </m:e>
                        <m: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p>
                        <m:sSup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bSup>
                        <m:sSubSupPr>
                          <m:ctrlPr>
                            <a:rPr lang="en-US" sz="48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4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b>
                          <m:r>
                            <a:rPr lang="en-US" sz="48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48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48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4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4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4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  <m:r>
                                <a:rPr lang="en-US" sz="48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48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nary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sSub>
                        <m:sSub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d>
                        <m:d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sup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e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e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nary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d>
                        <m:d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e>
                      </m:d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𝒆𝒙𝒑</m:t>
                          </m:r>
                        </m:fName>
                        <m:e>
                          <m:d>
                            <m:d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800" b="1" i="1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b="1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4800" b="1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𝜸</m:t>
                                  </m:r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4800" b="1" i="1"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4800" b="1" i="1"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800" b="1" i="1"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4800" b="1" i="1"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p>
                                      </m:sSup>
                                      <m:r>
                                        <a:rPr lang="en-US" sz="4800" b="1" i="1"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4800" b="1" i="1"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800" b="1" i="1"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4800" b="1" i="1"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4800" b="1" i="1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800" b="1" i="1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800" b="1" i="1" smtClean="0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800" b="1" i="1" smtClean="0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p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4800" b="1" i="1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b="1" i="1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4800" b="1" i="1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4800" b="1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nary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type m:val="skw"/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𝝏𝝓</m:t>
                          </m:r>
                          <m:sSub>
                            <m:sSub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sz="48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4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4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800" b="1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CE8F26-176B-4813-A9D6-CE05130C0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5400000">
                <a:off x="-2713363" y="2831642"/>
                <a:ext cx="6858004" cy="1194707"/>
              </a:xfrm>
              <a:prstGeom prst="rect">
                <a:avLst/>
              </a:prstGeom>
              <a:blipFill>
                <a:blip r:embed="rId2"/>
                <a:stretch>
                  <a:fillRect t="-1422" r="-13265" b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908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6F3C-BCE8-1446-976F-C7818ABEA4A2}" type="datetime1">
              <a:rPr lang="en-SG" smtClean="0"/>
              <a:t>22/8/19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270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2340-4494-2948-BC38-88F5194D416D}" type="datetime1">
              <a:rPr lang="en-SG" smtClean="0"/>
              <a:t>22/8/19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515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133859"/>
            <a:ext cx="7633742" cy="64991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112-2D48-5641-8C9C-A43F3C1F91C0}" type="datetime1">
              <a:rPr lang="en-SG" smtClean="0"/>
              <a:t>22/8/19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0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4CE8-3A24-C04C-9D3E-2D9485B2A729}" type="datetime1">
              <a:rPr lang="en-SG" smtClean="0"/>
              <a:t>22/8/19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2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B39B2BA7-8AB1-4D48-989B-9E9FA0408ECB}" type="datetime1">
              <a:rPr lang="en-SG" smtClean="0"/>
              <a:t>22/8/19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0622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99C4A083-E3AB-D240-9F2A-BBD47286398D}" type="datetime1">
              <a:rPr lang="en-SG" smtClean="0"/>
              <a:t>22/8/19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828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133859"/>
            <a:ext cx="7633742" cy="1066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1273629"/>
            <a:ext cx="7633742" cy="510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20214D4-34AF-A64E-BF12-46797B2F34EB}" type="datetime1">
              <a:rPr lang="en-SG" smtClean="0"/>
              <a:t>22/8/19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>
            <a:extLst>
              <a:ext uri="{FF2B5EF4-FFF2-40B4-BE49-F238E27FC236}">
                <a16:creationId xmlns:a16="http://schemas.microsoft.com/office/drawing/2014/main" id="{827D44B2-CDDD-43A0-8698-42749CA97C87}"/>
              </a:ext>
            </a:extLst>
          </p:cNvPr>
          <p:cNvSpPr/>
          <p:nvPr userDrawn="1"/>
        </p:nvSpPr>
        <p:spPr>
          <a:xfrm>
            <a:off x="0" y="0"/>
            <a:ext cx="5143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070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 cap="all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 userDrawn="1">
          <p15:clr>
            <a:srgbClr val="F26B43"/>
          </p15:clr>
        </p15:guide>
        <p15:guide id="3" pos="5400" userDrawn="1">
          <p15:clr>
            <a:srgbClr val="F26B43"/>
          </p15:clr>
        </p15:guide>
        <p15:guide id="4" orient="horz" pos="4008" userDrawn="1">
          <p15:clr>
            <a:srgbClr val="F26B43"/>
          </p15:clr>
        </p15:guide>
        <p15:guide id="5" orient="horz" pos="1440" userDrawn="1">
          <p15:clr>
            <a:srgbClr val="F26B43"/>
          </p15:clr>
        </p15:guide>
        <p15:guide id="6" orient="horz" pos="3720" userDrawn="1">
          <p15:clr>
            <a:srgbClr val="F26B43"/>
          </p15:clr>
        </p15:guide>
        <p15:guide id="7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10mi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08892" y="1586660"/>
            <a:ext cx="7738814" cy="3500085"/>
          </a:xfrm>
        </p:spPr>
        <p:txBody>
          <a:bodyPr/>
          <a:lstStyle/>
          <a:p>
            <a:pPr eaLnBrk="1" hangingPunct="1"/>
            <a:r>
              <a:rPr lang="en-US" altLang="zh-TW" sz="6000" dirty="0" err="1"/>
              <a:t>DecK</a:t>
            </a:r>
            <a:r>
              <a:rPr lang="en-US" altLang="zh-TW" sz="6000" dirty="0"/>
              <a:t> 3a – basic machine learning applications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4289" y="5421636"/>
            <a:ext cx="7531417" cy="1313701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zh-TW" sz="2800" cap="none" spc="0" dirty="0">
                <a:latin typeface="Calibri" panose="020F0502020204030204" pitchFamily="34" charset="0"/>
                <a:ea typeface="Cambria Math" panose="02040503050406030204" pitchFamily="18" charset="0"/>
              </a:rPr>
              <a:t>Dr. Jack Hong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zh-TW" sz="1800" b="0" spc="0" dirty="0">
                <a:latin typeface="Calibri" panose="020F0502020204030204" pitchFamily="34" charset="0"/>
                <a:ea typeface="Cambria Math" panose="02040503050406030204" pitchFamily="18" charset="0"/>
              </a:rPr>
              <a:t>Adjunct Faculty, Lee Kong </a:t>
            </a:r>
            <a:r>
              <a:rPr lang="en-US" altLang="zh-TW" sz="1800" b="0" spc="0" dirty="0" err="1">
                <a:latin typeface="Calibri" panose="020F0502020204030204" pitchFamily="34" charset="0"/>
                <a:ea typeface="Cambria Math" panose="02040503050406030204" pitchFamily="18" charset="0"/>
              </a:rPr>
              <a:t>Chian</a:t>
            </a:r>
            <a:r>
              <a:rPr lang="en-US" altLang="zh-TW" sz="1800" b="0" spc="0" dirty="0">
                <a:latin typeface="Calibri" panose="020F0502020204030204" pitchFamily="34" charset="0"/>
                <a:ea typeface="Cambria Math" panose="02040503050406030204" pitchFamily="18" charset="0"/>
              </a:rPr>
              <a:t> School of Business, SMU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zh-TW" sz="1800" b="0" spc="0" dirty="0">
                <a:latin typeface="Calibri" panose="020F0502020204030204" pitchFamily="34" charset="0"/>
                <a:ea typeface="Cambria Math" panose="02040503050406030204" pitchFamily="18" charset="0"/>
              </a:rPr>
              <a:t>Co-founder, Research Room Pte. Ltd.</a:t>
            </a:r>
          </a:p>
        </p:txBody>
      </p:sp>
    </p:spTree>
    <p:extLst>
      <p:ext uri="{BB962C8B-B14F-4D97-AF65-F5344CB8AC3E}">
        <p14:creationId xmlns:p14="http://schemas.microsoft.com/office/powerpoint/2010/main" val="2905030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Perceptron learning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it all started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838486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beginnings of machine learning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38758" y="1526132"/>
            <a:ext cx="7633742" cy="17684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Early works in machine learning attempts to mimic how a brain cell works, in simplistic forms</a:t>
            </a:r>
          </a:p>
          <a:p>
            <a:pPr lvl="1"/>
            <a:r>
              <a:rPr lang="en-US" dirty="0"/>
              <a:t>Simple logic gate with binary outputs, triggered by the level/strength of accumulated signal against a threshold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670" y="3294596"/>
            <a:ext cx="6801057" cy="284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8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13174"/>
            <a:ext cx="7633742" cy="1492132"/>
          </a:xfrm>
        </p:spPr>
        <p:txBody>
          <a:bodyPr>
            <a:normAutofit/>
          </a:bodyPr>
          <a:lstStyle/>
          <a:p>
            <a:r>
              <a:rPr lang="en-US" dirty="0"/>
              <a:t>Perceptron learning</a:t>
            </a:r>
            <a:r>
              <a:rPr lang="zh-CN" altLang="en-US" dirty="0"/>
              <a:t>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Basic ML illustration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7" y="1309037"/>
            <a:ext cx="7906859" cy="289494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Based on the Neuron model, Frank Rosenblatt conceptualized a learning rule that would</a:t>
            </a:r>
          </a:p>
          <a:p>
            <a:pPr lvl="1"/>
            <a:r>
              <a:rPr lang="en-US" dirty="0"/>
              <a:t>Automatically learn the optimal weight coefficients</a:t>
            </a:r>
          </a:p>
          <a:p>
            <a:pPr lvl="1"/>
            <a:r>
              <a:rPr lang="en-US" dirty="0"/>
              <a:t>Multiplied with the input features</a:t>
            </a:r>
          </a:p>
          <a:p>
            <a:pPr lvl="1"/>
            <a:r>
              <a:rPr lang="en-US" dirty="0"/>
              <a:t>Decide whether a neuron fires or not</a:t>
            </a:r>
          </a:p>
          <a:p>
            <a:r>
              <a:rPr lang="en-US" dirty="0"/>
              <a:t>This is akin to a classification task</a:t>
            </a:r>
          </a:p>
          <a:p>
            <a:r>
              <a:rPr lang="en-US" dirty="0"/>
              <a:t>In the below example, we use a step function (if x &gt; 0.5, y = red) (else y = blue)</a:t>
            </a:r>
          </a:p>
          <a:p>
            <a:pPr lvl="1"/>
            <a:r>
              <a:rPr lang="en-US" dirty="0"/>
              <a:t>All values of x will then be mapped into a y-value of 1 or 0</a:t>
            </a:r>
          </a:p>
          <a:p>
            <a:pPr lvl="1"/>
            <a:r>
              <a:rPr lang="en-US" dirty="0"/>
              <a:t>Example: If humidity is &gt; 60%, it will rain, else it will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93" y="4571054"/>
            <a:ext cx="2346496" cy="1340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285" y="5918614"/>
            <a:ext cx="99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5">
                    <a:lumMod val="50000"/>
                  </a:schemeClr>
                </a:solidFill>
              </a:rPr>
              <a:t>weights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38410" y="591190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2060"/>
                </a:solidFill>
              </a:rPr>
              <a:t>input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11297" y="6302717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activation function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328" y="4203979"/>
            <a:ext cx="40894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2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the model learn?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052" y="3703792"/>
            <a:ext cx="7230261" cy="301923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115A30-5C8E-4F39-BCB1-3E06501F1421}"/>
              </a:ext>
            </a:extLst>
          </p:cNvPr>
          <p:cNvSpPr txBox="1">
            <a:spLocks/>
          </p:cNvSpPr>
          <p:nvPr/>
        </p:nvSpPr>
        <p:spPr>
          <a:xfrm>
            <a:off x="938758" y="1097281"/>
            <a:ext cx="7906859" cy="28949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ML model learns by iteration</a:t>
            </a:r>
          </a:p>
          <a:p>
            <a:r>
              <a:rPr lang="en-US" dirty="0"/>
              <a:t>It chooses a set of starting weights for each feature input</a:t>
            </a:r>
          </a:p>
          <a:p>
            <a:r>
              <a:rPr lang="en-US" dirty="0"/>
              <a:t>Throws it through the activation function and compares the predicted output against the actual</a:t>
            </a:r>
          </a:p>
          <a:p>
            <a:r>
              <a:rPr lang="en-US" dirty="0"/>
              <a:t>The model continuously attempts to reduce the error (actual – predicted) by changing the weights for the input features</a:t>
            </a:r>
          </a:p>
        </p:txBody>
      </p:sp>
    </p:spTree>
    <p:extLst>
      <p:ext uri="{BB962C8B-B14F-4D97-AF65-F5344CB8AC3E}">
        <p14:creationId xmlns:p14="http://schemas.microsoft.com/office/powerpoint/2010/main" val="936793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44185"/>
            <a:ext cx="7633742" cy="513149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Intuitively, we can see that this method adopts a linear separation mechanism to split samples via a boundary</a:t>
            </a:r>
          </a:p>
          <a:p>
            <a:pPr lvl="1"/>
            <a:r>
              <a:rPr lang="en-US" dirty="0"/>
              <a:t>However, if the samples cannot be perfectly separated, then the perceptron will never terminate</a:t>
            </a:r>
          </a:p>
          <a:p>
            <a:pPr lvl="1"/>
            <a:r>
              <a:rPr lang="en-US" dirty="0"/>
              <a:t>The solution is to allow some kind of error threshold (e.g. 20% misclassification)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We can generalize this perceptron model and change the step function to other functional forms</a:t>
            </a:r>
          </a:p>
          <a:p>
            <a:pPr lvl="1"/>
            <a:r>
              <a:rPr lang="en-US" dirty="0"/>
              <a:t>Such as the linear and logistic models we learnt in Lesson 3</a:t>
            </a:r>
          </a:p>
          <a:p>
            <a:r>
              <a:rPr lang="en-US" dirty="0"/>
              <a:t>Machine learning is very closely related to statistical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3070117"/>
            <a:ext cx="5207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9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5A1F-FF97-4EB8-B236-93237443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regression in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3DE04-D1E3-40D2-BA18-56B07C0C1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298120"/>
            <a:ext cx="7633742" cy="5208557"/>
          </a:xfrm>
        </p:spPr>
        <p:txBody>
          <a:bodyPr>
            <a:normAutofit/>
          </a:bodyPr>
          <a:lstStyle/>
          <a:p>
            <a:r>
              <a:rPr lang="en-US" dirty="0"/>
              <a:t>The linear regression model is implemented in machine learning by using a linear activation function</a:t>
            </a:r>
          </a:p>
          <a:p>
            <a:r>
              <a:rPr lang="en-US" dirty="0"/>
              <a:t>This ML model is known as Adaline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97E4F-793C-4213-9F9B-BCE2DCC1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BC58F6-0AE7-4160-8916-8E67177DF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474" y="3653534"/>
            <a:ext cx="5195274" cy="197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5A1F-FF97-4EB8-B236-93237443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in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3DE04-D1E3-40D2-BA18-56B07C0C1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298120"/>
            <a:ext cx="3816871" cy="520855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Recall that logistic regression uses a logit function to map values of x to a range bounded by (0, 1) </a:t>
            </a:r>
          </a:p>
          <a:p>
            <a:r>
              <a:rPr lang="en-US" dirty="0"/>
              <a:t>In machine learning, such a function is known as the sigmoid function due to its S-shape</a:t>
            </a:r>
          </a:p>
          <a:p>
            <a:r>
              <a:rPr lang="en-US" dirty="0"/>
              <a:t>Implementing the logistic regression in ML is simply using the sigmoid function as the activation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97E4F-793C-4213-9F9B-BCE2DCC1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74F36-D69E-419F-A0F3-71E7A720A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658" y="1622638"/>
            <a:ext cx="3035584" cy="20145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D8C3E3-7531-4189-8CBC-042791E0D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324" y="4649913"/>
            <a:ext cx="3987800" cy="160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3E87FA-69EE-4D4B-85C6-D8B71E3B3BFD}"/>
              </a:ext>
            </a:extLst>
          </p:cNvPr>
          <p:cNvSpPr txBox="1"/>
          <p:nvPr/>
        </p:nvSpPr>
        <p:spPr>
          <a:xfrm>
            <a:off x="5958038" y="3599995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Sigmoid function</a:t>
            </a:r>
          </a:p>
        </p:txBody>
      </p:sp>
    </p:spTree>
    <p:extLst>
      <p:ext uri="{BB962C8B-B14F-4D97-AF65-F5344CB8AC3E}">
        <p14:creationId xmlns:p14="http://schemas.microsoft.com/office/powerpoint/2010/main" val="2444249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44184"/>
            <a:ext cx="7633742" cy="54772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By changing the activation function to a linear function, we are attempting to fit data into a linear form, similar to the linear regression</a:t>
            </a:r>
          </a:p>
          <a:p>
            <a:pPr lvl="1"/>
            <a:r>
              <a:rPr lang="en-US" dirty="0"/>
              <a:t>The model error is now computed based on a linear prediction</a:t>
            </a:r>
          </a:p>
          <a:p>
            <a:r>
              <a:rPr lang="en-US" dirty="0"/>
              <a:t>Like regression models, the objective of the ML algorithm is to find a set of weights for each input feature that minimizes predictive errors (mathematically, its defined as the sum of squared errors)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is the general principle of supervised machine learning algorithms:</a:t>
            </a:r>
          </a:p>
          <a:p>
            <a:pPr lvl="1"/>
            <a:r>
              <a:rPr lang="en-US" dirty="0"/>
              <a:t>Define an objective function to be optimized by reducing the error between predicted and actual values</a:t>
            </a:r>
          </a:p>
          <a:p>
            <a:pPr lvl="1"/>
            <a:r>
              <a:rPr lang="en-US" dirty="0"/>
              <a:t>Shift the weights to find the minimum error rate achievable (in machine learning speak, we also call error the cost)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161" y="3826072"/>
            <a:ext cx="2924683" cy="64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74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029902"/>
            <a:ext cx="7633742" cy="513026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Analogous to climbing down a hill to reach the bottom of the valley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Hyper-parameters</a:t>
            </a:r>
          </a:p>
          <a:p>
            <a:pPr lvl="1"/>
            <a:r>
              <a:rPr lang="en-US" dirty="0"/>
              <a:t>For the above model, there are 2 parameters that we need to care about as we perform the gradient descent</a:t>
            </a:r>
          </a:p>
          <a:p>
            <a:pPr lvl="2"/>
            <a:r>
              <a:rPr lang="en-US" sz="2300" dirty="0"/>
              <a:t>Number of iterations: How many times should we move the weights around?</a:t>
            </a:r>
          </a:p>
          <a:p>
            <a:pPr lvl="2"/>
            <a:r>
              <a:rPr lang="en-US" sz="2300" dirty="0"/>
              <a:t>Learning rate: How much movement should each iteration allow?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768" y="1781941"/>
            <a:ext cx="3890796" cy="209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9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338" y="3757580"/>
            <a:ext cx="4813300" cy="1651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</a:t>
            </a:r>
            <a:r>
              <a:rPr lang="en-US" dirty="0" err="1"/>
              <a:t>hyperparameters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49286"/>
          <a:stretch/>
        </p:blipFill>
        <p:spPr>
          <a:xfrm>
            <a:off x="5548322" y="965200"/>
            <a:ext cx="2531152" cy="2463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89674" y="3328854"/>
            <a:ext cx="36725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However, if the learning rate is too large, we keep overshooting the global minimum and errors increase</a:t>
            </a: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1768951" y="965200"/>
            <a:ext cx="2495550" cy="2463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07245" y="3393758"/>
            <a:ext cx="2999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 small learning rate requires a large amount of iterations to converge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6067A5-6217-428B-94CC-3C2DC525DCA8}"/>
              </a:ext>
            </a:extLst>
          </p:cNvPr>
          <p:cNvSpPr/>
          <p:nvPr/>
        </p:nvSpPr>
        <p:spPr>
          <a:xfrm>
            <a:off x="430430" y="5629003"/>
            <a:ext cx="79529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Hyperparameter tuning (finding the best hyperparameter) is an indispensable step in machine learning modeling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There are many tricks to hyperparameter tuning but we will not cover them in this course</a:t>
            </a:r>
          </a:p>
        </p:txBody>
      </p:sp>
    </p:spTree>
    <p:extLst>
      <p:ext uri="{BB962C8B-B14F-4D97-AF65-F5344CB8AC3E}">
        <p14:creationId xmlns:p14="http://schemas.microsoft.com/office/powerpoint/2010/main" val="180887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machine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21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Predictive accuracy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684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11EF60-C6D5-441E-ABCE-CC33CEFE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and underfitting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D04FD-4B44-4F17-B1E7-C087668A8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298121"/>
            <a:ext cx="7633742" cy="410165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Recall in Lesson 3, we had to split the dataset into training and test set</a:t>
            </a:r>
          </a:p>
          <a:p>
            <a:pPr lvl="1"/>
            <a:r>
              <a:rPr lang="en-US" dirty="0"/>
              <a:t>Because a model tends to perform well on data it has “seen before” (in-sample data)</a:t>
            </a:r>
          </a:p>
          <a:p>
            <a:pPr lvl="1"/>
            <a:r>
              <a:rPr lang="en-US" dirty="0"/>
              <a:t>This has an upward bias on reported predictive accuracy</a:t>
            </a:r>
          </a:p>
          <a:p>
            <a:pPr lvl="2"/>
            <a:r>
              <a:rPr lang="en-US" dirty="0"/>
              <a:t>Performs well on training data, but badly on out-sample data</a:t>
            </a:r>
          </a:p>
          <a:p>
            <a:pPr lvl="1"/>
            <a:r>
              <a:rPr lang="en-US" dirty="0"/>
              <a:t>The solution is to train the model in-sample and test it on out-sample data</a:t>
            </a:r>
          </a:p>
          <a:p>
            <a:pPr lvl="1"/>
            <a:r>
              <a:rPr lang="en-US" dirty="0"/>
              <a:t>The name of this problem is known as “overfitting”</a:t>
            </a:r>
          </a:p>
          <a:p>
            <a:r>
              <a:rPr lang="en-US" dirty="0"/>
              <a:t>In contrast to overfitting, underfitting is another issue where the model is too naïve (e.g. too little features) to capture significant patterns in the training data</a:t>
            </a:r>
          </a:p>
          <a:p>
            <a:pPr lvl="1"/>
            <a:r>
              <a:rPr lang="en-US" dirty="0"/>
              <a:t>Reported predictive accuracy is weak for both in and out-sample data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33EE2-A58D-405F-AE0B-C72B92DA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5F32C6B-A734-4633-96EE-C51BF352F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364" y="4998573"/>
            <a:ext cx="5038530" cy="177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72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9940-C9C5-486C-834A-6D1C374A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Regularization to combat over and under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03EF8-1971-4EAA-8218-F8822C7B6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Finding a good trade-off requires some form of tuning on the complexity of the model</a:t>
            </a:r>
          </a:p>
          <a:p>
            <a:r>
              <a:rPr lang="en-US" dirty="0"/>
              <a:t>Regularization is a good method for this purpose</a:t>
            </a:r>
          </a:p>
          <a:p>
            <a:pPr lvl="1"/>
            <a:r>
              <a:rPr lang="en-US" dirty="0"/>
              <a:t>Can handle collinearity and filter noise</a:t>
            </a:r>
          </a:p>
          <a:p>
            <a:pPr lvl="1"/>
            <a:r>
              <a:rPr lang="en-US" dirty="0"/>
              <a:t>Introduce bias to penalize extreme parameter weights</a:t>
            </a:r>
          </a:p>
          <a:p>
            <a:pPr lvl="1"/>
            <a:r>
              <a:rPr lang="en-US" dirty="0"/>
              <a:t>Called L1 or L2 regularization, or a mix of both</a:t>
            </a:r>
          </a:p>
          <a:p>
            <a:pPr lvl="2"/>
            <a:r>
              <a:rPr lang="en-US" dirty="0"/>
              <a:t>Most commonly used: L2 regularization (also called shrinkage or weight decay)</a:t>
            </a:r>
          </a:p>
          <a:p>
            <a:r>
              <a:rPr lang="en-US" dirty="0"/>
              <a:t>Regularization parameters are included as hyperparameters in most ML algorithms in Python’s </a:t>
            </a:r>
            <a:r>
              <a:rPr lang="en-US" dirty="0" err="1"/>
              <a:t>scikit</a:t>
            </a:r>
            <a:r>
              <a:rPr lang="en-US" dirty="0"/>
              <a:t>-learn package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79D50-AD0D-413E-941F-36E36A01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98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Support vector machines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85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vector machines (</a:t>
            </a:r>
            <a:r>
              <a:rPr lang="en-US" dirty="0" err="1"/>
              <a:t>svm</a:t>
            </a:r>
            <a:r>
              <a:rPr lang="en-US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38758" y="1308103"/>
            <a:ext cx="7633742" cy="310569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popular and powerful ML algorithm extended from the Perceptron model</a:t>
            </a:r>
          </a:p>
          <a:p>
            <a:r>
              <a:rPr lang="en-US" dirty="0"/>
              <a:t>Recall the optimization objective of the Perceptron model is to minimize errors</a:t>
            </a:r>
          </a:p>
          <a:p>
            <a:pPr lvl="1"/>
            <a:r>
              <a:rPr lang="en-US" dirty="0"/>
              <a:t>SVM’s optimization objective is to maximize the distance between observations separated by a decision boundary called the hyperplane</a:t>
            </a:r>
          </a:p>
          <a:p>
            <a:pPr lvl="2"/>
            <a:r>
              <a:rPr lang="en-US" dirty="0"/>
              <a:t>In other words, SVM optimizes by maximizing the margin</a:t>
            </a:r>
          </a:p>
          <a:p>
            <a:pPr lvl="2"/>
            <a:r>
              <a:rPr lang="en-US" dirty="0"/>
              <a:t>Note that hyperplanes can be multi-dimensional (which is often the case)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80" r="1"/>
          <a:stretch/>
        </p:blipFill>
        <p:spPr>
          <a:xfrm>
            <a:off x="1828800" y="4028848"/>
            <a:ext cx="5447392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7" y="56781"/>
            <a:ext cx="7894999" cy="1492132"/>
          </a:xfrm>
        </p:spPr>
        <p:txBody>
          <a:bodyPr/>
          <a:lstStyle/>
          <a:p>
            <a:r>
              <a:rPr lang="en-US" dirty="0"/>
              <a:t>Separation with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366092"/>
            <a:ext cx="7633742" cy="5009587"/>
          </a:xfrm>
        </p:spPr>
        <p:txBody>
          <a:bodyPr/>
          <a:lstStyle/>
          <a:p>
            <a:r>
              <a:rPr lang="en-US" dirty="0"/>
              <a:t>In the event that a perfect cut cannot be established, the SVM model allows for a threshold of misclassification errors</a:t>
            </a:r>
          </a:p>
          <a:p>
            <a:pPr lvl="1"/>
            <a:r>
              <a:rPr lang="en-US" dirty="0"/>
              <a:t>In the below example, the parameter C defines this threshold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910948"/>
            <a:ext cx="4419600" cy="203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65909" y="5901498"/>
            <a:ext cx="422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value of C corresponds to the size of the penalties for misclassification errors</a:t>
            </a:r>
          </a:p>
        </p:txBody>
      </p:sp>
    </p:spTree>
    <p:extLst>
      <p:ext uri="{BB962C8B-B14F-4D97-AF65-F5344CB8AC3E}">
        <p14:creationId xmlns:p14="http://schemas.microsoft.com/office/powerpoint/2010/main" val="305783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29845"/>
            <a:ext cx="7633742" cy="1492132"/>
          </a:xfrm>
        </p:spPr>
        <p:txBody>
          <a:bodyPr/>
          <a:lstStyle/>
          <a:p>
            <a:r>
              <a:rPr lang="en-US" dirty="0"/>
              <a:t>SVM for Nonlinear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Kernel SVM</a:t>
            </a:r>
          </a:p>
          <a:p>
            <a:pPr lvl="1"/>
            <a:r>
              <a:rPr lang="en-US" dirty="0"/>
              <a:t>Used when its not possible for us to separate positive and negative outcomes using linear methods</a:t>
            </a:r>
          </a:p>
          <a:p>
            <a:pPr lvl="1"/>
            <a:r>
              <a:rPr lang="en-US" dirty="0"/>
              <a:t>The idea is to create nonlinear combinations of the original features/variables and project them onto a higher dimensional space via a mapping function</a:t>
            </a:r>
          </a:p>
          <a:p>
            <a:pPr lvl="2"/>
            <a:r>
              <a:rPr lang="en-US" dirty="0"/>
              <a:t>then we can do a linear hyperplane in this higher dimensional space</a:t>
            </a:r>
          </a:p>
          <a:p>
            <a:pPr lvl="2"/>
            <a:r>
              <a:rPr lang="en-US" dirty="0"/>
              <a:t>map it back to the original lower dimensional space after we are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96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function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927" y="3042068"/>
            <a:ext cx="4905404" cy="36997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38758" y="1036175"/>
            <a:ext cx="7633742" cy="1985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Transform a 2-dimensional dataset into a 3-dimensional one</a:t>
            </a:r>
          </a:p>
          <a:p>
            <a:pPr lvl="2"/>
            <a:r>
              <a:rPr lang="en-US" dirty="0"/>
              <a:t>In this case, the closer the values of X</a:t>
            </a:r>
            <a:r>
              <a:rPr lang="en-US" baseline="-25000" dirty="0"/>
              <a:t>1</a:t>
            </a:r>
            <a:r>
              <a:rPr lang="en-US" dirty="0"/>
              <a:t> and X</a:t>
            </a:r>
            <a:r>
              <a:rPr lang="en-US" baseline="-25000" dirty="0"/>
              <a:t>2</a:t>
            </a:r>
            <a:r>
              <a:rPr lang="en-US" dirty="0"/>
              <a:t> are to the center, the lower the Z value is</a:t>
            </a:r>
          </a:p>
          <a:p>
            <a:pPr lvl="1"/>
            <a:r>
              <a:rPr lang="en-US" dirty="0"/>
              <a:t>Use a linear function to cut a line between the red and blue observations</a:t>
            </a:r>
          </a:p>
          <a:p>
            <a:pPr lvl="1"/>
            <a:r>
              <a:rPr lang="en-US" dirty="0"/>
              <a:t>Transform the results back into 2-d</a:t>
            </a:r>
          </a:p>
        </p:txBody>
      </p:sp>
    </p:spTree>
    <p:extLst>
      <p:ext uri="{BB962C8B-B14F-4D97-AF65-F5344CB8AC3E}">
        <p14:creationId xmlns:p14="http://schemas.microsoft.com/office/powerpoint/2010/main" val="456209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Decision trees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91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38758" y="1338943"/>
            <a:ext cx="7633742" cy="5036736"/>
          </a:xfrm>
        </p:spPr>
        <p:txBody>
          <a:bodyPr>
            <a:normAutofit/>
          </a:bodyPr>
          <a:lstStyle/>
          <a:p>
            <a:r>
              <a:rPr lang="en-US" sz="2400" dirty="0"/>
              <a:t>Decision trees are so named because the model breaks the data down by decision-based questions</a:t>
            </a:r>
          </a:p>
          <a:p>
            <a:pPr lvl="1"/>
            <a:r>
              <a:rPr lang="en-US" sz="2000" dirty="0"/>
              <a:t>Features can be categorical, as well as continuous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043" y="2792189"/>
            <a:ext cx="4663037" cy="352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410159"/>
            <a:ext cx="7633742" cy="4965520"/>
          </a:xfrm>
        </p:spPr>
        <p:txBody>
          <a:bodyPr/>
          <a:lstStyle/>
          <a:p>
            <a:r>
              <a:rPr lang="en-US" dirty="0"/>
              <a:t>We will not cover all machine learning methods, but only those that are most effective and widely used</a:t>
            </a:r>
          </a:p>
          <a:p>
            <a:pPr lvl="1"/>
            <a:r>
              <a:rPr lang="en-US" dirty="0"/>
              <a:t>There are too many algorithms out there!</a:t>
            </a:r>
          </a:p>
          <a:p>
            <a:r>
              <a:rPr lang="en-US" dirty="0"/>
              <a:t>Machine learning algorithms are classified into 2 categories:</a:t>
            </a:r>
          </a:p>
          <a:p>
            <a:pPr lvl="1"/>
            <a:r>
              <a:rPr lang="en-US" dirty="0"/>
              <a:t>Supervised learning</a:t>
            </a:r>
          </a:p>
          <a:p>
            <a:pPr lvl="1"/>
            <a:r>
              <a:rPr lang="en-US" dirty="0"/>
              <a:t>Unsupervised learning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4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</p:spPr>
        <p:txBody>
          <a:bodyPr>
            <a:normAutofit/>
          </a:bodyPr>
          <a:lstStyle/>
          <a:p>
            <a:r>
              <a:rPr lang="en-US" dirty="0"/>
              <a:t>Implementing decision </a:t>
            </a:r>
            <a:r>
              <a:rPr lang="en-US"/>
              <a:t>tree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874517"/>
            <a:ext cx="7633742" cy="4501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splitting rule at each node of the tree acts on the feature that results in the largest Information Gain (IG)</a:t>
            </a:r>
          </a:p>
          <a:p>
            <a:pPr lvl="1"/>
            <a:r>
              <a:rPr lang="en-US" dirty="0"/>
              <a:t>This is repeated at each child node until the observations at each node all belong to the same class</a:t>
            </a:r>
          </a:p>
          <a:p>
            <a:r>
              <a:rPr lang="en-US" dirty="0"/>
              <a:t>As such, decision tree models are extremely good at fitting</a:t>
            </a:r>
          </a:p>
          <a:p>
            <a:pPr lvl="1"/>
            <a:r>
              <a:rPr lang="en-US" dirty="0"/>
              <a:t>The model can create, shrink, and expand boxes to envelop datapoints with the same outcome variable</a:t>
            </a:r>
          </a:p>
          <a:p>
            <a:pPr lvl="1"/>
            <a:r>
              <a:rPr lang="en-US" dirty="0"/>
              <a:t>However, such a procedure is prone to overfitting</a:t>
            </a:r>
          </a:p>
          <a:p>
            <a:pPr lvl="2"/>
            <a:r>
              <a:rPr lang="en-US" dirty="0"/>
              <a:t>Techniques such as pruning (sets a limit for the maximal depth of the tree) help to mitigate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3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Ensemble methods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39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ensemble methods?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38758" y="1063264"/>
            <a:ext cx="7633742" cy="26031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Combining individual classifiers into a meta-classifier can realize better out-of-sample performance</a:t>
            </a:r>
          </a:p>
          <a:p>
            <a:endParaRPr lang="en-US" dirty="0"/>
          </a:p>
          <a:p>
            <a:r>
              <a:rPr lang="en-US" dirty="0"/>
              <a:t>Generally, ensemble methods collect predictions from multiple models and use a voting mechanism to choose the best result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31" y="4319633"/>
            <a:ext cx="3327679" cy="1145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706" y="3783162"/>
            <a:ext cx="2641144" cy="231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82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24643"/>
            <a:ext cx="7633742" cy="549683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Random Forest is a type of ensemble method built on decision trees</a:t>
            </a:r>
          </a:p>
          <a:p>
            <a:pPr lvl="1"/>
            <a:r>
              <a:rPr lang="en-US" dirty="0"/>
              <a:t>RF is simply a collection of decision trees</a:t>
            </a:r>
          </a:p>
          <a:p>
            <a:pPr lvl="1"/>
            <a:endParaRPr lang="en-US" dirty="0"/>
          </a:p>
          <a:p>
            <a:r>
              <a:rPr lang="en-US" dirty="0"/>
              <a:t>A very simple adaptation but often results in drastic improvements to predictive accuracy</a:t>
            </a:r>
          </a:p>
          <a:p>
            <a:pPr lvl="1"/>
            <a:r>
              <a:rPr lang="en-US" dirty="0"/>
              <a:t>Good performance, scalable and easy to use</a:t>
            </a:r>
          </a:p>
          <a:p>
            <a:pPr lvl="1"/>
            <a:endParaRPr lang="en-US" dirty="0"/>
          </a:p>
          <a:p>
            <a:r>
              <a:rPr lang="en-US" dirty="0"/>
              <a:t>Combining weak learners to build a strong learner</a:t>
            </a:r>
          </a:p>
          <a:p>
            <a:pPr lvl="1"/>
            <a:r>
              <a:rPr lang="en-US" dirty="0"/>
              <a:t>The idea that multiple independent models give better results than a single model</a:t>
            </a:r>
          </a:p>
          <a:p>
            <a:pPr lvl="2"/>
            <a:r>
              <a:rPr lang="en-US" dirty="0"/>
              <a:t>Assuming 100 classifiers that are each correct only 55% of the time</a:t>
            </a:r>
          </a:p>
          <a:p>
            <a:pPr lvl="2"/>
            <a:r>
              <a:rPr lang="en-US" dirty="0"/>
              <a:t>However, the probability that the majority of them are correct increases to 82% (cumulative binomial probability)</a:t>
            </a:r>
          </a:p>
          <a:p>
            <a:pPr lvl="2"/>
            <a:endParaRPr lang="en-US" dirty="0"/>
          </a:p>
          <a:p>
            <a:r>
              <a:rPr lang="en-US" dirty="0"/>
              <a:t>Other ensemble methods: bagging and boosting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364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a sample of size n</a:t>
            </a:r>
          </a:p>
          <a:p>
            <a:pPr lvl="1"/>
            <a:r>
              <a:rPr lang="en-US" dirty="0"/>
              <a:t>Bootstrapping is a method of sample selection where we make random selections with replacement</a:t>
            </a:r>
          </a:p>
          <a:p>
            <a:r>
              <a:rPr lang="en-US" dirty="0"/>
              <a:t>Grow a decision tree using this sample</a:t>
            </a:r>
          </a:p>
          <a:p>
            <a:pPr lvl="1"/>
            <a:r>
              <a:rPr lang="en-US" dirty="0"/>
              <a:t>At each node, randomly select d features without replacement</a:t>
            </a:r>
          </a:p>
          <a:p>
            <a:pPr lvl="1"/>
            <a:r>
              <a:rPr lang="en-US" dirty="0"/>
              <a:t>Split this node using the best feature</a:t>
            </a:r>
          </a:p>
          <a:p>
            <a:r>
              <a:rPr lang="en-US" dirty="0"/>
              <a:t>Repeat the above steps k times</a:t>
            </a:r>
          </a:p>
          <a:p>
            <a:r>
              <a:rPr lang="en-US" dirty="0"/>
              <a:t>Aggregate the prediction by each tree and assign the class to the data via majority voting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89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40971"/>
            <a:ext cx="7633742" cy="51347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Random forest model is a black box</a:t>
            </a:r>
          </a:p>
          <a:p>
            <a:pPr lvl="1"/>
            <a:r>
              <a:rPr lang="en-US" dirty="0"/>
              <a:t>Cannot be interpreted like a decision tree where you know that branches come out of important features</a:t>
            </a:r>
          </a:p>
          <a:p>
            <a:pPr lvl="1"/>
            <a:r>
              <a:rPr lang="en-US" dirty="0"/>
              <a:t>Random forest is a bunch of trees, and the prediction is a result of majority voting (i.e. most of the trees predict this outcome)</a:t>
            </a:r>
          </a:p>
          <a:p>
            <a:pPr lvl="1"/>
            <a:endParaRPr lang="en-US" dirty="0"/>
          </a:p>
          <a:p>
            <a:r>
              <a:rPr lang="en-US" dirty="0"/>
              <a:t>However, RF has the following advantages</a:t>
            </a:r>
          </a:p>
          <a:p>
            <a:pPr lvl="1"/>
            <a:r>
              <a:rPr lang="en-US" dirty="0"/>
              <a:t>No need to worry about </a:t>
            </a:r>
            <a:r>
              <a:rPr lang="en-US" dirty="0" err="1"/>
              <a:t>hyperparameter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Don’t need to prune the forest </a:t>
            </a:r>
          </a:p>
          <a:p>
            <a:pPr lvl="1"/>
            <a:r>
              <a:rPr lang="en-US" dirty="0"/>
              <a:t>Only need to choose the number of trees</a:t>
            </a:r>
          </a:p>
          <a:p>
            <a:pPr lvl="2"/>
            <a:r>
              <a:rPr lang="en-US" dirty="0"/>
              <a:t>The larger the number, the better the performance</a:t>
            </a:r>
          </a:p>
          <a:p>
            <a:pPr lvl="2"/>
            <a:r>
              <a:rPr lang="en-US" dirty="0"/>
              <a:t>However, the larger the number, the more expensive the computational cost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44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</p:spPr>
        <p:txBody>
          <a:bodyPr>
            <a:normAutofit/>
          </a:bodyPr>
          <a:lstStyle/>
          <a:p>
            <a:r>
              <a:rPr lang="en-US" dirty="0"/>
              <a:t>Bagging </a:t>
            </a:r>
            <a:r>
              <a:rPr lang="mr-IN" dirty="0"/>
              <a:t>–</a:t>
            </a:r>
            <a:r>
              <a:rPr lang="en-US" dirty="0"/>
              <a:t> an alternative to majority voting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6085" y="2109788"/>
            <a:ext cx="5618543" cy="42656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24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6591773" cy="773175"/>
          </a:xfrm>
        </p:spPr>
        <p:txBody>
          <a:bodyPr>
            <a:normAutofit/>
          </a:bodyPr>
          <a:lstStyle/>
          <a:p>
            <a:r>
              <a:rPr lang="en-US"/>
              <a:t>boosting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155560"/>
            <a:ext cx="7633742" cy="556591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3 commonly-used techniques</a:t>
            </a:r>
          </a:p>
          <a:p>
            <a:pPr lvl="1"/>
            <a:r>
              <a:rPr lang="en-US" dirty="0"/>
              <a:t>Adaptive boosting (</a:t>
            </a:r>
            <a:r>
              <a:rPr lang="en-US" dirty="0" err="1"/>
              <a:t>adaboost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 type of classifier boosting</a:t>
            </a:r>
          </a:p>
          <a:p>
            <a:pPr lvl="1"/>
            <a:r>
              <a:rPr lang="en-US" dirty="0"/>
              <a:t>Stochastic Gradient boosting</a:t>
            </a:r>
          </a:p>
          <a:p>
            <a:pPr lvl="2"/>
            <a:r>
              <a:rPr lang="en-US" dirty="0"/>
              <a:t>A type of regression boosting</a:t>
            </a:r>
          </a:p>
          <a:p>
            <a:pPr lvl="1"/>
            <a:r>
              <a:rPr lang="en-US" dirty="0"/>
              <a:t>Extreme gradient boosting (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 type of tree ensemble (combination of classification and regression trees)</a:t>
            </a:r>
          </a:p>
          <a:p>
            <a:pPr lvl="2"/>
            <a:r>
              <a:rPr lang="en-US" dirty="0"/>
              <a:t>Fits a regularization variable in the objective function to prevent over-fitting</a:t>
            </a:r>
          </a:p>
          <a:p>
            <a:r>
              <a:rPr lang="en-US" dirty="0"/>
              <a:t>The basic concept behind boosting is to start with very simple base classifiers (slightly better than random guessing)</a:t>
            </a:r>
          </a:p>
          <a:p>
            <a:pPr lvl="1"/>
            <a:r>
              <a:rPr lang="en-US" dirty="0"/>
              <a:t>These simple classifiers are called weak learners (e.g. 2-layer decision tree – they call this a stump)</a:t>
            </a:r>
          </a:p>
          <a:p>
            <a:pPr lvl="1"/>
            <a:r>
              <a:rPr lang="en-US" dirty="0"/>
              <a:t>Continuously make the weak learners learn from misclassified samples</a:t>
            </a:r>
          </a:p>
          <a:p>
            <a:pPr lvl="2"/>
            <a:r>
              <a:rPr lang="en-US" dirty="0"/>
              <a:t>Draw a random subset without replacement and train a weak learner</a:t>
            </a:r>
          </a:p>
          <a:p>
            <a:pPr lvl="2"/>
            <a:r>
              <a:rPr lang="en-US" dirty="0"/>
              <a:t>Draw a second subset without replacement, add 50% of the </a:t>
            </a:r>
            <a:r>
              <a:rPr lang="en-US" dirty="0" err="1"/>
              <a:t>misclassifed</a:t>
            </a:r>
            <a:r>
              <a:rPr lang="en-US" dirty="0"/>
              <a:t> samples in (1), and train another weak learner</a:t>
            </a:r>
          </a:p>
          <a:p>
            <a:pPr lvl="2"/>
            <a:r>
              <a:rPr lang="en-US" dirty="0"/>
              <a:t>Find the training samples that both (1) and (2) disagree, and train a third weak learner</a:t>
            </a:r>
          </a:p>
          <a:p>
            <a:pPr lvl="2"/>
            <a:r>
              <a:rPr lang="en-US" dirty="0"/>
              <a:t>Combine all 3 learners via majority voting</a:t>
            </a:r>
          </a:p>
          <a:p>
            <a:pPr lvl="1"/>
            <a:r>
              <a:rPr lang="en-US" dirty="0"/>
              <a:t>Note that boosting algorithms have a tendency to </a:t>
            </a:r>
            <a:r>
              <a:rPr lang="en-US" dirty="0" err="1"/>
              <a:t>overfit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052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15851"/>
            <a:ext cx="7633742" cy="5159828"/>
          </a:xfrm>
        </p:spPr>
        <p:txBody>
          <a:bodyPr/>
          <a:lstStyle/>
          <a:p>
            <a:r>
              <a:rPr lang="en-US" dirty="0"/>
              <a:t>Tree ensemble</a:t>
            </a:r>
          </a:p>
          <a:p>
            <a:pPr lvl="1"/>
            <a:r>
              <a:rPr lang="en-US" dirty="0"/>
              <a:t>Combination of classification and regression trees (CART)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 normal decision trees, the leaf contains the decision values</a:t>
            </a:r>
          </a:p>
          <a:p>
            <a:pPr lvl="2"/>
            <a:r>
              <a:rPr lang="en-US" dirty="0"/>
              <a:t>In CART, the leaves contain a real-valued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6183" y="2707983"/>
            <a:ext cx="4656842" cy="179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583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ensemble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86189"/>
            <a:ext cx="7633742" cy="5089490"/>
          </a:xfrm>
        </p:spPr>
        <p:txBody>
          <a:bodyPr/>
          <a:lstStyle/>
          <a:p>
            <a:r>
              <a:rPr lang="en-US" dirty="0"/>
              <a:t>Example of 2 trees</a:t>
            </a:r>
          </a:p>
          <a:p>
            <a:pPr lvl="1"/>
            <a:r>
              <a:rPr lang="en-US" dirty="0"/>
              <a:t>Prediction scores are summed to get the final score</a:t>
            </a:r>
          </a:p>
          <a:p>
            <a:pPr lvl="1"/>
            <a:r>
              <a:rPr lang="en-US" dirty="0"/>
              <a:t>Note that the two trees complement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3546" y="2999385"/>
            <a:ext cx="5906985" cy="287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5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22872"/>
            <a:ext cx="7633742" cy="515280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Train a model to learn from labeled training data</a:t>
            </a:r>
          </a:p>
          <a:p>
            <a:pPr lvl="1"/>
            <a:r>
              <a:rPr lang="en-US" dirty="0"/>
              <a:t>Each observation is classified with an outcome (e.g. Spam or Not Spam) or a continuous variable (as in regression)</a:t>
            </a:r>
          </a:p>
          <a:p>
            <a:pPr lvl="1"/>
            <a:r>
              <a:rPr lang="en-US" dirty="0"/>
              <a:t>We extract features from each observation</a:t>
            </a:r>
          </a:p>
          <a:p>
            <a:pPr lvl="2"/>
            <a:r>
              <a:rPr lang="en-US" dirty="0"/>
              <a:t>In the above example, the words that occur in each email</a:t>
            </a:r>
          </a:p>
          <a:p>
            <a:pPr lvl="2"/>
            <a:r>
              <a:rPr lang="en-US" dirty="0"/>
              <a:t>Can also include other variables such as time, name of sender, title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Compute a probability of outcome (spam or not spam) associated with the presence and absence of the features</a:t>
            </a:r>
          </a:p>
          <a:p>
            <a:pPr lvl="2"/>
            <a:r>
              <a:rPr lang="en-US" dirty="0"/>
              <a:t>In the case of the continuous variable, to minimize the loss function</a:t>
            </a:r>
          </a:p>
          <a:p>
            <a:r>
              <a:rPr lang="en-US" dirty="0"/>
              <a:t>Reinforcement learning is about improving a model’s performance based on its interaction with the environment</a:t>
            </a:r>
          </a:p>
          <a:p>
            <a:pPr lvl="1"/>
            <a:r>
              <a:rPr lang="en-US" dirty="0"/>
              <a:t>Uses reward function compared to loss function</a:t>
            </a:r>
          </a:p>
          <a:p>
            <a:pPr lvl="1"/>
            <a:r>
              <a:rPr lang="en-US" dirty="0"/>
              <a:t>E.g. Chess engine: System decides moves based on the state of the board, and the reward function will determine win or lose as the outcome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629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0"/>
            <a:ext cx="7633742" cy="1492132"/>
          </a:xfrm>
        </p:spPr>
        <p:txBody>
          <a:bodyPr/>
          <a:lstStyle/>
          <a:p>
            <a:r>
              <a:rPr lang="en-US" dirty="0"/>
              <a:t>Some comments about ensemble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558213"/>
            <a:ext cx="7633742" cy="44396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Non-trivial increases in computational complexity for (usually) modest improvements in predictive performance</a:t>
            </a:r>
          </a:p>
          <a:p>
            <a:r>
              <a:rPr lang="en-US" dirty="0"/>
              <a:t>$1 million Netflix Grand Prize</a:t>
            </a:r>
          </a:p>
          <a:p>
            <a:pPr lvl="1"/>
            <a:r>
              <a:rPr lang="en-US" dirty="0"/>
              <a:t>For 3 years straight, thousands of teams could only improve upon the previous years results</a:t>
            </a:r>
          </a:p>
          <a:p>
            <a:pPr lvl="2"/>
            <a:r>
              <a:rPr lang="en-US" dirty="0"/>
              <a:t>Model tuning, factorization, simple ensembles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Could not beat the challenge of 10% improvement over the native Netflix recommendation algorithm</a:t>
            </a:r>
          </a:p>
          <a:p>
            <a:pPr lvl="1"/>
            <a:r>
              <a:rPr lang="en-US" dirty="0"/>
              <a:t>In 2009, a combined team (</a:t>
            </a:r>
            <a:r>
              <a:rPr lang="en-US" dirty="0" err="1"/>
              <a:t>BellKors</a:t>
            </a:r>
            <a:r>
              <a:rPr lang="en-US" dirty="0"/>
              <a:t> Pragmatic Chaos) beat the challenge using a complex blend of ensemble techniques</a:t>
            </a:r>
          </a:p>
          <a:p>
            <a:pPr lvl="1"/>
            <a:r>
              <a:rPr lang="en-US" dirty="0"/>
              <a:t>However, Netflix never implemented the winning model due to its complexity (development, execution and maintenance efforts that are not feasible for real-world application)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929" y="5947114"/>
            <a:ext cx="63754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326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9E999-1310-4D5F-84D2-6BFD9C5B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9C421-8155-4F35-BAFC-DC51D6AAE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Upload “machine learning </a:t>
            </a:r>
            <a:r>
              <a:rPr lang="en-US" dirty="0" err="1"/>
              <a:t>I.ipynb</a:t>
            </a:r>
            <a:r>
              <a:rPr lang="en-US" dirty="0"/>
              <a:t>” into your </a:t>
            </a:r>
            <a:r>
              <a:rPr lang="en-US" dirty="0" err="1"/>
              <a:t>Jupyter</a:t>
            </a:r>
            <a:r>
              <a:rPr lang="en-US" dirty="0"/>
              <a:t> dashboard</a:t>
            </a:r>
          </a:p>
          <a:p>
            <a:pPr lvl="1"/>
            <a:r>
              <a:rPr lang="en-US" dirty="0"/>
              <a:t>Follow the comments and codes and feel free to try out new codes on your own</a:t>
            </a:r>
          </a:p>
          <a:p>
            <a:pPr lvl="1"/>
            <a:r>
              <a:rPr lang="en-US" dirty="0"/>
              <a:t>The visualization codes are meant to create graphs to help you picture the shape of the solution, don’t crack your head trying to understand the codes! </a:t>
            </a:r>
          </a:p>
          <a:p>
            <a:pPr lvl="2"/>
            <a:r>
              <a:rPr lang="en-US" dirty="0"/>
              <a:t>The point is to help you build your intuition to what the ML model does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4AD18-FC9B-49FD-B447-02C626CA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494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Unsupervised learning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700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847325"/>
          </a:xfrm>
        </p:spPr>
        <p:txBody>
          <a:bodyPr/>
          <a:lstStyle/>
          <a:p>
            <a:r>
              <a:rPr lang="en-US"/>
              <a:t>Unsupervised learning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38758" y="1229710"/>
            <a:ext cx="7633742" cy="5145969"/>
          </a:xfrm>
        </p:spPr>
        <p:txBody>
          <a:bodyPr>
            <a:normAutofit/>
          </a:bodyPr>
          <a:lstStyle/>
          <a:p>
            <a:r>
              <a:rPr lang="en-US" dirty="0"/>
              <a:t>Up till this point, we have been dealing with problems where we have an answer to (outcome)</a:t>
            </a:r>
          </a:p>
          <a:p>
            <a:pPr lvl="1"/>
            <a:r>
              <a:rPr lang="en-US" dirty="0"/>
              <a:t>All our regression equations are setup with an outcome variable on the LHS</a:t>
            </a:r>
          </a:p>
          <a:p>
            <a:pPr lvl="1"/>
            <a:endParaRPr lang="en-US" dirty="0"/>
          </a:p>
          <a:p>
            <a:r>
              <a:rPr lang="en-US" dirty="0"/>
              <a:t>What happens when we suspect that there are relationships, subsets or clusters in our data, but have no answers upfront?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487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29710"/>
            <a:ext cx="7633742" cy="5145969"/>
          </a:xfrm>
        </p:spPr>
        <p:txBody>
          <a:bodyPr>
            <a:normAutofit fontScale="92500"/>
          </a:bodyPr>
          <a:lstStyle/>
          <a:p>
            <a:r>
              <a:rPr lang="en-US" dirty="0"/>
              <a:t>Clustering is a category of unsupervised learning that helps us discover hidden structures and natural grouping in data based on a </a:t>
            </a:r>
            <a:r>
              <a:rPr lang="en-US" dirty="0">
                <a:solidFill>
                  <a:srgbClr val="FF0000"/>
                </a:solidFill>
              </a:rPr>
              <a:t>similarity function</a:t>
            </a:r>
          </a:p>
          <a:p>
            <a:pPr lvl="1"/>
            <a:r>
              <a:rPr lang="en-US" dirty="0"/>
              <a:t>K-means </a:t>
            </a:r>
          </a:p>
          <a:p>
            <a:pPr lvl="1"/>
            <a:r>
              <a:rPr lang="en-US" dirty="0"/>
              <a:t>Hierarchical </a:t>
            </a:r>
          </a:p>
          <a:p>
            <a:pPr lvl="1"/>
            <a:r>
              <a:rPr lang="en-US" dirty="0"/>
              <a:t>Density-based</a:t>
            </a:r>
          </a:p>
          <a:p>
            <a:pPr lvl="1"/>
            <a:r>
              <a:rPr lang="en-US" dirty="0"/>
              <a:t>Graph-based (basis of network theory)</a:t>
            </a:r>
          </a:p>
          <a:p>
            <a:pPr lvl="1"/>
            <a:endParaRPr lang="en-US" dirty="0"/>
          </a:p>
          <a:p>
            <a:r>
              <a:rPr lang="en-US" dirty="0"/>
              <a:t>Other unsupervised learning algorithms</a:t>
            </a:r>
          </a:p>
          <a:p>
            <a:pPr lvl="1"/>
            <a:r>
              <a:rPr lang="en-US" dirty="0"/>
              <a:t>Association rules (</a:t>
            </a:r>
            <a:r>
              <a:rPr lang="en-US" dirty="0" err="1"/>
              <a:t>Apriori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Mixture models, Factor models, and Latent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98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6591773" cy="826305"/>
          </a:xfrm>
        </p:spPr>
        <p:txBody>
          <a:bodyPr/>
          <a:lstStyle/>
          <a:p>
            <a:r>
              <a:rPr lang="en-US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82262"/>
            <a:ext cx="7633742" cy="543921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most widely used clustering algorithm in academia and industry</a:t>
            </a:r>
          </a:p>
          <a:p>
            <a:pPr lvl="1"/>
            <a:r>
              <a:rPr lang="en-US" dirty="0"/>
              <a:t>Easy to implement</a:t>
            </a:r>
          </a:p>
          <a:p>
            <a:pPr lvl="1"/>
            <a:r>
              <a:rPr lang="en-US" dirty="0"/>
              <a:t>Computationally efficient</a:t>
            </a:r>
          </a:p>
          <a:p>
            <a:pPr lvl="1"/>
            <a:endParaRPr lang="en-US" dirty="0"/>
          </a:p>
          <a:p>
            <a:r>
              <a:rPr lang="en-US" dirty="0"/>
              <a:t>Concept</a:t>
            </a:r>
          </a:p>
          <a:p>
            <a:pPr lvl="1"/>
            <a:r>
              <a:rPr lang="en-US" dirty="0"/>
              <a:t>Find groups of similar objects based on a distance function that makes them more related to each other than to objects in other groups</a:t>
            </a:r>
          </a:p>
          <a:p>
            <a:pPr lvl="1"/>
            <a:endParaRPr lang="en-US" dirty="0"/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Requires us to specify number of clusters k</a:t>
            </a:r>
          </a:p>
          <a:p>
            <a:pPr lvl="1"/>
            <a:r>
              <a:rPr lang="en-US" dirty="0"/>
              <a:t>Inappropriate choice of k can result in poor clustering</a:t>
            </a:r>
          </a:p>
          <a:p>
            <a:pPr lvl="2"/>
            <a:r>
              <a:rPr lang="en-US" dirty="0"/>
              <a:t>We can determine the optimal number of k using elbow and silhouette plots</a:t>
            </a:r>
          </a:p>
          <a:p>
            <a:pPr lvl="1"/>
            <a:r>
              <a:rPr lang="en-US" dirty="0"/>
              <a:t>Clusters do not overlap and are not hierarchical</a:t>
            </a:r>
          </a:p>
          <a:p>
            <a:pPr lvl="1"/>
            <a:r>
              <a:rPr lang="en-US" dirty="0"/>
              <a:t>Clusters can be empty!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399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implement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Randomly pick k centroids from the sample points</a:t>
            </a:r>
          </a:p>
          <a:p>
            <a:pPr lvl="1"/>
            <a:r>
              <a:rPr lang="en-US" dirty="0"/>
              <a:t>Remember that we have to manually specify the number of clusters k</a:t>
            </a:r>
          </a:p>
          <a:p>
            <a:r>
              <a:rPr lang="en-US" dirty="0"/>
              <a:t>Assign every sample to its nearest centroid</a:t>
            </a:r>
          </a:p>
          <a:p>
            <a:r>
              <a:rPr lang="en-US" dirty="0"/>
              <a:t>Move the centroids to the center of the samples</a:t>
            </a:r>
          </a:p>
          <a:p>
            <a:r>
              <a:rPr lang="en-US" dirty="0"/>
              <a:t>Repeat steps 2 and 3 until</a:t>
            </a:r>
          </a:p>
          <a:p>
            <a:pPr lvl="1"/>
            <a:r>
              <a:rPr lang="en-US" dirty="0"/>
              <a:t>Cluster assignments no longer change</a:t>
            </a:r>
          </a:p>
          <a:p>
            <a:pPr lvl="1"/>
            <a:r>
              <a:rPr lang="en-US" dirty="0"/>
              <a:t>User defined threshold has been reached</a:t>
            </a:r>
          </a:p>
          <a:p>
            <a:pPr lvl="2"/>
            <a:r>
              <a:rPr lang="en-US" dirty="0"/>
              <a:t>Number of iterations</a:t>
            </a:r>
          </a:p>
          <a:p>
            <a:pPr lvl="2"/>
            <a:r>
              <a:rPr lang="en-US" dirty="0"/>
              <a:t>Error rate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67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61241"/>
            <a:ext cx="7633742" cy="476118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key mathematical function in clustering is the distance function</a:t>
            </a:r>
          </a:p>
          <a:p>
            <a:pPr lvl="1"/>
            <a:r>
              <a:rPr lang="en-US" dirty="0"/>
              <a:t>This is a measure of similarity between objects</a:t>
            </a:r>
          </a:p>
          <a:p>
            <a:pPr lvl="1"/>
            <a:r>
              <a:rPr lang="en-US" dirty="0"/>
              <a:t>The nearer 2 objects are together, than to others, the more likely they belong together in a cluster</a:t>
            </a:r>
          </a:p>
          <a:p>
            <a:pPr lvl="1"/>
            <a:endParaRPr lang="en-US" dirty="0"/>
          </a:p>
          <a:p>
            <a:r>
              <a:rPr lang="en-US" dirty="0"/>
              <a:t>The most commonly used distance function is the squared Euclidean distance</a:t>
            </a:r>
          </a:p>
          <a:p>
            <a:pPr lvl="1"/>
            <a:r>
              <a:rPr lang="en-US" dirty="0"/>
              <a:t>Note that in 2-d form, it</a:t>
            </a:r>
            <a:r>
              <a:rPr lang="mr-IN" dirty="0"/>
              <a:t>’</a:t>
            </a:r>
            <a:r>
              <a:rPr lang="en-US" dirty="0"/>
              <a:t>s the same as how we measure straight-line distance between 2 objects</a:t>
            </a:r>
          </a:p>
          <a:p>
            <a:pPr lvl="1"/>
            <a:r>
              <a:rPr lang="en-US" dirty="0"/>
              <a:t>The generalized vector form is:</a:t>
            </a:r>
          </a:p>
          <a:p>
            <a:pPr lvl="1"/>
            <a:endParaRPr lang="en-US" dirty="0"/>
          </a:p>
          <a:p>
            <a:r>
              <a:rPr lang="en-US" dirty="0"/>
              <a:t>The objective is to minimize the within-cluster sum of squared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259" y="4412286"/>
            <a:ext cx="3383662" cy="69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121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BCF5-3AA0-49E0-A56C-1B911835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5354A-6B40-4F05-B279-EDFC89DB1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 “Machine Learning </a:t>
            </a:r>
            <a:r>
              <a:rPr lang="en-US" dirty="0" err="1"/>
              <a:t>II.ipynb</a:t>
            </a:r>
            <a:r>
              <a:rPr lang="en-US" dirty="0"/>
              <a:t>” into your dashboard</a:t>
            </a:r>
          </a:p>
          <a:p>
            <a:pPr lvl="1"/>
            <a:r>
              <a:rPr lang="en-US" dirty="0"/>
              <a:t>Follow the comments and instructions</a:t>
            </a:r>
          </a:p>
          <a:p>
            <a:pPr lvl="1"/>
            <a:r>
              <a:rPr lang="en-US" dirty="0"/>
              <a:t>Use the visualization to build your intuition as to the shape of the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D3586-7255-4878-9D02-640916DB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674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Model evaluation and </a:t>
            </a:r>
            <a:r>
              <a:rPr lang="en-US" sz="5400" dirty="0" err="1"/>
              <a:t>hyperparameter</a:t>
            </a:r>
            <a:r>
              <a:rPr lang="en-US" sz="5400" dirty="0"/>
              <a:t> tuning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-2626"/>
            <a:ext cx="7633742" cy="1492132"/>
          </a:xfrm>
        </p:spPr>
        <p:txBody>
          <a:bodyPr/>
          <a:lstStyle/>
          <a:p>
            <a:r>
              <a:rPr lang="en-US" dirty="0" err="1"/>
              <a:t>unSupervised</a:t>
            </a:r>
            <a:r>
              <a:rPr lang="en-US" dirty="0"/>
              <a:t>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22872"/>
            <a:ext cx="7633742" cy="51528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supervised learning, we know the answer beforehand</a:t>
            </a:r>
          </a:p>
          <a:p>
            <a:r>
              <a:rPr lang="en-US" dirty="0"/>
              <a:t>In unsupervised learning, we deal with unlabeled data</a:t>
            </a:r>
          </a:p>
          <a:p>
            <a:pPr lvl="1"/>
            <a:r>
              <a:rPr lang="en-US" dirty="0"/>
              <a:t>Unsupervised learning techniques allow us to explore the data structure to extract information without any prior guidance</a:t>
            </a:r>
          </a:p>
          <a:p>
            <a:pPr lvl="1"/>
            <a:r>
              <a:rPr lang="en-US" dirty="0"/>
              <a:t>Clustering: grouping observations by similarity and dissimilarity</a:t>
            </a:r>
          </a:p>
          <a:p>
            <a:pPr lvl="1"/>
            <a:r>
              <a:rPr lang="en-US" dirty="0"/>
              <a:t>Dimensionality reduction: removing noise from data while compressing high dimensional data into smaller ones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036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38758" y="1252330"/>
            <a:ext cx="7633742" cy="5123349"/>
          </a:xfrm>
        </p:spPr>
        <p:txBody>
          <a:bodyPr/>
          <a:lstStyle/>
          <a:p>
            <a:r>
              <a:rPr lang="en-US" dirty="0"/>
              <a:t>Previous sections have familiarized us with the basics of machine learning algorithms</a:t>
            </a:r>
          </a:p>
          <a:p>
            <a:r>
              <a:rPr lang="en-US" dirty="0"/>
              <a:t>Building good models, however, require more than just knowing when to use which algorithms</a:t>
            </a:r>
          </a:p>
          <a:p>
            <a:r>
              <a:rPr lang="en-US" dirty="0"/>
              <a:t>We need to have a framework for evaluating model performances in response to algorithm fine-tuning</a:t>
            </a:r>
          </a:p>
          <a:p>
            <a:pPr lvl="1"/>
            <a:r>
              <a:rPr lang="en-US" dirty="0"/>
              <a:t>Some of these are best practices contributed by the data science community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533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8758" y="37152"/>
            <a:ext cx="7633742" cy="1492132"/>
          </a:xfrm>
        </p:spPr>
        <p:txBody>
          <a:bodyPr>
            <a:normAutofit/>
          </a:bodyPr>
          <a:lstStyle/>
          <a:p>
            <a:r>
              <a:rPr lang="en-US" dirty="0"/>
              <a:t>Using pipelines to streamline workflows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38758" y="1529284"/>
            <a:ext cx="7633742" cy="4846396"/>
          </a:xfrm>
        </p:spPr>
        <p:txBody>
          <a:bodyPr>
            <a:normAutofit/>
          </a:bodyPr>
          <a:lstStyle/>
          <a:p>
            <a:r>
              <a:rPr lang="en-US" dirty="0"/>
              <a:t>You may have noticed that we have been using and reusing multiple data preprocessing, compression and </a:t>
            </a:r>
            <a:r>
              <a:rPr lang="en-US" dirty="0" err="1"/>
              <a:t>hyperparameters</a:t>
            </a:r>
            <a:endParaRPr lang="en-US" dirty="0"/>
          </a:p>
          <a:p>
            <a:pPr lvl="1"/>
            <a:r>
              <a:rPr lang="en-US" dirty="0"/>
              <a:t>Some of these processes require that we fit training and testing datasets with the same parameters (e.g. scaling and compression transformation)</a:t>
            </a:r>
          </a:p>
          <a:p>
            <a:pPr lvl="1"/>
            <a:endParaRPr lang="en-US" dirty="0"/>
          </a:p>
          <a:p>
            <a:r>
              <a:rPr lang="en-US" dirty="0" err="1"/>
              <a:t>Scikit</a:t>
            </a:r>
            <a:r>
              <a:rPr lang="en-US" dirty="0"/>
              <a:t>-learn comes with a very useful tool that enhances this workflow</a:t>
            </a:r>
          </a:p>
          <a:p>
            <a:pPr lvl="1"/>
            <a:r>
              <a:rPr lang="en-US" dirty="0"/>
              <a:t>Known as the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33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workflow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380" y="2109788"/>
            <a:ext cx="5881953" cy="42656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401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As covered in the previous sessions, model performance should be evaluated on ’never-seen-before’ data or out-of-sample data</a:t>
            </a:r>
          </a:p>
          <a:p>
            <a:r>
              <a:rPr lang="en-US" dirty="0"/>
              <a:t>Model performance can fall under the following 3 types:</a:t>
            </a:r>
          </a:p>
          <a:p>
            <a:pPr lvl="1"/>
            <a:r>
              <a:rPr lang="en-US" dirty="0" err="1"/>
              <a:t>Underfitting</a:t>
            </a:r>
            <a:r>
              <a:rPr lang="en-US" dirty="0"/>
              <a:t> (model too simple, poor in-sample and out-sample performance)</a:t>
            </a:r>
          </a:p>
          <a:p>
            <a:pPr lvl="1"/>
            <a:r>
              <a:rPr lang="en-US" dirty="0"/>
              <a:t>Overfitting (model too complex, not generalizable and thus poor out-sample performance)</a:t>
            </a:r>
          </a:p>
          <a:p>
            <a:pPr lvl="1"/>
            <a:r>
              <a:rPr lang="en-US" dirty="0"/>
              <a:t>Good balance (this is what we want)</a:t>
            </a:r>
          </a:p>
          <a:p>
            <a:r>
              <a:rPr lang="en-US" dirty="0"/>
              <a:t>We can use cross-validation techniques to figure out what the good balance is</a:t>
            </a:r>
          </a:p>
          <a:p>
            <a:pPr lvl="1"/>
            <a:r>
              <a:rPr lang="en-US" dirty="0"/>
              <a:t>Holdout method</a:t>
            </a:r>
          </a:p>
          <a:p>
            <a:pPr lvl="1"/>
            <a:r>
              <a:rPr lang="en-US" dirty="0"/>
              <a:t>K-fold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49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holdout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98223"/>
            <a:ext cx="7633742" cy="248355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Split the data into 3 sets:</a:t>
            </a:r>
          </a:p>
          <a:p>
            <a:pPr lvl="1"/>
            <a:r>
              <a:rPr lang="en-US" dirty="0"/>
              <a:t>Training set: used to fit the models</a:t>
            </a:r>
          </a:p>
          <a:p>
            <a:pPr lvl="1"/>
            <a:r>
              <a:rPr lang="en-US" dirty="0"/>
              <a:t>Validation set: models with the best performance on this set will be selected</a:t>
            </a:r>
          </a:p>
          <a:p>
            <a:pPr lvl="1"/>
            <a:r>
              <a:rPr lang="en-US" dirty="0"/>
              <a:t>Test set: final performance estimate</a:t>
            </a:r>
          </a:p>
          <a:p>
            <a:r>
              <a:rPr lang="en-US" dirty="0"/>
              <a:t>However, performance estimates are sensitive to how we partition the data</a:t>
            </a:r>
          </a:p>
          <a:p>
            <a:pPr lvl="1"/>
            <a:r>
              <a:rPr lang="en-US" dirty="0"/>
              <a:t>Not the best CV method, though many still use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652" y="3754434"/>
            <a:ext cx="4673953" cy="287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858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-18831"/>
            <a:ext cx="7633742" cy="1492132"/>
          </a:xfrm>
        </p:spPr>
        <p:txBody>
          <a:bodyPr/>
          <a:lstStyle/>
          <a:p>
            <a:r>
              <a:rPr lang="en-US" dirty="0"/>
              <a:t>K-fold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150816"/>
            <a:ext cx="7633742" cy="273326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preferred method for performance evaluation</a:t>
            </a:r>
          </a:p>
          <a:p>
            <a:pPr lvl="1"/>
            <a:r>
              <a:rPr lang="en-US" dirty="0"/>
              <a:t>10 folds is the standard</a:t>
            </a:r>
          </a:p>
          <a:p>
            <a:pPr lvl="1"/>
            <a:r>
              <a:rPr lang="en-US" dirty="0"/>
              <a:t>But we will need to increase the number of folds for smaller and smaller datasets (up to leave-one-out for very small datasets)</a:t>
            </a:r>
          </a:p>
          <a:p>
            <a:pPr lvl="2"/>
            <a:r>
              <a:rPr lang="en-US" dirty="0"/>
              <a:t>Note that this will increase computational time</a:t>
            </a:r>
          </a:p>
          <a:p>
            <a:pPr lvl="2"/>
            <a:r>
              <a:rPr lang="en-US" dirty="0"/>
              <a:t>Also, the training samples will be pretty much similar to each other (the fitted models don’t differ much from each other)</a:t>
            </a:r>
          </a:p>
          <a:p>
            <a:r>
              <a:rPr lang="en-US" dirty="0"/>
              <a:t>To handle unequal class proportions (which can be a huge issue if the inequality is large), we can preserve the proportions in each fold</a:t>
            </a:r>
          </a:p>
          <a:p>
            <a:pPr lvl="1"/>
            <a:r>
              <a:rPr lang="en-US" dirty="0"/>
              <a:t>This is known as the stratified k-fold 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880" y="3975653"/>
            <a:ext cx="5178869" cy="279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894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20426"/>
            <a:ext cx="7633742" cy="1492132"/>
          </a:xfrm>
        </p:spPr>
        <p:txBody>
          <a:bodyPr/>
          <a:lstStyle/>
          <a:p>
            <a:r>
              <a:rPr lang="en-US" dirty="0"/>
              <a:t>Performance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306286"/>
            <a:ext cx="3911538" cy="5415189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We can use learning and validation curves to diagnose our results</a:t>
            </a:r>
          </a:p>
          <a:p>
            <a:r>
              <a:rPr lang="en-US" sz="2000" dirty="0"/>
              <a:t>Learning curves</a:t>
            </a:r>
          </a:p>
          <a:p>
            <a:pPr lvl="1"/>
            <a:r>
              <a:rPr lang="en-US" sz="1600" dirty="0"/>
              <a:t>Estimate </a:t>
            </a:r>
            <a:r>
              <a:rPr lang="en-US" sz="1600" dirty="0" err="1"/>
              <a:t>underfitting</a:t>
            </a:r>
            <a:r>
              <a:rPr lang="en-US" sz="1600" dirty="0"/>
              <a:t> vs overfitting</a:t>
            </a:r>
          </a:p>
          <a:p>
            <a:pPr lvl="1"/>
            <a:r>
              <a:rPr lang="en-US" sz="1600" dirty="0"/>
              <a:t>Graph on upper-left has low training and cv accuracy (</a:t>
            </a:r>
            <a:r>
              <a:rPr lang="en-US" sz="1600" dirty="0" err="1"/>
              <a:t>underfitting</a:t>
            </a:r>
            <a:r>
              <a:rPr lang="en-US" sz="1600" dirty="0"/>
              <a:t>)</a:t>
            </a:r>
          </a:p>
          <a:p>
            <a:pPr lvl="2"/>
            <a:r>
              <a:rPr lang="en-US" sz="1400" dirty="0"/>
              <a:t>Increase variables through collection or transformation</a:t>
            </a:r>
          </a:p>
          <a:p>
            <a:pPr lvl="2"/>
            <a:r>
              <a:rPr lang="en-US" sz="1400" dirty="0"/>
              <a:t>Decrease regularization (increasing c)</a:t>
            </a:r>
          </a:p>
          <a:p>
            <a:pPr lvl="1"/>
            <a:r>
              <a:rPr lang="en-US" sz="1600" dirty="0"/>
              <a:t>Graph on upper-right has high training but low cv accuracy (overfitting)</a:t>
            </a:r>
          </a:p>
          <a:p>
            <a:pPr lvl="2"/>
            <a:r>
              <a:rPr lang="en-US" sz="1400" dirty="0"/>
              <a:t>Increase observations</a:t>
            </a:r>
          </a:p>
          <a:p>
            <a:pPr lvl="2"/>
            <a:r>
              <a:rPr lang="en-US" sz="1400" dirty="0"/>
              <a:t>Decrease complexity through feature selection or extraction</a:t>
            </a:r>
          </a:p>
          <a:p>
            <a:pPr lvl="2"/>
            <a:r>
              <a:rPr lang="en-US" sz="1400" dirty="0"/>
              <a:t>Increase regularization (decreasing c)</a:t>
            </a:r>
          </a:p>
          <a:p>
            <a:r>
              <a:rPr lang="en-US" sz="2000" dirty="0"/>
              <a:t>Validation curves</a:t>
            </a:r>
          </a:p>
          <a:p>
            <a:pPr lvl="1"/>
            <a:r>
              <a:rPr lang="en-US" sz="1600" dirty="0"/>
              <a:t>Improve models by varying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629" y="2006494"/>
            <a:ext cx="3836058" cy="324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142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0"/>
            <a:ext cx="7633742" cy="1492132"/>
          </a:xfrm>
        </p:spPr>
        <p:txBody>
          <a:bodyPr/>
          <a:lstStyle/>
          <a:p>
            <a:r>
              <a:rPr lang="en-US" dirty="0"/>
              <a:t>Other useful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119673"/>
            <a:ext cx="7633742" cy="275253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Grid search</a:t>
            </a:r>
          </a:p>
          <a:p>
            <a:pPr lvl="1"/>
            <a:r>
              <a:rPr lang="en-US" dirty="0"/>
              <a:t>Similar to validation curves, we specify a list of values for each </a:t>
            </a:r>
            <a:r>
              <a:rPr lang="en-US" dirty="0" err="1"/>
              <a:t>hyperparameter</a:t>
            </a:r>
            <a:endParaRPr lang="en-US" dirty="0"/>
          </a:p>
          <a:p>
            <a:pPr lvl="1"/>
            <a:r>
              <a:rPr lang="en-US" dirty="0"/>
              <a:t>This method finds the optimal combination of </a:t>
            </a:r>
            <a:r>
              <a:rPr lang="en-US" dirty="0" err="1"/>
              <a:t>hyperparameter</a:t>
            </a:r>
            <a:r>
              <a:rPr lang="en-US" dirty="0"/>
              <a:t> values in a brute force exhaustive manner</a:t>
            </a:r>
          </a:p>
          <a:p>
            <a:r>
              <a:rPr lang="en-US" dirty="0"/>
              <a:t>Nested cross-validation</a:t>
            </a:r>
          </a:p>
          <a:p>
            <a:pPr lvl="1"/>
            <a:r>
              <a:rPr lang="en-US" dirty="0"/>
              <a:t>Performing this test on different ML algorithms can aid us in choosing the best candidate model</a:t>
            </a:r>
          </a:p>
          <a:p>
            <a:pPr lvl="1"/>
            <a:r>
              <a:rPr lang="en-US" dirty="0"/>
              <a:t>Exhibits good performance in academic papers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10104" y="3908717"/>
            <a:ext cx="4351959" cy="285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446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185705"/>
            <a:ext cx="7633742" cy="293411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We can drill deeper into the accuracy measure to evaluate a model’s precision and recall</a:t>
            </a:r>
          </a:p>
          <a:p>
            <a:r>
              <a:rPr lang="en-US" dirty="0"/>
              <a:t>Precision, recall and the associated F1-score is represented by a confusion matrix</a:t>
            </a:r>
          </a:p>
          <a:p>
            <a:pPr lvl="1"/>
            <a:r>
              <a:rPr lang="en-US" dirty="0"/>
              <a:t>The % of true and false positive/negative</a:t>
            </a:r>
          </a:p>
          <a:p>
            <a:pPr lvl="1"/>
            <a:r>
              <a:rPr lang="en-US" dirty="0"/>
              <a:t>Precision is the % of true positives over true and false positives</a:t>
            </a:r>
          </a:p>
          <a:p>
            <a:pPr lvl="2"/>
            <a:r>
              <a:rPr lang="en-US" dirty="0"/>
              <a:t>How many of the predicted positives are indeed true?</a:t>
            </a:r>
          </a:p>
          <a:p>
            <a:pPr lvl="1"/>
            <a:r>
              <a:rPr lang="en-US" dirty="0"/>
              <a:t>Recall is the % of true positives over true positives + false negatives</a:t>
            </a:r>
          </a:p>
          <a:p>
            <a:pPr lvl="2"/>
            <a:r>
              <a:rPr lang="en-US" dirty="0"/>
              <a:t>How many of the actual positives are correctly predicted?</a:t>
            </a:r>
          </a:p>
          <a:p>
            <a:pPr lvl="1"/>
            <a:r>
              <a:rPr lang="en-US" dirty="0"/>
              <a:t>The F1 score is 2 x (Precision x Recall)/(Precision + Recall)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330" y="4203324"/>
            <a:ext cx="3028825" cy="251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111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30F7-A70C-4639-B20B-BD5A1802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CF306-BE74-473B-89A2-ED988CD1F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Upload “Tuning and </a:t>
            </a:r>
            <a:r>
              <a:rPr lang="en-US" dirty="0" err="1"/>
              <a:t>Performance.ipynb</a:t>
            </a:r>
            <a:r>
              <a:rPr lang="en-US" dirty="0"/>
              <a:t>” and “wdbc.csv” into your dashboard</a:t>
            </a:r>
          </a:p>
          <a:p>
            <a:pPr lvl="1"/>
            <a:r>
              <a:rPr lang="en-US" dirty="0"/>
              <a:t>Follow the comments and instructions</a:t>
            </a:r>
          </a:p>
          <a:p>
            <a:pPr lvl="1"/>
            <a:endParaRPr lang="en-US" dirty="0"/>
          </a:p>
          <a:p>
            <a:r>
              <a:rPr lang="en-US" dirty="0"/>
              <a:t>As part of a final exercise, we will let you explore a financial dataset using the techniques that we have learnt</a:t>
            </a:r>
          </a:p>
          <a:p>
            <a:pPr lvl="1"/>
            <a:r>
              <a:rPr lang="en-US" dirty="0"/>
              <a:t>Upload “key_financials.xlsx” into your </a:t>
            </a:r>
            <a:r>
              <a:rPr lang="en-US" dirty="0" err="1"/>
              <a:t>Jupyter</a:t>
            </a:r>
            <a:r>
              <a:rPr lang="en-US" dirty="0"/>
              <a:t> dashboard</a:t>
            </a:r>
          </a:p>
          <a:p>
            <a:pPr lvl="1"/>
            <a:r>
              <a:rPr lang="en-US" dirty="0"/>
              <a:t>Upload “</a:t>
            </a:r>
            <a:r>
              <a:rPr lang="en-US" dirty="0" err="1"/>
              <a:t>financial_exercise.ipynb</a:t>
            </a:r>
            <a:r>
              <a:rPr lang="en-US" dirty="0"/>
              <a:t>” into your </a:t>
            </a:r>
            <a:r>
              <a:rPr lang="en-US" dirty="0" err="1"/>
              <a:t>Jupyter</a:t>
            </a:r>
            <a:r>
              <a:rPr lang="en-US" dirty="0"/>
              <a:t> dashboard</a:t>
            </a:r>
          </a:p>
          <a:p>
            <a:pPr lvl="1"/>
            <a:r>
              <a:rPr lang="en-US" dirty="0"/>
              <a:t>Follow the comments and codes and attempt the questions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D588C-3A92-4183-90C7-E77B46AC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14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824"/>
          <a:stretch/>
        </p:blipFill>
        <p:spPr>
          <a:xfrm>
            <a:off x="2799638" y="2821272"/>
            <a:ext cx="5257800" cy="35160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does machine learning fit in the Data science value chain?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973674"/>
              </p:ext>
            </p:extLst>
          </p:nvPr>
        </p:nvGraphicFramePr>
        <p:xfrm>
          <a:off x="1415722" y="1490398"/>
          <a:ext cx="5657985" cy="1750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Straight Connector 7"/>
          <p:cNvCxnSpPr/>
          <p:nvPr/>
        </p:nvCxnSpPr>
        <p:spPr>
          <a:xfrm flipH="1">
            <a:off x="2766980" y="1425082"/>
            <a:ext cx="32658" cy="49122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4542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Questions?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Email any queries to</a:t>
            </a:r>
          </a:p>
          <a:p>
            <a:pPr eaLnBrk="1" hangingPunct="1"/>
            <a:r>
              <a:rPr lang="en-US" altLang="en-US" dirty="0"/>
              <a:t>jackhong@smu.edu.sg</a:t>
            </a:r>
          </a:p>
        </p:txBody>
      </p:sp>
    </p:spTree>
    <p:extLst>
      <p:ext uri="{BB962C8B-B14F-4D97-AF65-F5344CB8AC3E}">
        <p14:creationId xmlns:p14="http://schemas.microsoft.com/office/powerpoint/2010/main" val="142988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DATA MUNGING IN PYTHON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5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165B51-1B4D-40E3-A3F8-CC1ECB73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MUNGING IN 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E8D84-4A6A-4E66-A241-1541F3DAD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Data munging is a necessary but dreaded process in data analytics</a:t>
            </a:r>
          </a:p>
          <a:p>
            <a:pPr lvl="1"/>
            <a:r>
              <a:rPr lang="en-US" dirty="0"/>
              <a:t>Involves cleaning, transforming, and setting data the right way</a:t>
            </a:r>
          </a:p>
          <a:p>
            <a:r>
              <a:rPr lang="en-US" dirty="0"/>
              <a:t>Compared to R, Python is more powerful (and convenient) in data munging</a:t>
            </a:r>
          </a:p>
          <a:p>
            <a:pPr lvl="1"/>
            <a:r>
              <a:rPr lang="en-US" dirty="0"/>
              <a:t>Data scientists use the pandas package for this purpose</a:t>
            </a:r>
          </a:p>
          <a:p>
            <a:pPr lvl="1"/>
            <a:r>
              <a:rPr lang="en-US" dirty="0"/>
              <a:t>Pandas is developed by Wes McKinney, a Financial Economist</a:t>
            </a:r>
          </a:p>
          <a:p>
            <a:pPr lvl="1"/>
            <a:r>
              <a:rPr lang="en-US" dirty="0"/>
              <a:t>a financial economist to handle economics and finance datasets (refer to panel data setup in Lesson 3)</a:t>
            </a:r>
          </a:p>
          <a:p>
            <a:pPr lvl="2"/>
            <a:r>
              <a:rPr lang="en-US" dirty="0"/>
              <a:t>Pandas got its name not from the animal but because it was meant for handling </a:t>
            </a:r>
            <a:r>
              <a:rPr lang="en-US" b="1" dirty="0">
                <a:solidFill>
                  <a:srgbClr val="FF0000"/>
                </a:solidFill>
              </a:rPr>
              <a:t>pan</a:t>
            </a:r>
            <a:r>
              <a:rPr lang="en-US" dirty="0"/>
              <a:t>el </a:t>
            </a:r>
            <a:r>
              <a:rPr lang="en-US" b="1" dirty="0">
                <a:solidFill>
                  <a:srgbClr val="FF0000"/>
                </a:solidFill>
              </a:rPr>
              <a:t>da</a:t>
            </a:r>
            <a:r>
              <a:rPr lang="en-US" dirty="0"/>
              <a:t>ta.</a:t>
            </a:r>
          </a:p>
          <a:p>
            <a:pPr lvl="1"/>
            <a:r>
              <a:rPr lang="en-US" dirty="0"/>
              <a:t>The package was so useful that its now the de-facto data munging package in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44804-DEDC-4543-8D5E-D98A4729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41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7911-EEB4-40F3-BB53-02FB2ABB9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techniques using pandas and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F0B8B-9766-44DC-A860-58885B2B0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I’ll cover a few key techniques that you will use frequently</a:t>
            </a:r>
          </a:p>
          <a:p>
            <a:pPr lvl="1"/>
            <a:r>
              <a:rPr lang="en-US" dirty="0"/>
              <a:t>Upload “ML </a:t>
            </a:r>
            <a:r>
              <a:rPr lang="en-US" dirty="0" err="1"/>
              <a:t>introduction.ipynb</a:t>
            </a:r>
            <a:r>
              <a:rPr lang="en-US" dirty="0"/>
              <a:t>” and “wine.csv” into your </a:t>
            </a:r>
            <a:r>
              <a:rPr lang="en-US" dirty="0" err="1"/>
              <a:t>Jupyter</a:t>
            </a:r>
            <a:r>
              <a:rPr lang="en-US" dirty="0"/>
              <a:t> dashboard</a:t>
            </a:r>
          </a:p>
          <a:p>
            <a:pPr lvl="1"/>
            <a:r>
              <a:rPr lang="en-US" dirty="0"/>
              <a:t>Follow the comments and instructions</a:t>
            </a:r>
          </a:p>
          <a:p>
            <a:pPr lvl="1"/>
            <a:r>
              <a:rPr lang="en-US" dirty="0"/>
              <a:t>This notebook tutorial covers data munging and predictive modeling</a:t>
            </a:r>
          </a:p>
          <a:p>
            <a:pPr lvl="1"/>
            <a:endParaRPr lang="en-US" dirty="0"/>
          </a:p>
          <a:p>
            <a:r>
              <a:rPr lang="en-US" dirty="0"/>
              <a:t>To know more about pandas, you may refer to </a:t>
            </a:r>
            <a:r>
              <a:rPr lang="en-US" dirty="0">
                <a:hlinkClick r:id="rId2"/>
              </a:rPr>
              <a:t>https://pandas.pydata.org/pandas-docs/stable/10min.html</a:t>
            </a:r>
            <a:r>
              <a:rPr lang="en-US" dirty="0"/>
              <a:t> for the official 10 minutes guide to pandas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77D5D-486A-4D5C-96F3-3EA5829A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4229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17164</TotalTime>
  <Words>3620</Words>
  <Application>Microsoft Macintosh PowerPoint</Application>
  <PresentationFormat>On-screen Show (4:3)</PresentationFormat>
  <Paragraphs>437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Cambria Math</vt:lpstr>
      <vt:lpstr>Gill Sans MT</vt:lpstr>
      <vt:lpstr>Impact</vt:lpstr>
      <vt:lpstr>Badge</vt:lpstr>
      <vt:lpstr>DecK 3a – basic machine learning applications</vt:lpstr>
      <vt:lpstr>Introduction to machine learning</vt:lpstr>
      <vt:lpstr>introduction</vt:lpstr>
      <vt:lpstr>Supervised learning</vt:lpstr>
      <vt:lpstr>unSupervised learning</vt:lpstr>
      <vt:lpstr>Where does machine learning fit in the Data science value chain?</vt:lpstr>
      <vt:lpstr>DATA MUNGING IN PYTHON</vt:lpstr>
      <vt:lpstr>DATA MUNGING IN PYTHON</vt:lpstr>
      <vt:lpstr>Important techniques using pandas and scikit-learn</vt:lpstr>
      <vt:lpstr>Perceptron learning</vt:lpstr>
      <vt:lpstr>The beginnings of machine learning</vt:lpstr>
      <vt:lpstr>Perceptron learning – Basic ML illustration</vt:lpstr>
      <vt:lpstr>How does the model learn?</vt:lpstr>
      <vt:lpstr>Perceptron learning</vt:lpstr>
      <vt:lpstr>linear regression in machine learning</vt:lpstr>
      <vt:lpstr>Logistic regression in machine learning</vt:lpstr>
      <vt:lpstr>Gradient descent i</vt:lpstr>
      <vt:lpstr>Gradient descent ii</vt:lpstr>
      <vt:lpstr>Choosing hyperparameters</vt:lpstr>
      <vt:lpstr>Predictive accuracy</vt:lpstr>
      <vt:lpstr>Overfitting and underfitting</vt:lpstr>
      <vt:lpstr>Regularization to combat over and under fitting</vt:lpstr>
      <vt:lpstr>Support vector machines</vt:lpstr>
      <vt:lpstr>Support vector machines (svm)</vt:lpstr>
      <vt:lpstr>Separation with errors</vt:lpstr>
      <vt:lpstr>SVM for Nonlinear problems</vt:lpstr>
      <vt:lpstr>Mapping function</vt:lpstr>
      <vt:lpstr>Decision trees</vt:lpstr>
      <vt:lpstr>Decision trees</vt:lpstr>
      <vt:lpstr>Implementing decision tree learning</vt:lpstr>
      <vt:lpstr>Ensemble methods</vt:lpstr>
      <vt:lpstr>What are ensemble methods?</vt:lpstr>
      <vt:lpstr>Random forest</vt:lpstr>
      <vt:lpstr>Implementing random forest</vt:lpstr>
      <vt:lpstr>Some remarks</vt:lpstr>
      <vt:lpstr>Bagging – an alternative to majority voting</vt:lpstr>
      <vt:lpstr>boosting</vt:lpstr>
      <vt:lpstr>Xgboost</vt:lpstr>
      <vt:lpstr>Tree ensemble</vt:lpstr>
      <vt:lpstr>Some comments about ensemble techniques</vt:lpstr>
      <vt:lpstr>Exercise</vt:lpstr>
      <vt:lpstr>Unsupervised learning</vt:lpstr>
      <vt:lpstr>Unsupervised learning</vt:lpstr>
      <vt:lpstr>clustering</vt:lpstr>
      <vt:lpstr>K-means clustering</vt:lpstr>
      <vt:lpstr>Steps to implement k-means</vt:lpstr>
      <vt:lpstr>Distance measure</vt:lpstr>
      <vt:lpstr>Exercise</vt:lpstr>
      <vt:lpstr>Model evaluation and hyperparameter tuning</vt:lpstr>
      <vt:lpstr>Next steps</vt:lpstr>
      <vt:lpstr>Using pipelines to streamline workflows</vt:lpstr>
      <vt:lpstr>Pipeline workflow</vt:lpstr>
      <vt:lpstr>Assessing model performance</vt:lpstr>
      <vt:lpstr>The holdout method</vt:lpstr>
      <vt:lpstr>K-fold cross validation</vt:lpstr>
      <vt:lpstr>Performance diagnostics</vt:lpstr>
      <vt:lpstr>Other useful techniques</vt:lpstr>
      <vt:lpstr>confusion matrix</vt:lpstr>
      <vt:lpstr>Exercise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Jack HONG Jiajun</cp:lastModifiedBy>
  <cp:revision>702</cp:revision>
  <cp:lastPrinted>2016-09-28T12:51:25Z</cp:lastPrinted>
  <dcterms:created xsi:type="dcterms:W3CDTF">2015-03-12T11:43:52Z</dcterms:created>
  <dcterms:modified xsi:type="dcterms:W3CDTF">2019-08-22T05:29:23Z</dcterms:modified>
</cp:coreProperties>
</file>