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34"/>
  </p:notesMasterIdLst>
  <p:sldIdLst>
    <p:sldId id="404" r:id="rId2"/>
    <p:sldId id="636" r:id="rId3"/>
    <p:sldId id="452" r:id="rId4"/>
    <p:sldId id="448" r:id="rId5"/>
    <p:sldId id="602" r:id="rId6"/>
    <p:sldId id="603" r:id="rId7"/>
    <p:sldId id="604" r:id="rId8"/>
    <p:sldId id="605" r:id="rId9"/>
    <p:sldId id="449" r:id="rId10"/>
    <p:sldId id="450" r:id="rId11"/>
    <p:sldId id="451" r:id="rId12"/>
    <p:sldId id="637" r:id="rId13"/>
    <p:sldId id="621" r:id="rId14"/>
    <p:sldId id="456" r:id="rId15"/>
    <p:sldId id="457" r:id="rId16"/>
    <p:sldId id="624" r:id="rId17"/>
    <p:sldId id="458" r:id="rId18"/>
    <p:sldId id="623" r:id="rId19"/>
    <p:sldId id="626" r:id="rId20"/>
    <p:sldId id="625" r:id="rId21"/>
    <p:sldId id="627" r:id="rId22"/>
    <p:sldId id="628" r:id="rId23"/>
    <p:sldId id="477" r:id="rId24"/>
    <p:sldId id="630" r:id="rId25"/>
    <p:sldId id="629" r:id="rId26"/>
    <p:sldId id="631" r:id="rId27"/>
    <p:sldId id="632" r:id="rId28"/>
    <p:sldId id="634" r:id="rId29"/>
    <p:sldId id="562" r:id="rId30"/>
    <p:sldId id="563" r:id="rId31"/>
    <p:sldId id="635" r:id="rId32"/>
    <p:sldId id="43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EB3B9BF-07F3-974A-8EC2-EF6381ECE23C}">
          <p14:sldIdLst>
            <p14:sldId id="404"/>
          </p14:sldIdLst>
        </p14:section>
        <p14:section name="Basic Statistics" id="{AFD22FF8-2484-9E4A-B634-C6C725346D95}">
          <p14:sldIdLst>
            <p14:sldId id="636"/>
            <p14:sldId id="452"/>
            <p14:sldId id="448"/>
            <p14:sldId id="602"/>
            <p14:sldId id="603"/>
            <p14:sldId id="604"/>
            <p14:sldId id="605"/>
            <p14:sldId id="449"/>
            <p14:sldId id="450"/>
            <p14:sldId id="451"/>
            <p14:sldId id="637"/>
            <p14:sldId id="621"/>
            <p14:sldId id="456"/>
            <p14:sldId id="457"/>
            <p14:sldId id="624"/>
            <p14:sldId id="458"/>
            <p14:sldId id="623"/>
            <p14:sldId id="626"/>
            <p14:sldId id="625"/>
            <p14:sldId id="627"/>
            <p14:sldId id="628"/>
            <p14:sldId id="477"/>
            <p14:sldId id="630"/>
            <p14:sldId id="629"/>
            <p14:sldId id="631"/>
            <p14:sldId id="632"/>
            <p14:sldId id="634"/>
            <p14:sldId id="562"/>
            <p14:sldId id="563"/>
            <p14:sldId id="635"/>
          </p14:sldIdLst>
        </p14:section>
        <p14:section name="Q&amp;A" id="{6CF789B6-28D9-4882-81FD-799A8146E4E2}">
          <p14:sldIdLst>
            <p14:sldId id="4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3"/>
    <a:srgbClr val="FF2600"/>
    <a:srgbClr val="404040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6"/>
    <p:restoredTop sz="89320" autoAdjust="0"/>
  </p:normalViewPr>
  <p:slideViewPr>
    <p:cSldViewPr snapToGrid="0" snapToObjects="1">
      <p:cViewPr varScale="1">
        <p:scale>
          <a:sx n="109" d="100"/>
          <a:sy n="109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E62A4-07B9-6040-A87E-996E69D77579}" type="doc">
      <dgm:prSet loTypeId="urn:microsoft.com/office/officeart/2008/layout/NameandTitleOrganizationalChart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097535D-950B-9545-A66F-BA67AF87BDE7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78E4C9FF-1FBC-C044-9DAB-6DF4E104FA1A}" type="parTrans" cxnId="{5D69EA67-A3B2-3440-BDA2-B8C2F333B033}">
      <dgm:prSet/>
      <dgm:spPr/>
      <dgm:t>
        <a:bodyPr/>
        <a:lstStyle/>
        <a:p>
          <a:endParaRPr lang="en-US"/>
        </a:p>
      </dgm:t>
    </dgm:pt>
    <dgm:pt modelId="{99BEE388-BFC5-9B4F-B4C1-7EF6317575C4}" type="sibTrans" cxnId="{5D69EA67-A3B2-3440-BDA2-B8C2F333B033}">
      <dgm:prSet/>
      <dgm:spPr/>
      <dgm:t>
        <a:bodyPr/>
        <a:lstStyle/>
        <a:p>
          <a:r>
            <a:rPr lang="en-US" dirty="0"/>
            <a:t>Levels</a:t>
          </a:r>
        </a:p>
      </dgm:t>
    </dgm:pt>
    <dgm:pt modelId="{89EB0302-788C-E74A-83F7-018C69C0F8A1}">
      <dgm:prSet phldrT="[Text]"/>
      <dgm:spPr/>
      <dgm:t>
        <a:bodyPr/>
        <a:lstStyle/>
        <a:p>
          <a:r>
            <a:rPr lang="en-US" dirty="0"/>
            <a:t>Quantitative</a:t>
          </a:r>
        </a:p>
      </dgm:t>
    </dgm:pt>
    <dgm:pt modelId="{EC38FE41-87B1-8340-A24D-8586719A8CDB}" type="parTrans" cxnId="{DA6825AF-9D88-F844-B257-AC516DB959AC}">
      <dgm:prSet/>
      <dgm:spPr/>
      <dgm:t>
        <a:bodyPr/>
        <a:lstStyle/>
        <a:p>
          <a:endParaRPr lang="en-US"/>
        </a:p>
      </dgm:t>
    </dgm:pt>
    <dgm:pt modelId="{7697593B-CA5F-3F46-9104-BE84EEB3E615}" type="sibTrans" cxnId="{DA6825AF-9D88-F844-B257-AC516DB959AC}">
      <dgm:prSet/>
      <dgm:spPr/>
      <dgm:t>
        <a:bodyPr/>
        <a:lstStyle/>
        <a:p>
          <a:r>
            <a:rPr lang="en-US" dirty="0"/>
            <a:t>Number line</a:t>
          </a:r>
        </a:p>
      </dgm:t>
    </dgm:pt>
    <dgm:pt modelId="{18008711-3C97-0D4F-B0C7-297560E20D6B}">
      <dgm:prSet/>
      <dgm:spPr/>
      <dgm:t>
        <a:bodyPr/>
        <a:lstStyle/>
        <a:p>
          <a:r>
            <a:rPr lang="en-US" dirty="0"/>
            <a:t>Dummy</a:t>
          </a:r>
        </a:p>
      </dgm:t>
    </dgm:pt>
    <dgm:pt modelId="{1E9F891C-17D1-CD47-8867-F94D2FD75A27}" type="parTrans" cxnId="{5F3153E1-E892-7D4F-A7B6-8BD8985A1ABF}">
      <dgm:prSet/>
      <dgm:spPr/>
      <dgm:t>
        <a:bodyPr/>
        <a:lstStyle/>
        <a:p>
          <a:endParaRPr lang="en-US"/>
        </a:p>
      </dgm:t>
    </dgm:pt>
    <dgm:pt modelId="{772D475D-DBB6-1C4F-999F-7A6A07ECD112}" type="sibTrans" cxnId="{5F3153E1-E892-7D4F-A7B6-8BD8985A1ABF}">
      <dgm:prSet/>
      <dgm:spPr/>
      <dgm:t>
        <a:bodyPr/>
        <a:lstStyle/>
        <a:p>
          <a:r>
            <a:rPr lang="en-US" dirty="0"/>
            <a:t>1 or 0</a:t>
          </a:r>
        </a:p>
      </dgm:t>
    </dgm:pt>
    <dgm:pt modelId="{2054091C-63A5-8240-BF31-A79A98BE6BBD}">
      <dgm:prSet/>
      <dgm:spPr/>
      <dgm:t>
        <a:bodyPr/>
        <a:lstStyle/>
        <a:p>
          <a:r>
            <a:rPr lang="en-US" dirty="0"/>
            <a:t>Nominal</a:t>
          </a:r>
        </a:p>
      </dgm:t>
    </dgm:pt>
    <dgm:pt modelId="{312B884C-EE56-9648-8B2E-0B9CD2B4E501}" type="parTrans" cxnId="{3002DC2C-CA91-124F-B84D-870521AB15D3}">
      <dgm:prSet/>
      <dgm:spPr/>
      <dgm:t>
        <a:bodyPr/>
        <a:lstStyle/>
        <a:p>
          <a:endParaRPr lang="en-US"/>
        </a:p>
      </dgm:t>
    </dgm:pt>
    <dgm:pt modelId="{537D175B-B3D9-2C44-80FF-EF8598625B5B}" type="sibTrans" cxnId="{3002DC2C-CA91-124F-B84D-870521AB15D3}">
      <dgm:prSet/>
      <dgm:spPr/>
      <dgm:t>
        <a:bodyPr/>
        <a:lstStyle/>
        <a:p>
          <a:r>
            <a:rPr lang="en-US" dirty="0"/>
            <a:t>Unordered</a:t>
          </a:r>
        </a:p>
      </dgm:t>
    </dgm:pt>
    <dgm:pt modelId="{BD660807-CB55-AA49-A0EB-2626CFB7D362}">
      <dgm:prSet/>
      <dgm:spPr/>
      <dgm:t>
        <a:bodyPr/>
        <a:lstStyle/>
        <a:p>
          <a:r>
            <a:rPr lang="en-US" dirty="0"/>
            <a:t>Ordinal</a:t>
          </a:r>
        </a:p>
      </dgm:t>
    </dgm:pt>
    <dgm:pt modelId="{72840954-83CF-D446-866A-BC02BB0AD605}" type="parTrans" cxnId="{69376D34-624D-0D43-8AE9-67EDA15BF320}">
      <dgm:prSet/>
      <dgm:spPr/>
      <dgm:t>
        <a:bodyPr/>
        <a:lstStyle/>
        <a:p>
          <a:endParaRPr lang="en-US"/>
        </a:p>
      </dgm:t>
    </dgm:pt>
    <dgm:pt modelId="{7D3A9E5A-ED1C-3547-8C1F-B3D9422873A8}" type="sibTrans" cxnId="{69376D34-624D-0D43-8AE9-67EDA15BF320}">
      <dgm:prSet/>
      <dgm:spPr/>
      <dgm:t>
        <a:bodyPr/>
        <a:lstStyle/>
        <a:p>
          <a:r>
            <a:rPr lang="en-US" dirty="0"/>
            <a:t>Unequal intervals</a:t>
          </a:r>
        </a:p>
      </dgm:t>
    </dgm:pt>
    <dgm:pt modelId="{76B06653-DF4C-754C-A3EE-9617B09F9EC0}">
      <dgm:prSet/>
      <dgm:spPr/>
      <dgm:t>
        <a:bodyPr/>
        <a:lstStyle/>
        <a:p>
          <a:r>
            <a:rPr lang="en-US" dirty="0"/>
            <a:t>Discrete</a:t>
          </a:r>
        </a:p>
      </dgm:t>
    </dgm:pt>
    <dgm:pt modelId="{C9188A07-252D-CC4C-9BA0-77D272ED9B46}" type="parTrans" cxnId="{3E53A72C-3B4D-0246-BACA-36FC2A0B7CB8}">
      <dgm:prSet/>
      <dgm:spPr/>
      <dgm:t>
        <a:bodyPr/>
        <a:lstStyle/>
        <a:p>
          <a:endParaRPr lang="en-US"/>
        </a:p>
      </dgm:t>
    </dgm:pt>
    <dgm:pt modelId="{8B1200E8-C82D-2046-B1D5-1F627684C9E7}" type="sibTrans" cxnId="{3E53A72C-3B4D-0246-BACA-36FC2A0B7CB8}">
      <dgm:prSet/>
      <dgm:spPr/>
      <dgm:t>
        <a:bodyPr/>
        <a:lstStyle/>
        <a:p>
          <a:r>
            <a:rPr lang="en-US" dirty="0"/>
            <a:t>Integers</a:t>
          </a:r>
        </a:p>
      </dgm:t>
    </dgm:pt>
    <dgm:pt modelId="{CB273D86-7C05-A54C-BCA6-DE69AE672263}">
      <dgm:prSet/>
      <dgm:spPr/>
      <dgm:t>
        <a:bodyPr/>
        <a:lstStyle/>
        <a:p>
          <a:r>
            <a:rPr lang="en-US" dirty="0"/>
            <a:t>Continuous</a:t>
          </a:r>
        </a:p>
      </dgm:t>
    </dgm:pt>
    <dgm:pt modelId="{A8CFFA16-D691-F444-9AC1-66604BBA0312}" type="parTrans" cxnId="{2A827D6D-68FF-DC48-855F-CE4D08F5F767}">
      <dgm:prSet/>
      <dgm:spPr/>
      <dgm:t>
        <a:bodyPr/>
        <a:lstStyle/>
        <a:p>
          <a:endParaRPr lang="en-US"/>
        </a:p>
      </dgm:t>
    </dgm:pt>
    <dgm:pt modelId="{33E10248-8CEA-5F41-B9D6-398046B3269C}" type="sibTrans" cxnId="{2A827D6D-68FF-DC48-855F-CE4D08F5F767}">
      <dgm:prSet/>
      <dgm:spPr/>
      <dgm:t>
        <a:bodyPr/>
        <a:lstStyle/>
        <a:p>
          <a:r>
            <a:rPr lang="en-US" dirty="0"/>
            <a:t>Floating point</a:t>
          </a:r>
        </a:p>
      </dgm:t>
    </dgm:pt>
    <dgm:pt modelId="{9BB1E401-C415-8349-A069-B184AF5800C5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9F0F776E-93FB-ED4F-8522-6FB306F4F9F1}" type="sibTrans" cxnId="{3E16EAC1-0629-EA42-9FB6-108EB048C823}">
      <dgm:prSet/>
      <dgm:spPr/>
      <dgm:t>
        <a:bodyPr/>
        <a:lstStyle/>
        <a:p>
          <a:r>
            <a:rPr lang="en-US" dirty="0"/>
            <a:t>Values</a:t>
          </a:r>
        </a:p>
      </dgm:t>
    </dgm:pt>
    <dgm:pt modelId="{D009251C-F170-324C-A9E1-9F716C971692}" type="parTrans" cxnId="{3E16EAC1-0629-EA42-9FB6-108EB048C823}">
      <dgm:prSet/>
      <dgm:spPr/>
      <dgm:t>
        <a:bodyPr/>
        <a:lstStyle/>
        <a:p>
          <a:endParaRPr lang="en-US"/>
        </a:p>
      </dgm:t>
    </dgm:pt>
    <dgm:pt modelId="{DD424C62-F708-3E48-984E-A3EA14F9AE74}" type="pres">
      <dgm:prSet presAssocID="{643E62A4-07B9-6040-A87E-996E69D775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BB0846-70B3-7345-AD40-20E76726F3E3}" type="pres">
      <dgm:prSet presAssocID="{9BB1E401-C415-8349-A069-B184AF5800C5}" presName="hierRoot1" presStyleCnt="0">
        <dgm:presLayoutVars>
          <dgm:hierBranch val="init"/>
        </dgm:presLayoutVars>
      </dgm:prSet>
      <dgm:spPr/>
    </dgm:pt>
    <dgm:pt modelId="{601E3AF2-BBB7-A545-B31F-81DA2A41350C}" type="pres">
      <dgm:prSet presAssocID="{9BB1E401-C415-8349-A069-B184AF5800C5}" presName="rootComposite1" presStyleCnt="0"/>
      <dgm:spPr/>
    </dgm:pt>
    <dgm:pt modelId="{1AA00530-A49A-9448-A8DC-AF2F40D5725F}" type="pres">
      <dgm:prSet presAssocID="{9BB1E401-C415-8349-A069-B184AF5800C5}" presName="rootText1" presStyleLbl="node0" presStyleIdx="0" presStyleCnt="1">
        <dgm:presLayoutVars>
          <dgm:chMax/>
          <dgm:chPref val="3"/>
        </dgm:presLayoutVars>
      </dgm:prSet>
      <dgm:spPr/>
    </dgm:pt>
    <dgm:pt modelId="{3D57DEA9-8A6D-C742-9D66-CE0C7AEC7B66}" type="pres">
      <dgm:prSet presAssocID="{9BB1E401-C415-8349-A069-B184AF5800C5}" presName="titleText1" presStyleLbl="fgAcc0" presStyleIdx="0" presStyleCnt="1">
        <dgm:presLayoutVars>
          <dgm:chMax val="0"/>
          <dgm:chPref val="0"/>
        </dgm:presLayoutVars>
      </dgm:prSet>
      <dgm:spPr/>
    </dgm:pt>
    <dgm:pt modelId="{C140EE79-0881-524D-8DB3-10CB8050A3EB}" type="pres">
      <dgm:prSet presAssocID="{9BB1E401-C415-8349-A069-B184AF5800C5}" presName="rootConnector1" presStyleLbl="node1" presStyleIdx="0" presStyleCnt="7"/>
      <dgm:spPr/>
    </dgm:pt>
    <dgm:pt modelId="{B4EF95DC-387B-654C-88E9-4CF9EBB88A8A}" type="pres">
      <dgm:prSet presAssocID="{9BB1E401-C415-8349-A069-B184AF5800C5}" presName="hierChild2" presStyleCnt="0"/>
      <dgm:spPr/>
    </dgm:pt>
    <dgm:pt modelId="{564671B9-7722-3041-8694-4F52B3DD05C6}" type="pres">
      <dgm:prSet presAssocID="{78E4C9FF-1FBC-C044-9DAB-6DF4E104FA1A}" presName="Name37" presStyleLbl="parChTrans1D2" presStyleIdx="0" presStyleCnt="2"/>
      <dgm:spPr/>
    </dgm:pt>
    <dgm:pt modelId="{5FE9F426-BEEE-8E4C-AE17-693606E2316F}" type="pres">
      <dgm:prSet presAssocID="{9097535D-950B-9545-A66F-BA67AF87BDE7}" presName="hierRoot2" presStyleCnt="0">
        <dgm:presLayoutVars>
          <dgm:hierBranch val="init"/>
        </dgm:presLayoutVars>
      </dgm:prSet>
      <dgm:spPr/>
    </dgm:pt>
    <dgm:pt modelId="{C14E9D34-EB23-E94D-B0AF-CC5CF2D72004}" type="pres">
      <dgm:prSet presAssocID="{9097535D-950B-9545-A66F-BA67AF87BDE7}" presName="rootComposite" presStyleCnt="0"/>
      <dgm:spPr/>
    </dgm:pt>
    <dgm:pt modelId="{A5C910AD-70F7-184E-9D87-7F01E85D79A5}" type="pres">
      <dgm:prSet presAssocID="{9097535D-950B-9545-A66F-BA67AF87BDE7}" presName="rootText" presStyleLbl="node1" presStyleIdx="0" presStyleCnt="7">
        <dgm:presLayoutVars>
          <dgm:chMax/>
          <dgm:chPref val="3"/>
        </dgm:presLayoutVars>
      </dgm:prSet>
      <dgm:spPr/>
    </dgm:pt>
    <dgm:pt modelId="{25179C21-DBDA-4B42-A47D-B4396EC1059C}" type="pres">
      <dgm:prSet presAssocID="{9097535D-950B-9545-A66F-BA67AF87BDE7}" presName="titleText2" presStyleLbl="fgAcc1" presStyleIdx="0" presStyleCnt="7">
        <dgm:presLayoutVars>
          <dgm:chMax val="0"/>
          <dgm:chPref val="0"/>
        </dgm:presLayoutVars>
      </dgm:prSet>
      <dgm:spPr/>
    </dgm:pt>
    <dgm:pt modelId="{F90F38F4-639C-C145-80F1-A2C68CCE98B0}" type="pres">
      <dgm:prSet presAssocID="{9097535D-950B-9545-A66F-BA67AF87BDE7}" presName="rootConnector" presStyleLbl="node2" presStyleIdx="0" presStyleCnt="0"/>
      <dgm:spPr/>
    </dgm:pt>
    <dgm:pt modelId="{FF7B4328-876C-844F-BA21-1C92678598C1}" type="pres">
      <dgm:prSet presAssocID="{9097535D-950B-9545-A66F-BA67AF87BDE7}" presName="hierChild4" presStyleCnt="0"/>
      <dgm:spPr/>
    </dgm:pt>
    <dgm:pt modelId="{F498EB07-6B3F-544F-9383-0F7CCBD294CF}" type="pres">
      <dgm:prSet presAssocID="{1E9F891C-17D1-CD47-8867-F94D2FD75A27}" presName="Name37" presStyleLbl="parChTrans1D3" presStyleIdx="0" presStyleCnt="5"/>
      <dgm:spPr/>
    </dgm:pt>
    <dgm:pt modelId="{4D572033-4489-0845-B8E1-B04872C8E560}" type="pres">
      <dgm:prSet presAssocID="{18008711-3C97-0D4F-B0C7-297560E20D6B}" presName="hierRoot2" presStyleCnt="0">
        <dgm:presLayoutVars>
          <dgm:hierBranch val="init"/>
        </dgm:presLayoutVars>
      </dgm:prSet>
      <dgm:spPr/>
    </dgm:pt>
    <dgm:pt modelId="{66A58463-CDDF-F24A-8BA7-25EE09161025}" type="pres">
      <dgm:prSet presAssocID="{18008711-3C97-0D4F-B0C7-297560E20D6B}" presName="rootComposite" presStyleCnt="0"/>
      <dgm:spPr/>
    </dgm:pt>
    <dgm:pt modelId="{F41D8014-6F8D-4242-9594-1107B67C9053}" type="pres">
      <dgm:prSet presAssocID="{18008711-3C97-0D4F-B0C7-297560E20D6B}" presName="rootText" presStyleLbl="node1" presStyleIdx="1" presStyleCnt="7">
        <dgm:presLayoutVars>
          <dgm:chMax/>
          <dgm:chPref val="3"/>
        </dgm:presLayoutVars>
      </dgm:prSet>
      <dgm:spPr/>
    </dgm:pt>
    <dgm:pt modelId="{03906D48-44C4-0D40-8C48-48ABD417C204}" type="pres">
      <dgm:prSet presAssocID="{18008711-3C97-0D4F-B0C7-297560E20D6B}" presName="titleText2" presStyleLbl="fgAcc1" presStyleIdx="1" presStyleCnt="7">
        <dgm:presLayoutVars>
          <dgm:chMax val="0"/>
          <dgm:chPref val="0"/>
        </dgm:presLayoutVars>
      </dgm:prSet>
      <dgm:spPr/>
    </dgm:pt>
    <dgm:pt modelId="{57ED5315-6F28-AD4C-8B4A-5285DD621958}" type="pres">
      <dgm:prSet presAssocID="{18008711-3C97-0D4F-B0C7-297560E20D6B}" presName="rootConnector" presStyleLbl="node3" presStyleIdx="0" presStyleCnt="0"/>
      <dgm:spPr/>
    </dgm:pt>
    <dgm:pt modelId="{09D693E0-C41F-6B4B-B1A3-A9C2FE14D8AA}" type="pres">
      <dgm:prSet presAssocID="{18008711-3C97-0D4F-B0C7-297560E20D6B}" presName="hierChild4" presStyleCnt="0"/>
      <dgm:spPr/>
    </dgm:pt>
    <dgm:pt modelId="{7B5C9988-879A-F54B-A35E-F10AB1C9FA62}" type="pres">
      <dgm:prSet presAssocID="{18008711-3C97-0D4F-B0C7-297560E20D6B}" presName="hierChild5" presStyleCnt="0"/>
      <dgm:spPr/>
    </dgm:pt>
    <dgm:pt modelId="{61A4EF1A-39FC-2145-8E01-7FF0AC918835}" type="pres">
      <dgm:prSet presAssocID="{312B884C-EE56-9648-8B2E-0B9CD2B4E501}" presName="Name37" presStyleLbl="parChTrans1D3" presStyleIdx="1" presStyleCnt="5"/>
      <dgm:spPr/>
    </dgm:pt>
    <dgm:pt modelId="{1534821A-FA99-7346-B445-38D085B6DEDF}" type="pres">
      <dgm:prSet presAssocID="{2054091C-63A5-8240-BF31-A79A98BE6BBD}" presName="hierRoot2" presStyleCnt="0">
        <dgm:presLayoutVars>
          <dgm:hierBranch val="init"/>
        </dgm:presLayoutVars>
      </dgm:prSet>
      <dgm:spPr/>
    </dgm:pt>
    <dgm:pt modelId="{62E9C3B4-C33A-E547-BD0B-A722EE79A5F2}" type="pres">
      <dgm:prSet presAssocID="{2054091C-63A5-8240-BF31-A79A98BE6BBD}" presName="rootComposite" presStyleCnt="0"/>
      <dgm:spPr/>
    </dgm:pt>
    <dgm:pt modelId="{D963C270-980D-3B4E-B7F3-9F2187F5CEE6}" type="pres">
      <dgm:prSet presAssocID="{2054091C-63A5-8240-BF31-A79A98BE6BBD}" presName="rootText" presStyleLbl="node1" presStyleIdx="2" presStyleCnt="7">
        <dgm:presLayoutVars>
          <dgm:chMax/>
          <dgm:chPref val="3"/>
        </dgm:presLayoutVars>
      </dgm:prSet>
      <dgm:spPr/>
    </dgm:pt>
    <dgm:pt modelId="{14DB75D4-88A4-AB4B-ADBE-C6203F185BB2}" type="pres">
      <dgm:prSet presAssocID="{2054091C-63A5-8240-BF31-A79A98BE6BBD}" presName="titleText2" presStyleLbl="fgAcc1" presStyleIdx="2" presStyleCnt="7">
        <dgm:presLayoutVars>
          <dgm:chMax val="0"/>
          <dgm:chPref val="0"/>
        </dgm:presLayoutVars>
      </dgm:prSet>
      <dgm:spPr/>
    </dgm:pt>
    <dgm:pt modelId="{5DFEC1E7-313D-1245-987A-B3F5ED14A9DC}" type="pres">
      <dgm:prSet presAssocID="{2054091C-63A5-8240-BF31-A79A98BE6BBD}" presName="rootConnector" presStyleLbl="node3" presStyleIdx="0" presStyleCnt="0"/>
      <dgm:spPr/>
    </dgm:pt>
    <dgm:pt modelId="{480BD7C2-FFFD-224D-9DF6-93F444BF5122}" type="pres">
      <dgm:prSet presAssocID="{2054091C-63A5-8240-BF31-A79A98BE6BBD}" presName="hierChild4" presStyleCnt="0"/>
      <dgm:spPr/>
    </dgm:pt>
    <dgm:pt modelId="{98EA028E-CEEC-B243-B9D9-BF039A070A94}" type="pres">
      <dgm:prSet presAssocID="{2054091C-63A5-8240-BF31-A79A98BE6BBD}" presName="hierChild5" presStyleCnt="0"/>
      <dgm:spPr/>
    </dgm:pt>
    <dgm:pt modelId="{86C8727C-B86C-0248-848A-3CB8097B86D2}" type="pres">
      <dgm:prSet presAssocID="{72840954-83CF-D446-866A-BC02BB0AD605}" presName="Name37" presStyleLbl="parChTrans1D3" presStyleIdx="2" presStyleCnt="5"/>
      <dgm:spPr/>
    </dgm:pt>
    <dgm:pt modelId="{505DAB41-7C77-5841-8492-2C4E3D0CF639}" type="pres">
      <dgm:prSet presAssocID="{BD660807-CB55-AA49-A0EB-2626CFB7D362}" presName="hierRoot2" presStyleCnt="0">
        <dgm:presLayoutVars>
          <dgm:hierBranch val="init"/>
        </dgm:presLayoutVars>
      </dgm:prSet>
      <dgm:spPr/>
    </dgm:pt>
    <dgm:pt modelId="{91CCA0D0-BE4C-254F-9986-50D5B27C5F65}" type="pres">
      <dgm:prSet presAssocID="{BD660807-CB55-AA49-A0EB-2626CFB7D362}" presName="rootComposite" presStyleCnt="0"/>
      <dgm:spPr/>
    </dgm:pt>
    <dgm:pt modelId="{D9D63D11-0314-4148-AF61-20B5BB62629B}" type="pres">
      <dgm:prSet presAssocID="{BD660807-CB55-AA49-A0EB-2626CFB7D362}" presName="rootText" presStyleLbl="node1" presStyleIdx="3" presStyleCnt="7">
        <dgm:presLayoutVars>
          <dgm:chMax/>
          <dgm:chPref val="3"/>
        </dgm:presLayoutVars>
      </dgm:prSet>
      <dgm:spPr/>
    </dgm:pt>
    <dgm:pt modelId="{618A82C4-296C-794E-8325-FFF4D11736C2}" type="pres">
      <dgm:prSet presAssocID="{BD660807-CB55-AA49-A0EB-2626CFB7D362}" presName="titleText2" presStyleLbl="fgAcc1" presStyleIdx="3" presStyleCnt="7">
        <dgm:presLayoutVars>
          <dgm:chMax val="0"/>
          <dgm:chPref val="0"/>
        </dgm:presLayoutVars>
      </dgm:prSet>
      <dgm:spPr/>
    </dgm:pt>
    <dgm:pt modelId="{091D5179-C78F-B548-83D5-A2CCCFBAEBA7}" type="pres">
      <dgm:prSet presAssocID="{BD660807-CB55-AA49-A0EB-2626CFB7D362}" presName="rootConnector" presStyleLbl="node3" presStyleIdx="0" presStyleCnt="0"/>
      <dgm:spPr/>
    </dgm:pt>
    <dgm:pt modelId="{1BD3B8AC-7798-AF4F-8EE4-73327ED10835}" type="pres">
      <dgm:prSet presAssocID="{BD660807-CB55-AA49-A0EB-2626CFB7D362}" presName="hierChild4" presStyleCnt="0"/>
      <dgm:spPr/>
    </dgm:pt>
    <dgm:pt modelId="{19BB6759-7291-F943-A53C-186D612FDB86}" type="pres">
      <dgm:prSet presAssocID="{BD660807-CB55-AA49-A0EB-2626CFB7D362}" presName="hierChild5" presStyleCnt="0"/>
      <dgm:spPr/>
    </dgm:pt>
    <dgm:pt modelId="{1EF27D2D-3E5C-4A4E-A74B-B28BF13A21AF}" type="pres">
      <dgm:prSet presAssocID="{9097535D-950B-9545-A66F-BA67AF87BDE7}" presName="hierChild5" presStyleCnt="0"/>
      <dgm:spPr/>
    </dgm:pt>
    <dgm:pt modelId="{37C7ECFA-D64C-FD42-8C97-305BFA29C409}" type="pres">
      <dgm:prSet presAssocID="{EC38FE41-87B1-8340-A24D-8586719A8CDB}" presName="Name37" presStyleLbl="parChTrans1D2" presStyleIdx="1" presStyleCnt="2"/>
      <dgm:spPr/>
    </dgm:pt>
    <dgm:pt modelId="{477E76F2-3FFB-244E-B600-169777CA0E5E}" type="pres">
      <dgm:prSet presAssocID="{89EB0302-788C-E74A-83F7-018C69C0F8A1}" presName="hierRoot2" presStyleCnt="0">
        <dgm:presLayoutVars>
          <dgm:hierBranch val="init"/>
        </dgm:presLayoutVars>
      </dgm:prSet>
      <dgm:spPr/>
    </dgm:pt>
    <dgm:pt modelId="{E5363D62-A101-D94C-AD67-D3F650862797}" type="pres">
      <dgm:prSet presAssocID="{89EB0302-788C-E74A-83F7-018C69C0F8A1}" presName="rootComposite" presStyleCnt="0"/>
      <dgm:spPr/>
    </dgm:pt>
    <dgm:pt modelId="{747AAC2C-D1C4-E746-A30F-9E6112BB1439}" type="pres">
      <dgm:prSet presAssocID="{89EB0302-788C-E74A-83F7-018C69C0F8A1}" presName="rootText" presStyleLbl="node1" presStyleIdx="4" presStyleCnt="7">
        <dgm:presLayoutVars>
          <dgm:chMax/>
          <dgm:chPref val="3"/>
        </dgm:presLayoutVars>
      </dgm:prSet>
      <dgm:spPr/>
    </dgm:pt>
    <dgm:pt modelId="{019F07AE-E86D-A741-BB2F-A03DC4A4AA2A}" type="pres">
      <dgm:prSet presAssocID="{89EB0302-788C-E74A-83F7-018C69C0F8A1}" presName="titleText2" presStyleLbl="fgAcc1" presStyleIdx="4" presStyleCnt="7">
        <dgm:presLayoutVars>
          <dgm:chMax val="0"/>
          <dgm:chPref val="0"/>
        </dgm:presLayoutVars>
      </dgm:prSet>
      <dgm:spPr/>
    </dgm:pt>
    <dgm:pt modelId="{12B8A04F-D4E1-9942-949C-E5F17A6533AD}" type="pres">
      <dgm:prSet presAssocID="{89EB0302-788C-E74A-83F7-018C69C0F8A1}" presName="rootConnector" presStyleLbl="node2" presStyleIdx="0" presStyleCnt="0"/>
      <dgm:spPr/>
    </dgm:pt>
    <dgm:pt modelId="{9B3F59AE-3FBF-4346-B0D2-9A12AF26EDF0}" type="pres">
      <dgm:prSet presAssocID="{89EB0302-788C-E74A-83F7-018C69C0F8A1}" presName="hierChild4" presStyleCnt="0"/>
      <dgm:spPr/>
    </dgm:pt>
    <dgm:pt modelId="{3ED5AE40-DB81-1F45-9693-E58CEADBD942}" type="pres">
      <dgm:prSet presAssocID="{C9188A07-252D-CC4C-9BA0-77D272ED9B46}" presName="Name37" presStyleLbl="parChTrans1D3" presStyleIdx="3" presStyleCnt="5"/>
      <dgm:spPr/>
    </dgm:pt>
    <dgm:pt modelId="{EA13977A-914F-6640-9443-68068930BEFC}" type="pres">
      <dgm:prSet presAssocID="{76B06653-DF4C-754C-A3EE-9617B09F9EC0}" presName="hierRoot2" presStyleCnt="0">
        <dgm:presLayoutVars>
          <dgm:hierBranch val="init"/>
        </dgm:presLayoutVars>
      </dgm:prSet>
      <dgm:spPr/>
    </dgm:pt>
    <dgm:pt modelId="{9D7F75BB-DC68-A64C-B87D-3BFFD8D1FB12}" type="pres">
      <dgm:prSet presAssocID="{76B06653-DF4C-754C-A3EE-9617B09F9EC0}" presName="rootComposite" presStyleCnt="0"/>
      <dgm:spPr/>
    </dgm:pt>
    <dgm:pt modelId="{501E0CE1-B940-0B4D-A579-097D94327945}" type="pres">
      <dgm:prSet presAssocID="{76B06653-DF4C-754C-A3EE-9617B09F9EC0}" presName="rootText" presStyleLbl="node1" presStyleIdx="5" presStyleCnt="7">
        <dgm:presLayoutVars>
          <dgm:chMax/>
          <dgm:chPref val="3"/>
        </dgm:presLayoutVars>
      </dgm:prSet>
      <dgm:spPr/>
    </dgm:pt>
    <dgm:pt modelId="{AAE618B0-A75E-FB49-80C1-737079C0723E}" type="pres">
      <dgm:prSet presAssocID="{76B06653-DF4C-754C-A3EE-9617B09F9EC0}" presName="titleText2" presStyleLbl="fgAcc1" presStyleIdx="5" presStyleCnt="7">
        <dgm:presLayoutVars>
          <dgm:chMax val="0"/>
          <dgm:chPref val="0"/>
        </dgm:presLayoutVars>
      </dgm:prSet>
      <dgm:spPr/>
    </dgm:pt>
    <dgm:pt modelId="{E1240F3B-46FD-5648-A6FF-B002E67DFF17}" type="pres">
      <dgm:prSet presAssocID="{76B06653-DF4C-754C-A3EE-9617B09F9EC0}" presName="rootConnector" presStyleLbl="node3" presStyleIdx="0" presStyleCnt="0"/>
      <dgm:spPr/>
    </dgm:pt>
    <dgm:pt modelId="{7E77EC1A-B305-C54A-BA62-7F6FBF189244}" type="pres">
      <dgm:prSet presAssocID="{76B06653-DF4C-754C-A3EE-9617B09F9EC0}" presName="hierChild4" presStyleCnt="0"/>
      <dgm:spPr/>
    </dgm:pt>
    <dgm:pt modelId="{6F6A93EF-FC1B-744F-9AE6-85EAF4005EAC}" type="pres">
      <dgm:prSet presAssocID="{76B06653-DF4C-754C-A3EE-9617B09F9EC0}" presName="hierChild5" presStyleCnt="0"/>
      <dgm:spPr/>
    </dgm:pt>
    <dgm:pt modelId="{38E74D1D-5AF4-3B4B-8131-14E7B8C4BEFC}" type="pres">
      <dgm:prSet presAssocID="{A8CFFA16-D691-F444-9AC1-66604BBA0312}" presName="Name37" presStyleLbl="parChTrans1D3" presStyleIdx="4" presStyleCnt="5"/>
      <dgm:spPr/>
    </dgm:pt>
    <dgm:pt modelId="{0C7FE43A-7721-A841-B684-88FFA192F457}" type="pres">
      <dgm:prSet presAssocID="{CB273D86-7C05-A54C-BCA6-DE69AE672263}" presName="hierRoot2" presStyleCnt="0">
        <dgm:presLayoutVars>
          <dgm:hierBranch val="init"/>
        </dgm:presLayoutVars>
      </dgm:prSet>
      <dgm:spPr/>
    </dgm:pt>
    <dgm:pt modelId="{611C00B7-F952-F948-BEE4-FCEF9D28DF1E}" type="pres">
      <dgm:prSet presAssocID="{CB273D86-7C05-A54C-BCA6-DE69AE672263}" presName="rootComposite" presStyleCnt="0"/>
      <dgm:spPr/>
    </dgm:pt>
    <dgm:pt modelId="{41815683-DCB1-FB43-9DBC-1FAE8B779136}" type="pres">
      <dgm:prSet presAssocID="{CB273D86-7C05-A54C-BCA6-DE69AE672263}" presName="rootText" presStyleLbl="node1" presStyleIdx="6" presStyleCnt="7">
        <dgm:presLayoutVars>
          <dgm:chMax/>
          <dgm:chPref val="3"/>
        </dgm:presLayoutVars>
      </dgm:prSet>
      <dgm:spPr/>
    </dgm:pt>
    <dgm:pt modelId="{8FB0C445-9D5A-EC41-9F7A-C50D866CD1E1}" type="pres">
      <dgm:prSet presAssocID="{CB273D86-7C05-A54C-BCA6-DE69AE672263}" presName="titleText2" presStyleLbl="fgAcc1" presStyleIdx="6" presStyleCnt="7">
        <dgm:presLayoutVars>
          <dgm:chMax val="0"/>
          <dgm:chPref val="0"/>
        </dgm:presLayoutVars>
      </dgm:prSet>
      <dgm:spPr/>
    </dgm:pt>
    <dgm:pt modelId="{AF379D23-EABA-CB47-AEFC-8481EC97ED6A}" type="pres">
      <dgm:prSet presAssocID="{CB273D86-7C05-A54C-BCA6-DE69AE672263}" presName="rootConnector" presStyleLbl="node3" presStyleIdx="0" presStyleCnt="0"/>
      <dgm:spPr/>
    </dgm:pt>
    <dgm:pt modelId="{7821A954-83EA-9E48-97CC-0F560B109A47}" type="pres">
      <dgm:prSet presAssocID="{CB273D86-7C05-A54C-BCA6-DE69AE672263}" presName="hierChild4" presStyleCnt="0"/>
      <dgm:spPr/>
    </dgm:pt>
    <dgm:pt modelId="{55C82DB3-DC53-214C-B2CA-3DF5F70B77F0}" type="pres">
      <dgm:prSet presAssocID="{CB273D86-7C05-A54C-BCA6-DE69AE672263}" presName="hierChild5" presStyleCnt="0"/>
      <dgm:spPr/>
    </dgm:pt>
    <dgm:pt modelId="{70B5C453-E571-5545-A738-ABE0B8FD45FB}" type="pres">
      <dgm:prSet presAssocID="{89EB0302-788C-E74A-83F7-018C69C0F8A1}" presName="hierChild5" presStyleCnt="0"/>
      <dgm:spPr/>
    </dgm:pt>
    <dgm:pt modelId="{C09BFFC0-0AF8-5B44-A7B9-6D68A03FCE6F}" type="pres">
      <dgm:prSet presAssocID="{9BB1E401-C415-8349-A069-B184AF5800C5}" presName="hierChild3" presStyleCnt="0"/>
      <dgm:spPr/>
    </dgm:pt>
  </dgm:ptLst>
  <dgm:cxnLst>
    <dgm:cxn modelId="{F4912F03-CD0B-874B-8427-BB1A2C8C111D}" type="presOf" srcId="{2054091C-63A5-8240-BF31-A79A98BE6BBD}" destId="{D963C270-980D-3B4E-B7F3-9F2187F5CEE6}" srcOrd="0" destOrd="0" presId="urn:microsoft.com/office/officeart/2008/layout/NameandTitleOrganizationalChart"/>
    <dgm:cxn modelId="{D5B7FC08-84BF-C543-A14A-AC58E45D000D}" type="presOf" srcId="{18008711-3C97-0D4F-B0C7-297560E20D6B}" destId="{F41D8014-6F8D-4242-9594-1107B67C9053}" srcOrd="0" destOrd="0" presId="urn:microsoft.com/office/officeart/2008/layout/NameandTitleOrganizationalChart"/>
    <dgm:cxn modelId="{95BBF90F-E56E-5444-AE47-F537FB8618C7}" type="presOf" srcId="{EC38FE41-87B1-8340-A24D-8586719A8CDB}" destId="{37C7ECFA-D64C-FD42-8C97-305BFA29C409}" srcOrd="0" destOrd="0" presId="urn:microsoft.com/office/officeart/2008/layout/NameandTitleOrganizationalChart"/>
    <dgm:cxn modelId="{10977F20-D0CF-C641-B126-53A9A02302CC}" type="presOf" srcId="{7D3A9E5A-ED1C-3547-8C1F-B3D9422873A8}" destId="{618A82C4-296C-794E-8325-FFF4D11736C2}" srcOrd="0" destOrd="0" presId="urn:microsoft.com/office/officeart/2008/layout/NameandTitleOrganizationalChart"/>
    <dgm:cxn modelId="{4C4ACF24-ABEE-8947-AF03-8F146CCB1EDA}" type="presOf" srcId="{C9188A07-252D-CC4C-9BA0-77D272ED9B46}" destId="{3ED5AE40-DB81-1F45-9693-E58CEADBD942}" srcOrd="0" destOrd="0" presId="urn:microsoft.com/office/officeart/2008/layout/NameandTitleOrganizationalChart"/>
    <dgm:cxn modelId="{8A6D8429-7545-8541-93B1-7A24DEF47B25}" type="presOf" srcId="{89EB0302-788C-E74A-83F7-018C69C0F8A1}" destId="{747AAC2C-D1C4-E746-A30F-9E6112BB1439}" srcOrd="0" destOrd="0" presId="urn:microsoft.com/office/officeart/2008/layout/NameandTitleOrganizationalChart"/>
    <dgm:cxn modelId="{3E53A72C-3B4D-0246-BACA-36FC2A0B7CB8}" srcId="{89EB0302-788C-E74A-83F7-018C69C0F8A1}" destId="{76B06653-DF4C-754C-A3EE-9617B09F9EC0}" srcOrd="0" destOrd="0" parTransId="{C9188A07-252D-CC4C-9BA0-77D272ED9B46}" sibTransId="{8B1200E8-C82D-2046-B1D5-1F627684C9E7}"/>
    <dgm:cxn modelId="{3002DC2C-CA91-124F-B84D-870521AB15D3}" srcId="{9097535D-950B-9545-A66F-BA67AF87BDE7}" destId="{2054091C-63A5-8240-BF31-A79A98BE6BBD}" srcOrd="1" destOrd="0" parTransId="{312B884C-EE56-9648-8B2E-0B9CD2B4E501}" sibTransId="{537D175B-B3D9-2C44-80FF-EF8598625B5B}"/>
    <dgm:cxn modelId="{69376D34-624D-0D43-8AE9-67EDA15BF320}" srcId="{9097535D-950B-9545-A66F-BA67AF87BDE7}" destId="{BD660807-CB55-AA49-A0EB-2626CFB7D362}" srcOrd="2" destOrd="0" parTransId="{72840954-83CF-D446-866A-BC02BB0AD605}" sibTransId="{7D3A9E5A-ED1C-3547-8C1F-B3D9422873A8}"/>
    <dgm:cxn modelId="{F2825D38-F92C-8C49-861B-129D3D1B6E85}" type="presOf" srcId="{8B1200E8-C82D-2046-B1D5-1F627684C9E7}" destId="{AAE618B0-A75E-FB49-80C1-737079C0723E}" srcOrd="0" destOrd="0" presId="urn:microsoft.com/office/officeart/2008/layout/NameandTitleOrganizationalChart"/>
    <dgm:cxn modelId="{AE4D743A-9C9B-B444-B4BD-D2455CACC485}" type="presOf" srcId="{76B06653-DF4C-754C-A3EE-9617B09F9EC0}" destId="{501E0CE1-B940-0B4D-A579-097D94327945}" srcOrd="0" destOrd="0" presId="urn:microsoft.com/office/officeart/2008/layout/NameandTitleOrganizationalChart"/>
    <dgm:cxn modelId="{1FFE7442-BEA9-5041-842A-61D2523445F2}" type="presOf" srcId="{78E4C9FF-1FBC-C044-9DAB-6DF4E104FA1A}" destId="{564671B9-7722-3041-8694-4F52B3DD05C6}" srcOrd="0" destOrd="0" presId="urn:microsoft.com/office/officeart/2008/layout/NameandTitleOrganizationalChart"/>
    <dgm:cxn modelId="{74858C48-9DE5-AA4B-B1C8-BE7F91C852B6}" type="presOf" srcId="{312B884C-EE56-9648-8B2E-0B9CD2B4E501}" destId="{61A4EF1A-39FC-2145-8E01-7FF0AC918835}" srcOrd="0" destOrd="0" presId="urn:microsoft.com/office/officeart/2008/layout/NameandTitleOrganizationalChart"/>
    <dgm:cxn modelId="{68093355-2399-B149-A5FF-E9BA335FED76}" type="presOf" srcId="{9097535D-950B-9545-A66F-BA67AF87BDE7}" destId="{F90F38F4-639C-C145-80F1-A2C68CCE98B0}" srcOrd="1" destOrd="0" presId="urn:microsoft.com/office/officeart/2008/layout/NameandTitleOrganizationalChart"/>
    <dgm:cxn modelId="{763D6762-0B7F-C84E-A33C-69DF0F72C2FF}" type="presOf" srcId="{18008711-3C97-0D4F-B0C7-297560E20D6B}" destId="{57ED5315-6F28-AD4C-8B4A-5285DD621958}" srcOrd="1" destOrd="0" presId="urn:microsoft.com/office/officeart/2008/layout/NameandTitleOrganizationalChart"/>
    <dgm:cxn modelId="{5D69EA67-A3B2-3440-BDA2-B8C2F333B033}" srcId="{9BB1E401-C415-8349-A069-B184AF5800C5}" destId="{9097535D-950B-9545-A66F-BA67AF87BDE7}" srcOrd="0" destOrd="0" parTransId="{78E4C9FF-1FBC-C044-9DAB-6DF4E104FA1A}" sibTransId="{99BEE388-BFC5-9B4F-B4C1-7EF6317575C4}"/>
    <dgm:cxn modelId="{2A827D6D-68FF-DC48-855F-CE4D08F5F767}" srcId="{89EB0302-788C-E74A-83F7-018C69C0F8A1}" destId="{CB273D86-7C05-A54C-BCA6-DE69AE672263}" srcOrd="1" destOrd="0" parTransId="{A8CFFA16-D691-F444-9AC1-66604BBA0312}" sibTransId="{33E10248-8CEA-5F41-B9D6-398046B3269C}"/>
    <dgm:cxn modelId="{686E0D6E-45A3-D544-BA1C-03BDBAD247FE}" type="presOf" srcId="{772D475D-DBB6-1C4F-999F-7A6A07ECD112}" destId="{03906D48-44C4-0D40-8C48-48ABD417C204}" srcOrd="0" destOrd="0" presId="urn:microsoft.com/office/officeart/2008/layout/NameandTitleOrganizationalChart"/>
    <dgm:cxn modelId="{9B423E72-308D-0347-95B2-5824B79B69AA}" type="presOf" srcId="{BD660807-CB55-AA49-A0EB-2626CFB7D362}" destId="{091D5179-C78F-B548-83D5-A2CCCFBAEBA7}" srcOrd="1" destOrd="0" presId="urn:microsoft.com/office/officeart/2008/layout/NameandTitleOrganizationalChart"/>
    <dgm:cxn modelId="{217FA77B-24DB-1C45-9A62-D783E5D11099}" type="presOf" srcId="{72840954-83CF-D446-866A-BC02BB0AD605}" destId="{86C8727C-B86C-0248-848A-3CB8097B86D2}" srcOrd="0" destOrd="0" presId="urn:microsoft.com/office/officeart/2008/layout/NameandTitleOrganizationalChart"/>
    <dgm:cxn modelId="{C254DE7B-BF80-7046-9352-112A9FF1E7AD}" type="presOf" srcId="{33E10248-8CEA-5F41-B9D6-398046B3269C}" destId="{8FB0C445-9D5A-EC41-9F7A-C50D866CD1E1}" srcOrd="0" destOrd="0" presId="urn:microsoft.com/office/officeart/2008/layout/NameandTitleOrganizationalChart"/>
    <dgm:cxn modelId="{A29EF184-2B7E-5B43-8071-CFB8CEE5E195}" type="presOf" srcId="{89EB0302-788C-E74A-83F7-018C69C0F8A1}" destId="{12B8A04F-D4E1-9942-949C-E5F17A6533AD}" srcOrd="1" destOrd="0" presId="urn:microsoft.com/office/officeart/2008/layout/NameandTitleOrganizationalChart"/>
    <dgm:cxn modelId="{97EA348A-C8AF-CF49-8038-AC245BBC3468}" type="presOf" srcId="{A8CFFA16-D691-F444-9AC1-66604BBA0312}" destId="{38E74D1D-5AF4-3B4B-8131-14E7B8C4BEFC}" srcOrd="0" destOrd="0" presId="urn:microsoft.com/office/officeart/2008/layout/NameandTitleOrganizationalChart"/>
    <dgm:cxn modelId="{D819AC90-6804-7C40-BE46-2ECA3CEB9E6A}" type="presOf" srcId="{537D175B-B3D9-2C44-80FF-EF8598625B5B}" destId="{14DB75D4-88A4-AB4B-ADBE-C6203F185BB2}" srcOrd="0" destOrd="0" presId="urn:microsoft.com/office/officeart/2008/layout/NameandTitleOrganizationalChart"/>
    <dgm:cxn modelId="{402C5A98-9D8A-4247-B16E-F33858BD3571}" type="presOf" srcId="{643E62A4-07B9-6040-A87E-996E69D77579}" destId="{DD424C62-F708-3E48-984E-A3EA14F9AE74}" srcOrd="0" destOrd="0" presId="urn:microsoft.com/office/officeart/2008/layout/NameandTitleOrganizationalChart"/>
    <dgm:cxn modelId="{F5074FA5-4B6A-A44C-8162-C82BC6F11B8C}" type="presOf" srcId="{BD660807-CB55-AA49-A0EB-2626CFB7D362}" destId="{D9D63D11-0314-4148-AF61-20B5BB62629B}" srcOrd="0" destOrd="0" presId="urn:microsoft.com/office/officeart/2008/layout/NameandTitleOrganizationalChart"/>
    <dgm:cxn modelId="{2693BFAA-DC3C-174A-9F82-BC61F0A44193}" type="presOf" srcId="{99BEE388-BFC5-9B4F-B4C1-7EF6317575C4}" destId="{25179C21-DBDA-4B42-A47D-B4396EC1059C}" srcOrd="0" destOrd="0" presId="urn:microsoft.com/office/officeart/2008/layout/NameandTitleOrganizationalChart"/>
    <dgm:cxn modelId="{4AAA73AD-1012-DD4D-B8FC-46D22B74D605}" type="presOf" srcId="{9097535D-950B-9545-A66F-BA67AF87BDE7}" destId="{A5C910AD-70F7-184E-9D87-7F01E85D79A5}" srcOrd="0" destOrd="0" presId="urn:microsoft.com/office/officeart/2008/layout/NameandTitleOrganizationalChart"/>
    <dgm:cxn modelId="{DA6825AF-9D88-F844-B257-AC516DB959AC}" srcId="{9BB1E401-C415-8349-A069-B184AF5800C5}" destId="{89EB0302-788C-E74A-83F7-018C69C0F8A1}" srcOrd="1" destOrd="0" parTransId="{EC38FE41-87B1-8340-A24D-8586719A8CDB}" sibTransId="{7697593B-CA5F-3F46-9104-BE84EEB3E615}"/>
    <dgm:cxn modelId="{FECC05B6-2A3D-F041-87EB-5DACF0747290}" type="presOf" srcId="{9F0F776E-93FB-ED4F-8522-6FB306F4F9F1}" destId="{3D57DEA9-8A6D-C742-9D66-CE0C7AEC7B66}" srcOrd="0" destOrd="0" presId="urn:microsoft.com/office/officeart/2008/layout/NameandTitleOrganizationalChart"/>
    <dgm:cxn modelId="{E7D76CBC-A3A0-3D45-BD5F-70D7C3711E01}" type="presOf" srcId="{CB273D86-7C05-A54C-BCA6-DE69AE672263}" destId="{41815683-DCB1-FB43-9DBC-1FAE8B779136}" srcOrd="0" destOrd="0" presId="urn:microsoft.com/office/officeart/2008/layout/NameandTitleOrganizationalChart"/>
    <dgm:cxn modelId="{3E16EAC1-0629-EA42-9FB6-108EB048C823}" srcId="{643E62A4-07B9-6040-A87E-996E69D77579}" destId="{9BB1E401-C415-8349-A069-B184AF5800C5}" srcOrd="0" destOrd="0" parTransId="{D009251C-F170-324C-A9E1-9F716C971692}" sibTransId="{9F0F776E-93FB-ED4F-8522-6FB306F4F9F1}"/>
    <dgm:cxn modelId="{7E69E0C7-7B9E-BF4D-A98D-ACF881192C96}" type="presOf" srcId="{7697593B-CA5F-3F46-9104-BE84EEB3E615}" destId="{019F07AE-E86D-A741-BB2F-A03DC4A4AA2A}" srcOrd="0" destOrd="0" presId="urn:microsoft.com/office/officeart/2008/layout/NameandTitleOrganizationalChart"/>
    <dgm:cxn modelId="{9477DEC8-E1B9-2C44-837F-92816848241F}" type="presOf" srcId="{9BB1E401-C415-8349-A069-B184AF5800C5}" destId="{C140EE79-0881-524D-8DB3-10CB8050A3EB}" srcOrd="1" destOrd="0" presId="urn:microsoft.com/office/officeart/2008/layout/NameandTitleOrganizationalChart"/>
    <dgm:cxn modelId="{5F3153E1-E892-7D4F-A7B6-8BD8985A1ABF}" srcId="{9097535D-950B-9545-A66F-BA67AF87BDE7}" destId="{18008711-3C97-0D4F-B0C7-297560E20D6B}" srcOrd="0" destOrd="0" parTransId="{1E9F891C-17D1-CD47-8867-F94D2FD75A27}" sibTransId="{772D475D-DBB6-1C4F-999F-7A6A07ECD112}"/>
    <dgm:cxn modelId="{44CD78E2-F684-DC4F-B230-049B51B9BBE5}" type="presOf" srcId="{9BB1E401-C415-8349-A069-B184AF5800C5}" destId="{1AA00530-A49A-9448-A8DC-AF2F40D5725F}" srcOrd="0" destOrd="0" presId="urn:microsoft.com/office/officeart/2008/layout/NameandTitleOrganizationalChart"/>
    <dgm:cxn modelId="{3FB167E9-53B2-FB45-BA1A-4FF57A3A4611}" type="presOf" srcId="{1E9F891C-17D1-CD47-8867-F94D2FD75A27}" destId="{F498EB07-6B3F-544F-9383-0F7CCBD294CF}" srcOrd="0" destOrd="0" presId="urn:microsoft.com/office/officeart/2008/layout/NameandTitleOrganizationalChart"/>
    <dgm:cxn modelId="{CB87B4EA-2001-2B44-8150-77BCB3ACEC14}" type="presOf" srcId="{2054091C-63A5-8240-BF31-A79A98BE6BBD}" destId="{5DFEC1E7-313D-1245-987A-B3F5ED14A9DC}" srcOrd="1" destOrd="0" presId="urn:microsoft.com/office/officeart/2008/layout/NameandTitleOrganizationalChart"/>
    <dgm:cxn modelId="{823681EC-04BF-074F-8ED8-51A769249288}" type="presOf" srcId="{76B06653-DF4C-754C-A3EE-9617B09F9EC0}" destId="{E1240F3B-46FD-5648-A6FF-B002E67DFF17}" srcOrd="1" destOrd="0" presId="urn:microsoft.com/office/officeart/2008/layout/NameandTitleOrganizationalChart"/>
    <dgm:cxn modelId="{45C63FFA-F63F-CD46-A48D-9CCE06911520}" type="presOf" srcId="{CB273D86-7C05-A54C-BCA6-DE69AE672263}" destId="{AF379D23-EABA-CB47-AEFC-8481EC97ED6A}" srcOrd="1" destOrd="0" presId="urn:microsoft.com/office/officeart/2008/layout/NameandTitleOrganizationalChart"/>
    <dgm:cxn modelId="{DD8B748A-F211-4540-9E89-0EE37A075135}" type="presParOf" srcId="{DD424C62-F708-3E48-984E-A3EA14F9AE74}" destId="{89BB0846-70B3-7345-AD40-20E76726F3E3}" srcOrd="0" destOrd="0" presId="urn:microsoft.com/office/officeart/2008/layout/NameandTitleOrganizationalChart"/>
    <dgm:cxn modelId="{58EAE888-AC75-B840-A4E6-40DF9B83DAE8}" type="presParOf" srcId="{89BB0846-70B3-7345-AD40-20E76726F3E3}" destId="{601E3AF2-BBB7-A545-B31F-81DA2A41350C}" srcOrd="0" destOrd="0" presId="urn:microsoft.com/office/officeart/2008/layout/NameandTitleOrganizationalChart"/>
    <dgm:cxn modelId="{0CD1593D-73A5-BC42-9810-0244A4CED9BD}" type="presParOf" srcId="{601E3AF2-BBB7-A545-B31F-81DA2A41350C}" destId="{1AA00530-A49A-9448-A8DC-AF2F40D5725F}" srcOrd="0" destOrd="0" presId="urn:microsoft.com/office/officeart/2008/layout/NameandTitleOrganizationalChart"/>
    <dgm:cxn modelId="{636A490D-7506-5846-8DDB-1BF438F56993}" type="presParOf" srcId="{601E3AF2-BBB7-A545-B31F-81DA2A41350C}" destId="{3D57DEA9-8A6D-C742-9D66-CE0C7AEC7B66}" srcOrd="1" destOrd="0" presId="urn:microsoft.com/office/officeart/2008/layout/NameandTitleOrganizationalChart"/>
    <dgm:cxn modelId="{7F15B47E-9E3F-F440-AFFD-224DAAD26514}" type="presParOf" srcId="{601E3AF2-BBB7-A545-B31F-81DA2A41350C}" destId="{C140EE79-0881-524D-8DB3-10CB8050A3EB}" srcOrd="2" destOrd="0" presId="urn:microsoft.com/office/officeart/2008/layout/NameandTitleOrganizationalChart"/>
    <dgm:cxn modelId="{4F843792-26F5-9F4F-82D2-8255989F7F5F}" type="presParOf" srcId="{89BB0846-70B3-7345-AD40-20E76726F3E3}" destId="{B4EF95DC-387B-654C-88E9-4CF9EBB88A8A}" srcOrd="1" destOrd="0" presId="urn:microsoft.com/office/officeart/2008/layout/NameandTitleOrganizationalChart"/>
    <dgm:cxn modelId="{CAC73922-D627-FD4C-AB7C-864148D5299A}" type="presParOf" srcId="{B4EF95DC-387B-654C-88E9-4CF9EBB88A8A}" destId="{564671B9-7722-3041-8694-4F52B3DD05C6}" srcOrd="0" destOrd="0" presId="urn:microsoft.com/office/officeart/2008/layout/NameandTitleOrganizationalChart"/>
    <dgm:cxn modelId="{7DD1A0BB-6954-374E-B8F6-2D787585F1E5}" type="presParOf" srcId="{B4EF95DC-387B-654C-88E9-4CF9EBB88A8A}" destId="{5FE9F426-BEEE-8E4C-AE17-693606E2316F}" srcOrd="1" destOrd="0" presId="urn:microsoft.com/office/officeart/2008/layout/NameandTitleOrganizationalChart"/>
    <dgm:cxn modelId="{D65551D3-8190-3147-B34F-E669362D95E7}" type="presParOf" srcId="{5FE9F426-BEEE-8E4C-AE17-693606E2316F}" destId="{C14E9D34-EB23-E94D-B0AF-CC5CF2D72004}" srcOrd="0" destOrd="0" presId="urn:microsoft.com/office/officeart/2008/layout/NameandTitleOrganizationalChart"/>
    <dgm:cxn modelId="{4D4B604E-2737-8A4B-9CEC-F3897DA926E3}" type="presParOf" srcId="{C14E9D34-EB23-E94D-B0AF-CC5CF2D72004}" destId="{A5C910AD-70F7-184E-9D87-7F01E85D79A5}" srcOrd="0" destOrd="0" presId="urn:microsoft.com/office/officeart/2008/layout/NameandTitleOrganizationalChart"/>
    <dgm:cxn modelId="{0C826C54-66FC-8845-A49F-CDFC67EBE62A}" type="presParOf" srcId="{C14E9D34-EB23-E94D-B0AF-CC5CF2D72004}" destId="{25179C21-DBDA-4B42-A47D-B4396EC1059C}" srcOrd="1" destOrd="0" presId="urn:microsoft.com/office/officeart/2008/layout/NameandTitleOrganizationalChart"/>
    <dgm:cxn modelId="{DF897C68-8DAA-8648-9899-83D92EDE7F3B}" type="presParOf" srcId="{C14E9D34-EB23-E94D-B0AF-CC5CF2D72004}" destId="{F90F38F4-639C-C145-80F1-A2C68CCE98B0}" srcOrd="2" destOrd="0" presId="urn:microsoft.com/office/officeart/2008/layout/NameandTitleOrganizationalChart"/>
    <dgm:cxn modelId="{2AAAB169-782A-A34C-84A9-8677050D53D0}" type="presParOf" srcId="{5FE9F426-BEEE-8E4C-AE17-693606E2316F}" destId="{FF7B4328-876C-844F-BA21-1C92678598C1}" srcOrd="1" destOrd="0" presId="urn:microsoft.com/office/officeart/2008/layout/NameandTitleOrganizationalChart"/>
    <dgm:cxn modelId="{EC4AAF44-9348-3949-B713-4F3525EA4814}" type="presParOf" srcId="{FF7B4328-876C-844F-BA21-1C92678598C1}" destId="{F498EB07-6B3F-544F-9383-0F7CCBD294CF}" srcOrd="0" destOrd="0" presId="urn:microsoft.com/office/officeart/2008/layout/NameandTitleOrganizationalChart"/>
    <dgm:cxn modelId="{362C41B7-3A93-5B47-897B-21EAA81CB820}" type="presParOf" srcId="{FF7B4328-876C-844F-BA21-1C92678598C1}" destId="{4D572033-4489-0845-B8E1-B04872C8E560}" srcOrd="1" destOrd="0" presId="urn:microsoft.com/office/officeart/2008/layout/NameandTitleOrganizationalChart"/>
    <dgm:cxn modelId="{0718616A-4E28-DB47-A3B0-2CB5C396B3AF}" type="presParOf" srcId="{4D572033-4489-0845-B8E1-B04872C8E560}" destId="{66A58463-CDDF-F24A-8BA7-25EE09161025}" srcOrd="0" destOrd="0" presId="urn:microsoft.com/office/officeart/2008/layout/NameandTitleOrganizationalChart"/>
    <dgm:cxn modelId="{73DEE58E-F91C-5042-8062-5E3EBCD781C2}" type="presParOf" srcId="{66A58463-CDDF-F24A-8BA7-25EE09161025}" destId="{F41D8014-6F8D-4242-9594-1107B67C9053}" srcOrd="0" destOrd="0" presId="urn:microsoft.com/office/officeart/2008/layout/NameandTitleOrganizationalChart"/>
    <dgm:cxn modelId="{5511B933-8FCF-D24B-85FF-62C2932FA5AC}" type="presParOf" srcId="{66A58463-CDDF-F24A-8BA7-25EE09161025}" destId="{03906D48-44C4-0D40-8C48-48ABD417C204}" srcOrd="1" destOrd="0" presId="urn:microsoft.com/office/officeart/2008/layout/NameandTitleOrganizationalChart"/>
    <dgm:cxn modelId="{DBFAD4CE-7DC4-8F43-9CFA-781E3B5B24C5}" type="presParOf" srcId="{66A58463-CDDF-F24A-8BA7-25EE09161025}" destId="{57ED5315-6F28-AD4C-8B4A-5285DD621958}" srcOrd="2" destOrd="0" presId="urn:microsoft.com/office/officeart/2008/layout/NameandTitleOrganizationalChart"/>
    <dgm:cxn modelId="{2FAC6638-917D-774A-AD83-4992EBF8DF14}" type="presParOf" srcId="{4D572033-4489-0845-B8E1-B04872C8E560}" destId="{09D693E0-C41F-6B4B-B1A3-A9C2FE14D8AA}" srcOrd="1" destOrd="0" presId="urn:microsoft.com/office/officeart/2008/layout/NameandTitleOrganizationalChart"/>
    <dgm:cxn modelId="{B550FEF7-A8F1-2B4A-8A7F-8332DA3B5F38}" type="presParOf" srcId="{4D572033-4489-0845-B8E1-B04872C8E560}" destId="{7B5C9988-879A-F54B-A35E-F10AB1C9FA62}" srcOrd="2" destOrd="0" presId="urn:microsoft.com/office/officeart/2008/layout/NameandTitleOrganizationalChart"/>
    <dgm:cxn modelId="{88C067D2-AB51-E54C-B9AB-C146230796B0}" type="presParOf" srcId="{FF7B4328-876C-844F-BA21-1C92678598C1}" destId="{61A4EF1A-39FC-2145-8E01-7FF0AC918835}" srcOrd="2" destOrd="0" presId="urn:microsoft.com/office/officeart/2008/layout/NameandTitleOrganizationalChart"/>
    <dgm:cxn modelId="{9EA4A7CC-5EFF-FC4B-883E-C20D513232AA}" type="presParOf" srcId="{FF7B4328-876C-844F-BA21-1C92678598C1}" destId="{1534821A-FA99-7346-B445-38D085B6DEDF}" srcOrd="3" destOrd="0" presId="urn:microsoft.com/office/officeart/2008/layout/NameandTitleOrganizationalChart"/>
    <dgm:cxn modelId="{31692143-06B8-4145-B3A6-6355ACCC8425}" type="presParOf" srcId="{1534821A-FA99-7346-B445-38D085B6DEDF}" destId="{62E9C3B4-C33A-E547-BD0B-A722EE79A5F2}" srcOrd="0" destOrd="0" presId="urn:microsoft.com/office/officeart/2008/layout/NameandTitleOrganizationalChart"/>
    <dgm:cxn modelId="{8C5D9188-A4CC-1D47-9FE2-D5D84D29FFB0}" type="presParOf" srcId="{62E9C3B4-C33A-E547-BD0B-A722EE79A5F2}" destId="{D963C270-980D-3B4E-B7F3-9F2187F5CEE6}" srcOrd="0" destOrd="0" presId="urn:microsoft.com/office/officeart/2008/layout/NameandTitleOrganizationalChart"/>
    <dgm:cxn modelId="{D441F605-C902-A144-AE96-0648FF8ED383}" type="presParOf" srcId="{62E9C3B4-C33A-E547-BD0B-A722EE79A5F2}" destId="{14DB75D4-88A4-AB4B-ADBE-C6203F185BB2}" srcOrd="1" destOrd="0" presId="urn:microsoft.com/office/officeart/2008/layout/NameandTitleOrganizationalChart"/>
    <dgm:cxn modelId="{6A3F5E96-B38B-4A4B-AADF-F899204A65ED}" type="presParOf" srcId="{62E9C3B4-C33A-E547-BD0B-A722EE79A5F2}" destId="{5DFEC1E7-313D-1245-987A-B3F5ED14A9DC}" srcOrd="2" destOrd="0" presId="urn:microsoft.com/office/officeart/2008/layout/NameandTitleOrganizationalChart"/>
    <dgm:cxn modelId="{DDAE5FDE-399B-E348-9D2B-3E394E98B944}" type="presParOf" srcId="{1534821A-FA99-7346-B445-38D085B6DEDF}" destId="{480BD7C2-FFFD-224D-9DF6-93F444BF5122}" srcOrd="1" destOrd="0" presId="urn:microsoft.com/office/officeart/2008/layout/NameandTitleOrganizationalChart"/>
    <dgm:cxn modelId="{5DF3F776-DA5E-7948-A48D-E607B479EB9D}" type="presParOf" srcId="{1534821A-FA99-7346-B445-38D085B6DEDF}" destId="{98EA028E-CEEC-B243-B9D9-BF039A070A94}" srcOrd="2" destOrd="0" presId="urn:microsoft.com/office/officeart/2008/layout/NameandTitleOrganizationalChart"/>
    <dgm:cxn modelId="{3617F643-57F1-D84E-A6D7-11083B389704}" type="presParOf" srcId="{FF7B4328-876C-844F-BA21-1C92678598C1}" destId="{86C8727C-B86C-0248-848A-3CB8097B86D2}" srcOrd="4" destOrd="0" presId="urn:microsoft.com/office/officeart/2008/layout/NameandTitleOrganizationalChart"/>
    <dgm:cxn modelId="{3281CB36-9D96-4E4B-B89E-BB566B641399}" type="presParOf" srcId="{FF7B4328-876C-844F-BA21-1C92678598C1}" destId="{505DAB41-7C77-5841-8492-2C4E3D0CF639}" srcOrd="5" destOrd="0" presId="urn:microsoft.com/office/officeart/2008/layout/NameandTitleOrganizationalChart"/>
    <dgm:cxn modelId="{CD4C44DC-DFFF-6B43-895D-470B710B57F8}" type="presParOf" srcId="{505DAB41-7C77-5841-8492-2C4E3D0CF639}" destId="{91CCA0D0-BE4C-254F-9986-50D5B27C5F65}" srcOrd="0" destOrd="0" presId="urn:microsoft.com/office/officeart/2008/layout/NameandTitleOrganizationalChart"/>
    <dgm:cxn modelId="{BE962070-4E3D-FC4B-8EA3-46856F1BD4D6}" type="presParOf" srcId="{91CCA0D0-BE4C-254F-9986-50D5B27C5F65}" destId="{D9D63D11-0314-4148-AF61-20B5BB62629B}" srcOrd="0" destOrd="0" presId="urn:microsoft.com/office/officeart/2008/layout/NameandTitleOrganizationalChart"/>
    <dgm:cxn modelId="{77DEE123-7DB7-D241-AC74-CC19AAEE12B3}" type="presParOf" srcId="{91CCA0D0-BE4C-254F-9986-50D5B27C5F65}" destId="{618A82C4-296C-794E-8325-FFF4D11736C2}" srcOrd="1" destOrd="0" presId="urn:microsoft.com/office/officeart/2008/layout/NameandTitleOrganizationalChart"/>
    <dgm:cxn modelId="{BA85C2D5-9527-0447-9504-CB8C9234A156}" type="presParOf" srcId="{91CCA0D0-BE4C-254F-9986-50D5B27C5F65}" destId="{091D5179-C78F-B548-83D5-A2CCCFBAEBA7}" srcOrd="2" destOrd="0" presId="urn:microsoft.com/office/officeart/2008/layout/NameandTitleOrganizationalChart"/>
    <dgm:cxn modelId="{5A4666A3-E29A-754F-84F6-2DFE975D341F}" type="presParOf" srcId="{505DAB41-7C77-5841-8492-2C4E3D0CF639}" destId="{1BD3B8AC-7798-AF4F-8EE4-73327ED10835}" srcOrd="1" destOrd="0" presId="urn:microsoft.com/office/officeart/2008/layout/NameandTitleOrganizationalChart"/>
    <dgm:cxn modelId="{1FEE7EA8-0EEB-224A-9BE8-F004FCCD7A6F}" type="presParOf" srcId="{505DAB41-7C77-5841-8492-2C4E3D0CF639}" destId="{19BB6759-7291-F943-A53C-186D612FDB86}" srcOrd="2" destOrd="0" presId="urn:microsoft.com/office/officeart/2008/layout/NameandTitleOrganizationalChart"/>
    <dgm:cxn modelId="{F57A3057-E48C-464C-840A-DA862BB38D19}" type="presParOf" srcId="{5FE9F426-BEEE-8E4C-AE17-693606E2316F}" destId="{1EF27D2D-3E5C-4A4E-A74B-B28BF13A21AF}" srcOrd="2" destOrd="0" presId="urn:microsoft.com/office/officeart/2008/layout/NameandTitleOrganizationalChart"/>
    <dgm:cxn modelId="{15F1030F-29F4-C240-AABC-B4C61F3B343F}" type="presParOf" srcId="{B4EF95DC-387B-654C-88E9-4CF9EBB88A8A}" destId="{37C7ECFA-D64C-FD42-8C97-305BFA29C409}" srcOrd="2" destOrd="0" presId="urn:microsoft.com/office/officeart/2008/layout/NameandTitleOrganizationalChart"/>
    <dgm:cxn modelId="{72B04E24-B216-9447-B9AE-780EDA0BDE48}" type="presParOf" srcId="{B4EF95DC-387B-654C-88E9-4CF9EBB88A8A}" destId="{477E76F2-3FFB-244E-B600-169777CA0E5E}" srcOrd="3" destOrd="0" presId="urn:microsoft.com/office/officeart/2008/layout/NameandTitleOrganizationalChart"/>
    <dgm:cxn modelId="{0433D7D0-842C-5A4D-8DBD-CDB8A19E17A7}" type="presParOf" srcId="{477E76F2-3FFB-244E-B600-169777CA0E5E}" destId="{E5363D62-A101-D94C-AD67-D3F650862797}" srcOrd="0" destOrd="0" presId="urn:microsoft.com/office/officeart/2008/layout/NameandTitleOrganizationalChart"/>
    <dgm:cxn modelId="{25F5B07B-5E4A-8D41-9054-C7FD5D24A01D}" type="presParOf" srcId="{E5363D62-A101-D94C-AD67-D3F650862797}" destId="{747AAC2C-D1C4-E746-A30F-9E6112BB1439}" srcOrd="0" destOrd="0" presId="urn:microsoft.com/office/officeart/2008/layout/NameandTitleOrganizationalChart"/>
    <dgm:cxn modelId="{3CB8E070-0E88-094C-B7D0-25A6BA96CF7E}" type="presParOf" srcId="{E5363D62-A101-D94C-AD67-D3F650862797}" destId="{019F07AE-E86D-A741-BB2F-A03DC4A4AA2A}" srcOrd="1" destOrd="0" presId="urn:microsoft.com/office/officeart/2008/layout/NameandTitleOrganizationalChart"/>
    <dgm:cxn modelId="{D328614C-7551-2346-8C57-C9D3C1DC9F90}" type="presParOf" srcId="{E5363D62-A101-D94C-AD67-D3F650862797}" destId="{12B8A04F-D4E1-9942-949C-E5F17A6533AD}" srcOrd="2" destOrd="0" presId="urn:microsoft.com/office/officeart/2008/layout/NameandTitleOrganizationalChart"/>
    <dgm:cxn modelId="{296F30D1-67E8-5D41-9C09-FE9C43341454}" type="presParOf" srcId="{477E76F2-3FFB-244E-B600-169777CA0E5E}" destId="{9B3F59AE-3FBF-4346-B0D2-9A12AF26EDF0}" srcOrd="1" destOrd="0" presId="urn:microsoft.com/office/officeart/2008/layout/NameandTitleOrganizationalChart"/>
    <dgm:cxn modelId="{215500E4-10C8-CB48-8ED4-3249EB92263E}" type="presParOf" srcId="{9B3F59AE-3FBF-4346-B0D2-9A12AF26EDF0}" destId="{3ED5AE40-DB81-1F45-9693-E58CEADBD942}" srcOrd="0" destOrd="0" presId="urn:microsoft.com/office/officeart/2008/layout/NameandTitleOrganizationalChart"/>
    <dgm:cxn modelId="{69A57D7B-D1BE-0F45-85E2-E09A1AADE418}" type="presParOf" srcId="{9B3F59AE-3FBF-4346-B0D2-9A12AF26EDF0}" destId="{EA13977A-914F-6640-9443-68068930BEFC}" srcOrd="1" destOrd="0" presId="urn:microsoft.com/office/officeart/2008/layout/NameandTitleOrganizationalChart"/>
    <dgm:cxn modelId="{DFC606CE-321A-064C-A266-479B3D3E2C36}" type="presParOf" srcId="{EA13977A-914F-6640-9443-68068930BEFC}" destId="{9D7F75BB-DC68-A64C-B87D-3BFFD8D1FB12}" srcOrd="0" destOrd="0" presId="urn:microsoft.com/office/officeart/2008/layout/NameandTitleOrganizationalChart"/>
    <dgm:cxn modelId="{DE29EEE2-8E45-8044-9DCC-0ACF28538C0E}" type="presParOf" srcId="{9D7F75BB-DC68-A64C-B87D-3BFFD8D1FB12}" destId="{501E0CE1-B940-0B4D-A579-097D94327945}" srcOrd="0" destOrd="0" presId="urn:microsoft.com/office/officeart/2008/layout/NameandTitleOrganizationalChart"/>
    <dgm:cxn modelId="{D7C37F2F-E839-FD46-A0C6-63E85A945959}" type="presParOf" srcId="{9D7F75BB-DC68-A64C-B87D-3BFFD8D1FB12}" destId="{AAE618B0-A75E-FB49-80C1-737079C0723E}" srcOrd="1" destOrd="0" presId="urn:microsoft.com/office/officeart/2008/layout/NameandTitleOrganizationalChart"/>
    <dgm:cxn modelId="{3EC3CD7C-9878-2A4C-9366-9128FE4FC22B}" type="presParOf" srcId="{9D7F75BB-DC68-A64C-B87D-3BFFD8D1FB12}" destId="{E1240F3B-46FD-5648-A6FF-B002E67DFF17}" srcOrd="2" destOrd="0" presId="urn:microsoft.com/office/officeart/2008/layout/NameandTitleOrganizationalChart"/>
    <dgm:cxn modelId="{1263421B-1B87-E144-855C-4BA84B617349}" type="presParOf" srcId="{EA13977A-914F-6640-9443-68068930BEFC}" destId="{7E77EC1A-B305-C54A-BA62-7F6FBF189244}" srcOrd="1" destOrd="0" presId="urn:microsoft.com/office/officeart/2008/layout/NameandTitleOrganizationalChart"/>
    <dgm:cxn modelId="{70CA42ED-3BF0-3A4A-962F-9F3DBDB52968}" type="presParOf" srcId="{EA13977A-914F-6640-9443-68068930BEFC}" destId="{6F6A93EF-FC1B-744F-9AE6-85EAF4005EAC}" srcOrd="2" destOrd="0" presId="urn:microsoft.com/office/officeart/2008/layout/NameandTitleOrganizationalChart"/>
    <dgm:cxn modelId="{FB281CB9-F2C4-8549-9428-FA50E967F687}" type="presParOf" srcId="{9B3F59AE-3FBF-4346-B0D2-9A12AF26EDF0}" destId="{38E74D1D-5AF4-3B4B-8131-14E7B8C4BEFC}" srcOrd="2" destOrd="0" presId="urn:microsoft.com/office/officeart/2008/layout/NameandTitleOrganizationalChart"/>
    <dgm:cxn modelId="{ABE44366-6984-B449-8FCA-66D036C6CD7A}" type="presParOf" srcId="{9B3F59AE-3FBF-4346-B0D2-9A12AF26EDF0}" destId="{0C7FE43A-7721-A841-B684-88FFA192F457}" srcOrd="3" destOrd="0" presId="urn:microsoft.com/office/officeart/2008/layout/NameandTitleOrganizationalChart"/>
    <dgm:cxn modelId="{AD4F7A00-D921-E14D-82E1-4BD35D538B7A}" type="presParOf" srcId="{0C7FE43A-7721-A841-B684-88FFA192F457}" destId="{611C00B7-F952-F948-BEE4-FCEF9D28DF1E}" srcOrd="0" destOrd="0" presId="urn:microsoft.com/office/officeart/2008/layout/NameandTitleOrganizationalChart"/>
    <dgm:cxn modelId="{88C4662A-BE93-044A-8DB6-3EC1C70FAB56}" type="presParOf" srcId="{611C00B7-F952-F948-BEE4-FCEF9D28DF1E}" destId="{41815683-DCB1-FB43-9DBC-1FAE8B779136}" srcOrd="0" destOrd="0" presId="urn:microsoft.com/office/officeart/2008/layout/NameandTitleOrganizationalChart"/>
    <dgm:cxn modelId="{029B5DDF-99EC-1D4E-82F3-0E516B38274C}" type="presParOf" srcId="{611C00B7-F952-F948-BEE4-FCEF9D28DF1E}" destId="{8FB0C445-9D5A-EC41-9F7A-C50D866CD1E1}" srcOrd="1" destOrd="0" presId="urn:microsoft.com/office/officeart/2008/layout/NameandTitleOrganizationalChart"/>
    <dgm:cxn modelId="{6D873B13-E58B-1F49-BA44-6BE5BF3F6C19}" type="presParOf" srcId="{611C00B7-F952-F948-BEE4-FCEF9D28DF1E}" destId="{AF379D23-EABA-CB47-AEFC-8481EC97ED6A}" srcOrd="2" destOrd="0" presId="urn:microsoft.com/office/officeart/2008/layout/NameandTitleOrganizationalChart"/>
    <dgm:cxn modelId="{AFD4A6F8-5AC3-2647-9896-CB045C88FAA4}" type="presParOf" srcId="{0C7FE43A-7721-A841-B684-88FFA192F457}" destId="{7821A954-83EA-9E48-97CC-0F560B109A47}" srcOrd="1" destOrd="0" presId="urn:microsoft.com/office/officeart/2008/layout/NameandTitleOrganizationalChart"/>
    <dgm:cxn modelId="{8AFD973E-8254-B04A-9B49-9F7424CD9411}" type="presParOf" srcId="{0C7FE43A-7721-A841-B684-88FFA192F457}" destId="{55C82DB3-DC53-214C-B2CA-3DF5F70B77F0}" srcOrd="2" destOrd="0" presId="urn:microsoft.com/office/officeart/2008/layout/NameandTitleOrganizationalChart"/>
    <dgm:cxn modelId="{6475112F-0845-6A40-B9BB-8FCBEC0BA219}" type="presParOf" srcId="{477E76F2-3FFB-244E-B600-169777CA0E5E}" destId="{70B5C453-E571-5545-A738-ABE0B8FD45FB}" srcOrd="2" destOrd="0" presId="urn:microsoft.com/office/officeart/2008/layout/NameandTitleOrganizationalChart"/>
    <dgm:cxn modelId="{A10E179A-B0AC-9B4C-B962-9E3B2A5CA157}" type="presParOf" srcId="{89BB0846-70B3-7345-AD40-20E76726F3E3}" destId="{C09BFFC0-0AF8-5B44-A7B9-6D68A03FCE6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74D1D-5AF4-3B4B-8131-14E7B8C4BEFC}">
      <dsp:nvSpPr>
        <dsp:cNvPr id="0" name=""/>
        <dsp:cNvSpPr/>
      </dsp:nvSpPr>
      <dsp:spPr>
        <a:xfrm>
          <a:off x="6136279" y="1954818"/>
          <a:ext cx="781994" cy="348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97"/>
              </a:lnTo>
              <a:lnTo>
                <a:pt x="781994" y="207897"/>
              </a:lnTo>
              <a:lnTo>
                <a:pt x="781994" y="34873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5AE40-DB81-1F45-9693-E58CEADBD942}">
      <dsp:nvSpPr>
        <dsp:cNvPr id="0" name=""/>
        <dsp:cNvSpPr/>
      </dsp:nvSpPr>
      <dsp:spPr>
        <a:xfrm>
          <a:off x="5354284" y="1954818"/>
          <a:ext cx="781994" cy="348730"/>
        </a:xfrm>
        <a:custGeom>
          <a:avLst/>
          <a:gdLst/>
          <a:ahLst/>
          <a:cxnLst/>
          <a:rect l="0" t="0" r="0" b="0"/>
          <a:pathLst>
            <a:path>
              <a:moveTo>
                <a:pt x="781994" y="0"/>
              </a:moveTo>
              <a:lnTo>
                <a:pt x="781994" y="207897"/>
              </a:lnTo>
              <a:lnTo>
                <a:pt x="0" y="207897"/>
              </a:lnTo>
              <a:lnTo>
                <a:pt x="0" y="34873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7ECFA-D64C-FD42-8C97-305BFA29C409}">
      <dsp:nvSpPr>
        <dsp:cNvPr id="0" name=""/>
        <dsp:cNvSpPr/>
      </dsp:nvSpPr>
      <dsp:spPr>
        <a:xfrm>
          <a:off x="4181292" y="1002515"/>
          <a:ext cx="1954987" cy="348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97"/>
              </a:lnTo>
              <a:lnTo>
                <a:pt x="1954987" y="207897"/>
              </a:lnTo>
              <a:lnTo>
                <a:pt x="1954987" y="34873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8727C-B86C-0248-848A-3CB8097B86D2}">
      <dsp:nvSpPr>
        <dsp:cNvPr id="0" name=""/>
        <dsp:cNvSpPr/>
      </dsp:nvSpPr>
      <dsp:spPr>
        <a:xfrm>
          <a:off x="2226305" y="1954818"/>
          <a:ext cx="1563989" cy="348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97"/>
              </a:lnTo>
              <a:lnTo>
                <a:pt x="1563989" y="207897"/>
              </a:lnTo>
              <a:lnTo>
                <a:pt x="1563989" y="34873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4EF1A-39FC-2145-8E01-7FF0AC918835}">
      <dsp:nvSpPr>
        <dsp:cNvPr id="0" name=""/>
        <dsp:cNvSpPr/>
      </dsp:nvSpPr>
      <dsp:spPr>
        <a:xfrm>
          <a:off x="2180585" y="1954818"/>
          <a:ext cx="91440" cy="3487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73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8EB07-6B3F-544F-9383-0F7CCBD294CF}">
      <dsp:nvSpPr>
        <dsp:cNvPr id="0" name=""/>
        <dsp:cNvSpPr/>
      </dsp:nvSpPr>
      <dsp:spPr>
        <a:xfrm>
          <a:off x="662315" y="1954818"/>
          <a:ext cx="1563989" cy="348730"/>
        </a:xfrm>
        <a:custGeom>
          <a:avLst/>
          <a:gdLst/>
          <a:ahLst/>
          <a:cxnLst/>
          <a:rect l="0" t="0" r="0" b="0"/>
          <a:pathLst>
            <a:path>
              <a:moveTo>
                <a:pt x="1563989" y="0"/>
              </a:moveTo>
              <a:lnTo>
                <a:pt x="1563989" y="207897"/>
              </a:lnTo>
              <a:lnTo>
                <a:pt x="0" y="207897"/>
              </a:lnTo>
              <a:lnTo>
                <a:pt x="0" y="34873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671B9-7722-3041-8694-4F52B3DD05C6}">
      <dsp:nvSpPr>
        <dsp:cNvPr id="0" name=""/>
        <dsp:cNvSpPr/>
      </dsp:nvSpPr>
      <dsp:spPr>
        <a:xfrm>
          <a:off x="2226305" y="1002515"/>
          <a:ext cx="1954987" cy="348730"/>
        </a:xfrm>
        <a:custGeom>
          <a:avLst/>
          <a:gdLst/>
          <a:ahLst/>
          <a:cxnLst/>
          <a:rect l="0" t="0" r="0" b="0"/>
          <a:pathLst>
            <a:path>
              <a:moveTo>
                <a:pt x="1954987" y="0"/>
              </a:moveTo>
              <a:lnTo>
                <a:pt x="1954987" y="207897"/>
              </a:lnTo>
              <a:lnTo>
                <a:pt x="0" y="207897"/>
              </a:lnTo>
              <a:lnTo>
                <a:pt x="0" y="34873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00530-A49A-9448-A8DC-AF2F40D5725F}">
      <dsp:nvSpPr>
        <dsp:cNvPr id="0" name=""/>
        <dsp:cNvSpPr/>
      </dsp:nvSpPr>
      <dsp:spPr>
        <a:xfrm>
          <a:off x="3598418" y="398942"/>
          <a:ext cx="1165747" cy="6035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Variables</a:t>
          </a:r>
        </a:p>
      </dsp:txBody>
      <dsp:txXfrm>
        <a:off x="3598418" y="398942"/>
        <a:ext cx="1165747" cy="603572"/>
      </dsp:txXfrm>
    </dsp:sp>
    <dsp:sp modelId="{3D57DEA9-8A6D-C742-9D66-CE0C7AEC7B66}">
      <dsp:nvSpPr>
        <dsp:cNvPr id="0" name=""/>
        <dsp:cNvSpPr/>
      </dsp:nvSpPr>
      <dsp:spPr>
        <a:xfrm>
          <a:off x="3831568" y="868387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Values</a:t>
          </a:r>
        </a:p>
      </dsp:txBody>
      <dsp:txXfrm>
        <a:off x="3831568" y="868387"/>
        <a:ext cx="1049173" cy="201190"/>
      </dsp:txXfrm>
    </dsp:sp>
    <dsp:sp modelId="{A5C910AD-70F7-184E-9D87-7F01E85D79A5}">
      <dsp:nvSpPr>
        <dsp:cNvPr id="0" name=""/>
        <dsp:cNvSpPr/>
      </dsp:nvSpPr>
      <dsp:spPr>
        <a:xfrm>
          <a:off x="1643431" y="1351245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Categorical</a:t>
          </a:r>
        </a:p>
      </dsp:txBody>
      <dsp:txXfrm>
        <a:off x="1643431" y="1351245"/>
        <a:ext cx="1165747" cy="603572"/>
      </dsp:txXfrm>
    </dsp:sp>
    <dsp:sp modelId="{25179C21-DBDA-4B42-A47D-B4396EC1059C}">
      <dsp:nvSpPr>
        <dsp:cNvPr id="0" name=""/>
        <dsp:cNvSpPr/>
      </dsp:nvSpPr>
      <dsp:spPr>
        <a:xfrm>
          <a:off x="1876580" y="1820691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Levels</a:t>
          </a:r>
        </a:p>
      </dsp:txBody>
      <dsp:txXfrm>
        <a:off x="1876580" y="1820691"/>
        <a:ext cx="1049173" cy="201190"/>
      </dsp:txXfrm>
    </dsp:sp>
    <dsp:sp modelId="{F41D8014-6F8D-4242-9594-1107B67C9053}">
      <dsp:nvSpPr>
        <dsp:cNvPr id="0" name=""/>
        <dsp:cNvSpPr/>
      </dsp:nvSpPr>
      <dsp:spPr>
        <a:xfrm>
          <a:off x="79441" y="2303549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-969849"/>
                <a:satOff val="5719"/>
                <a:lumOff val="62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969849"/>
                <a:satOff val="5719"/>
                <a:lumOff val="62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969849"/>
                <a:satOff val="5719"/>
                <a:lumOff val="62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</a:t>
          </a:r>
        </a:p>
      </dsp:txBody>
      <dsp:txXfrm>
        <a:off x="79441" y="2303549"/>
        <a:ext cx="1165747" cy="603572"/>
      </dsp:txXfrm>
    </dsp:sp>
    <dsp:sp modelId="{03906D48-44C4-0D40-8C48-48ABD417C204}">
      <dsp:nvSpPr>
        <dsp:cNvPr id="0" name=""/>
        <dsp:cNvSpPr/>
      </dsp:nvSpPr>
      <dsp:spPr>
        <a:xfrm>
          <a:off x="312591" y="2772994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969849"/>
              <a:satOff val="5719"/>
              <a:lumOff val="6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 or 0</a:t>
          </a:r>
        </a:p>
      </dsp:txBody>
      <dsp:txXfrm>
        <a:off x="312591" y="2772994"/>
        <a:ext cx="1049173" cy="201190"/>
      </dsp:txXfrm>
    </dsp:sp>
    <dsp:sp modelId="{D963C270-980D-3B4E-B7F3-9F2187F5CEE6}">
      <dsp:nvSpPr>
        <dsp:cNvPr id="0" name=""/>
        <dsp:cNvSpPr/>
      </dsp:nvSpPr>
      <dsp:spPr>
        <a:xfrm>
          <a:off x="1643431" y="2303549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-1939699"/>
                <a:satOff val="11437"/>
                <a:lumOff val="124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1939699"/>
                <a:satOff val="11437"/>
                <a:lumOff val="124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1939699"/>
                <a:satOff val="11437"/>
                <a:lumOff val="124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Nominal</a:t>
          </a:r>
        </a:p>
      </dsp:txBody>
      <dsp:txXfrm>
        <a:off x="1643431" y="2303549"/>
        <a:ext cx="1165747" cy="603572"/>
      </dsp:txXfrm>
    </dsp:sp>
    <dsp:sp modelId="{14DB75D4-88A4-AB4B-ADBE-C6203F185BB2}">
      <dsp:nvSpPr>
        <dsp:cNvPr id="0" name=""/>
        <dsp:cNvSpPr/>
      </dsp:nvSpPr>
      <dsp:spPr>
        <a:xfrm>
          <a:off x="1876580" y="2772994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1939699"/>
              <a:satOff val="11437"/>
              <a:lumOff val="12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Unordered</a:t>
          </a:r>
        </a:p>
      </dsp:txBody>
      <dsp:txXfrm>
        <a:off x="1876580" y="2772994"/>
        <a:ext cx="1049173" cy="201190"/>
      </dsp:txXfrm>
    </dsp:sp>
    <dsp:sp modelId="{D9D63D11-0314-4148-AF61-20B5BB62629B}">
      <dsp:nvSpPr>
        <dsp:cNvPr id="0" name=""/>
        <dsp:cNvSpPr/>
      </dsp:nvSpPr>
      <dsp:spPr>
        <a:xfrm>
          <a:off x="3207421" y="2303549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-2909548"/>
                <a:satOff val="17155"/>
                <a:lumOff val="186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2909548"/>
                <a:satOff val="17155"/>
                <a:lumOff val="186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2909548"/>
                <a:satOff val="17155"/>
                <a:lumOff val="186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Ordinal</a:t>
          </a:r>
        </a:p>
      </dsp:txBody>
      <dsp:txXfrm>
        <a:off x="3207421" y="2303549"/>
        <a:ext cx="1165747" cy="603572"/>
      </dsp:txXfrm>
    </dsp:sp>
    <dsp:sp modelId="{618A82C4-296C-794E-8325-FFF4D11736C2}">
      <dsp:nvSpPr>
        <dsp:cNvPr id="0" name=""/>
        <dsp:cNvSpPr/>
      </dsp:nvSpPr>
      <dsp:spPr>
        <a:xfrm>
          <a:off x="3440570" y="2772994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2909548"/>
              <a:satOff val="17155"/>
              <a:lumOff val="1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Unequal intervals</a:t>
          </a:r>
        </a:p>
      </dsp:txBody>
      <dsp:txXfrm>
        <a:off x="3440570" y="2772994"/>
        <a:ext cx="1049173" cy="201190"/>
      </dsp:txXfrm>
    </dsp:sp>
    <dsp:sp modelId="{747AAC2C-D1C4-E746-A30F-9E6112BB1439}">
      <dsp:nvSpPr>
        <dsp:cNvPr id="0" name=""/>
        <dsp:cNvSpPr/>
      </dsp:nvSpPr>
      <dsp:spPr>
        <a:xfrm>
          <a:off x="5553405" y="1351245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-3879397"/>
                <a:satOff val="22874"/>
                <a:lumOff val="248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3879397"/>
                <a:satOff val="22874"/>
                <a:lumOff val="248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3879397"/>
                <a:satOff val="22874"/>
                <a:lumOff val="248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Quantitative</a:t>
          </a:r>
        </a:p>
      </dsp:txBody>
      <dsp:txXfrm>
        <a:off x="5553405" y="1351245"/>
        <a:ext cx="1165747" cy="603572"/>
      </dsp:txXfrm>
    </dsp:sp>
    <dsp:sp modelId="{019F07AE-E86D-A741-BB2F-A03DC4A4AA2A}">
      <dsp:nvSpPr>
        <dsp:cNvPr id="0" name=""/>
        <dsp:cNvSpPr/>
      </dsp:nvSpPr>
      <dsp:spPr>
        <a:xfrm>
          <a:off x="5786555" y="1820691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3879397"/>
              <a:satOff val="22874"/>
              <a:lumOff val="24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Number line</a:t>
          </a:r>
        </a:p>
      </dsp:txBody>
      <dsp:txXfrm>
        <a:off x="5786555" y="1820691"/>
        <a:ext cx="1049173" cy="201190"/>
      </dsp:txXfrm>
    </dsp:sp>
    <dsp:sp modelId="{501E0CE1-B940-0B4D-A579-097D94327945}">
      <dsp:nvSpPr>
        <dsp:cNvPr id="0" name=""/>
        <dsp:cNvSpPr/>
      </dsp:nvSpPr>
      <dsp:spPr>
        <a:xfrm>
          <a:off x="4771410" y="2303549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-4849247"/>
                <a:satOff val="28593"/>
                <a:lumOff val="31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4849247"/>
                <a:satOff val="28593"/>
                <a:lumOff val="31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4849247"/>
                <a:satOff val="28593"/>
                <a:lumOff val="31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Discrete</a:t>
          </a:r>
        </a:p>
      </dsp:txBody>
      <dsp:txXfrm>
        <a:off x="4771410" y="2303549"/>
        <a:ext cx="1165747" cy="603572"/>
      </dsp:txXfrm>
    </dsp:sp>
    <dsp:sp modelId="{AAE618B0-A75E-FB49-80C1-737079C0723E}">
      <dsp:nvSpPr>
        <dsp:cNvPr id="0" name=""/>
        <dsp:cNvSpPr/>
      </dsp:nvSpPr>
      <dsp:spPr>
        <a:xfrm>
          <a:off x="5004560" y="2772994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4849247"/>
              <a:satOff val="28593"/>
              <a:lumOff val="31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Integers</a:t>
          </a:r>
        </a:p>
      </dsp:txBody>
      <dsp:txXfrm>
        <a:off x="5004560" y="2772994"/>
        <a:ext cx="1049173" cy="201190"/>
      </dsp:txXfrm>
    </dsp:sp>
    <dsp:sp modelId="{41815683-DCB1-FB43-9DBC-1FAE8B779136}">
      <dsp:nvSpPr>
        <dsp:cNvPr id="0" name=""/>
        <dsp:cNvSpPr/>
      </dsp:nvSpPr>
      <dsp:spPr>
        <a:xfrm>
          <a:off x="6335400" y="2303549"/>
          <a:ext cx="1165747" cy="603572"/>
        </a:xfrm>
        <a:prstGeom prst="rect">
          <a:avLst/>
        </a:prstGeom>
        <a:gradFill rotWithShape="0">
          <a:gsLst>
            <a:gs pos="0">
              <a:schemeClr val="accent4">
                <a:hueOff val="-5819096"/>
                <a:satOff val="34311"/>
                <a:lumOff val="372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5819096"/>
                <a:satOff val="34311"/>
                <a:lumOff val="372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5819096"/>
                <a:satOff val="34311"/>
                <a:lumOff val="372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851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Continuous</a:t>
          </a:r>
        </a:p>
      </dsp:txBody>
      <dsp:txXfrm>
        <a:off x="6335400" y="2303549"/>
        <a:ext cx="1165747" cy="603572"/>
      </dsp:txXfrm>
    </dsp:sp>
    <dsp:sp modelId="{8FB0C445-9D5A-EC41-9F7A-C50D866CD1E1}">
      <dsp:nvSpPr>
        <dsp:cNvPr id="0" name=""/>
        <dsp:cNvSpPr/>
      </dsp:nvSpPr>
      <dsp:spPr>
        <a:xfrm>
          <a:off x="6568550" y="2772994"/>
          <a:ext cx="1049173" cy="20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5819096"/>
              <a:satOff val="34311"/>
              <a:lumOff val="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Floating point</a:t>
          </a:r>
        </a:p>
      </dsp:txBody>
      <dsp:txXfrm>
        <a:off x="6568550" y="2772994"/>
        <a:ext cx="1049173" cy="201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0F77-04F4-4A70-9CF7-BB1C8C9E0DA0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D8A3-B2D0-4744-B776-6758884D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3D8A3-B2D0-4744-B776-6758884D23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3D8A3-B2D0-4744-B776-6758884D23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Tackle</a:t>
            </a:r>
            <a:r>
              <a:rPr lang="en-US" baseline="0" dirty="0"/>
              <a:t> question 1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3D8A3-B2D0-4744-B776-6758884D23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none" spc="3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6A7995-B1B5-5642-BDDC-D4545935BC1A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35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9944-8B2D-1B49-84BC-279F53C933AB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2292-C6DB-AA4F-9BF2-3FC630C78DD8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13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16194"/>
            <a:ext cx="7633742" cy="1092120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07755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FF1-783F-3040-81CE-34911FC4C214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ACE58-EB81-2549-B08C-0C67302B7E9C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961626D9-6F2F-4C37-913E-657CCFF87B2C}"/>
              </a:ext>
            </a:extLst>
          </p:cNvPr>
          <p:cNvSpPr/>
          <p:nvPr userDrawn="1"/>
        </p:nvSpPr>
        <p:spPr>
          <a:xfrm>
            <a:off x="423314" y="-2"/>
            <a:ext cx="1646238" cy="6858004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44625887-F258-4ADF-98C0-1DE2CFD80CAD}"/>
              </a:ext>
            </a:extLst>
          </p:cNvPr>
          <p:cNvSpPr/>
          <p:nvPr userDrawn="1"/>
        </p:nvSpPr>
        <p:spPr>
          <a:xfrm>
            <a:off x="4789" y="-5"/>
            <a:ext cx="1727306" cy="6858004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BF90E27D-144E-4504-A317-463F483A5E4F}"/>
              </a:ext>
            </a:extLst>
          </p:cNvPr>
          <p:cNvSpPr/>
          <p:nvPr userDrawn="1"/>
        </p:nvSpPr>
        <p:spPr>
          <a:xfrm>
            <a:off x="4788" y="-8"/>
            <a:ext cx="1063278" cy="6858004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CE8F26-176B-4813-A9D6-CE05130C0078}"/>
                  </a:ext>
                </a:extLst>
              </p:cNvPr>
              <p:cNvSpPr txBox="1"/>
              <p:nvPr userDrawn="1"/>
            </p:nvSpPr>
            <p:spPr>
              <a:xfrm rot="5400000">
                <a:off x="-2713363" y="2831642"/>
                <a:ext cx="6858004" cy="1194707"/>
              </a:xfrm>
              <a:prstGeom prst="rect">
                <a:avLst/>
              </a:prstGeom>
              <a:noFill/>
            </p:spPr>
            <p:txBody>
              <a:bodyPr spcFirstLastPara="1" wrap="none" lIns="0" tIns="0" rIns="0" bIns="0" numCol="1" rtlCol="0">
                <a:prstTxWarp prst="textArchUp">
                  <a:avLst>
                    <a:gd name="adj" fmla="val 10728348"/>
                  </a:avLst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48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48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  <m: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48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4800" b="1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p>
                                      </m:sSup>
                                      <m:r>
                                        <a:rPr lang="en-US" sz="4800" b="1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4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800" b="1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800" b="1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4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4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skw"/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𝝏𝝓</m:t>
                          </m:r>
                          <m:sSub>
                            <m:sSubPr>
                              <m:ctrlP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4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4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8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CE8F26-176B-4813-A9D6-CE05130C0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5400000">
                <a:off x="-2713363" y="2831642"/>
                <a:ext cx="6858004" cy="1194707"/>
              </a:xfrm>
              <a:prstGeom prst="rect">
                <a:avLst/>
              </a:prstGeom>
              <a:blipFill>
                <a:blip r:embed="rId2"/>
                <a:stretch>
                  <a:fillRect t="-1422" r="-13265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908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6F3C-BCE8-1446-976F-C7818ABEA4A2}" type="datetime1">
              <a:rPr lang="en-SG" smtClean="0"/>
              <a:t>22/8/19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7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2340-4494-2948-BC38-88F5194D416D}" type="datetime1">
              <a:rPr lang="en-SG" smtClean="0"/>
              <a:t>22/8/19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1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33859"/>
            <a:ext cx="7633742" cy="64991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112-2D48-5641-8C9C-A43F3C1F91C0}" type="datetime1">
              <a:rPr lang="en-SG" smtClean="0"/>
              <a:t>22/8/19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4CE8-3A24-C04C-9D3E-2D9485B2A729}" type="datetime1">
              <a:rPr lang="en-SG" smtClean="0"/>
              <a:t>22/8/19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39B2BA7-8AB1-4D48-989B-9E9FA0408ECB}" type="datetime1">
              <a:rPr lang="en-SG" smtClean="0"/>
              <a:t>22/8/19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0622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9C4A083-E3AB-D240-9F2A-BBD47286398D}" type="datetime1">
              <a:rPr lang="en-SG" smtClean="0"/>
              <a:t>22/8/19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2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133859"/>
            <a:ext cx="7633742" cy="1066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273629"/>
            <a:ext cx="7633742" cy="510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0214D4-34AF-A64E-BF12-46797B2F34EB}" type="datetime1">
              <a:rPr lang="en-SG" smtClean="0"/>
              <a:t>22/8/19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>
            <a:extLst>
              <a:ext uri="{FF2B5EF4-FFF2-40B4-BE49-F238E27FC236}">
                <a16:creationId xmlns:a16="http://schemas.microsoft.com/office/drawing/2014/main" id="{827D44B2-CDDD-43A0-8698-42749CA97C87}"/>
              </a:ext>
            </a:extLst>
          </p:cNvPr>
          <p:cNvSpPr/>
          <p:nvPr userDrawn="1"/>
        </p:nvSpPr>
        <p:spPr>
          <a:xfrm>
            <a:off x="0" y="0"/>
            <a:ext cx="5143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70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 cap="all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 userDrawn="1">
          <p15:clr>
            <a:srgbClr val="F26B43"/>
          </p15:clr>
        </p15:guide>
        <p15:guide id="3" pos="5400" userDrawn="1">
          <p15:clr>
            <a:srgbClr val="F26B43"/>
          </p15:clr>
        </p15:guide>
        <p15:guide id="4" orient="horz" pos="4008" userDrawn="1">
          <p15:clr>
            <a:srgbClr val="F26B43"/>
          </p15:clr>
        </p15:guide>
        <p15:guide id="5" orient="horz" pos="1440" userDrawn="1">
          <p15:clr>
            <a:srgbClr val="F26B43"/>
          </p15:clr>
        </p15:guide>
        <p15:guide id="6" orient="horz" pos="372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08892" y="1586660"/>
            <a:ext cx="7738814" cy="3500085"/>
          </a:xfrm>
        </p:spPr>
        <p:txBody>
          <a:bodyPr/>
          <a:lstStyle/>
          <a:p>
            <a:pPr eaLnBrk="1" hangingPunct="1"/>
            <a:r>
              <a:rPr lang="en-US" altLang="zh-TW" sz="6000"/>
              <a:t>DECK 3b </a:t>
            </a:r>
            <a:r>
              <a:rPr lang="en-US" altLang="zh-TW" sz="6000" dirty="0"/>
              <a:t>– basic statistical applications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4289" y="5421636"/>
            <a:ext cx="7531417" cy="1313701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TW" sz="2800" cap="none" spc="0" dirty="0">
                <a:latin typeface="Calibri" panose="020F0502020204030204" pitchFamily="34" charset="0"/>
                <a:ea typeface="Cambria Math" panose="02040503050406030204" pitchFamily="18" charset="0"/>
              </a:rPr>
              <a:t>Dr. Jack Hong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Adjunct Faculty, Lee Kong </a:t>
            </a:r>
            <a:r>
              <a:rPr lang="en-US" altLang="zh-TW" sz="1800" b="0" spc="0" dirty="0" err="1">
                <a:latin typeface="Calibri" panose="020F0502020204030204" pitchFamily="34" charset="0"/>
                <a:ea typeface="Cambria Math" panose="02040503050406030204" pitchFamily="18" charset="0"/>
              </a:rPr>
              <a:t>Chian</a:t>
            </a: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 School of Business, SMU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zh-TW" sz="1800" b="0" spc="0" dirty="0">
                <a:latin typeface="Calibri" panose="020F0502020204030204" pitchFamily="34" charset="0"/>
                <a:ea typeface="Cambria Math" panose="02040503050406030204" pitchFamily="18" charset="0"/>
              </a:rPr>
              <a:t>Co-founder, Research Room Pte. Ltd.</a:t>
            </a:r>
          </a:p>
        </p:txBody>
      </p:sp>
    </p:spTree>
    <p:extLst>
      <p:ext uri="{BB962C8B-B14F-4D97-AF65-F5344CB8AC3E}">
        <p14:creationId xmlns:p14="http://schemas.microsoft.com/office/powerpoint/2010/main" val="290503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19" y="976376"/>
            <a:ext cx="7919019" cy="2246836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Time Series</a:t>
            </a:r>
          </a:p>
          <a:p>
            <a:pPr lvl="1"/>
            <a:r>
              <a:rPr lang="en-US" sz="1800" dirty="0"/>
              <a:t>Dataset consist of 1 entity, tracked over time</a:t>
            </a:r>
          </a:p>
          <a:p>
            <a:pPr lvl="2"/>
            <a:r>
              <a:rPr lang="en-US" sz="1400" dirty="0"/>
              <a:t>Sample is not random, need to consider corrections on many fronts</a:t>
            </a:r>
          </a:p>
          <a:p>
            <a:pPr lvl="1"/>
            <a:r>
              <a:rPr lang="en-US" sz="1800" dirty="0"/>
              <a:t>Important for trending and seasonality studies</a:t>
            </a:r>
          </a:p>
          <a:p>
            <a:pPr lvl="1"/>
            <a:r>
              <a:rPr lang="en-US" sz="1800" dirty="0"/>
              <a:t>Important for within-person studies, where data is collected on a person over time (</a:t>
            </a:r>
            <a:r>
              <a:rPr lang="en-US" sz="1800" b="1" dirty="0">
                <a:solidFill>
                  <a:srgbClr val="FF0000"/>
                </a:solidFill>
              </a:rPr>
              <a:t>“The best predictor of future behavior is past behavior.”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Note: Features that does not vary between observations (such as </a:t>
            </a:r>
            <a:r>
              <a:rPr lang="en-US" sz="1800" dirty="0" err="1"/>
              <a:t>Exchange:Ticker</a:t>
            </a:r>
            <a:r>
              <a:rPr lang="en-US" sz="1800" dirty="0"/>
              <a:t> and Excel Company ID in the following table) are not useful for algorithms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6119" y="3765067"/>
          <a:ext cx="7919019" cy="26746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9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0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Company 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Exchange:Ticker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Excel Company ID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Year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Total Revenue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Gross Profit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EBITDA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EBIT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Catalist:502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2006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50.2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12.6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4.76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3.56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3Cnergy Limited (Catalist:502)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44.7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13.3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5.62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4.61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2008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57.9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16.8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u="none" strike="noStrike">
                          <a:effectLst/>
                        </a:rPr>
                        <a:t>5.39</a:t>
                      </a:r>
                      <a:endParaRPr lang="uk-UA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3.75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3Cnergy Limited (Catalist:502)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 dirty="0">
                          <a:effectLst/>
                        </a:rPr>
                        <a:t>IQ79611391</a:t>
                      </a:r>
                      <a:endParaRPr lang="fi-F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2009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114.1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u="none" strike="noStrike">
                          <a:effectLst/>
                        </a:rPr>
                        <a:t>39</a:t>
                      </a:r>
                      <a:endParaRPr lang="uk-UA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23.9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22.7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3Cnergy Limited (Catalist:502)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2010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97.8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33.2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18.8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17.5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3Cnergy Limited (Catalist:502)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2011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92.3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20.5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5.02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3.51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3Cnergy Limited (Catalist:502)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2012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80.9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6.4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5.22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2013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89.3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19.9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6.74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5.42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2014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120.2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24.6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9.38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7.73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BA25D5B1-DFA8-415F-8A96-A78F40F12667}"/>
              </a:ext>
            </a:extLst>
          </p:cNvPr>
          <p:cNvSpPr/>
          <p:nvPr/>
        </p:nvSpPr>
        <p:spPr>
          <a:xfrm rot="16200000">
            <a:off x="6800646" y="1826965"/>
            <a:ext cx="315769" cy="3513220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7D64B-CF2F-480C-91F9-9DFA0711443A}"/>
              </a:ext>
            </a:extLst>
          </p:cNvPr>
          <p:cNvSpPr txBox="1"/>
          <p:nvPr/>
        </p:nvSpPr>
        <p:spPr>
          <a:xfrm>
            <a:off x="6457951" y="3139785"/>
            <a:ext cx="97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00FBB-F94D-4415-8B61-61B1CDC4206C}"/>
              </a:ext>
            </a:extLst>
          </p:cNvPr>
          <p:cNvSpPr txBox="1"/>
          <p:nvPr/>
        </p:nvSpPr>
        <p:spPr>
          <a:xfrm rot="16200000">
            <a:off x="-91273" y="4990628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2010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045869"/>
            <a:ext cx="7633742" cy="178486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Panel data (we encounter such datasets most of the time)</a:t>
            </a:r>
          </a:p>
          <a:p>
            <a:pPr lvl="1"/>
            <a:r>
              <a:rPr lang="en-US" sz="1600" dirty="0"/>
              <a:t>Pooled cross-sectional and time-series data</a:t>
            </a:r>
          </a:p>
          <a:p>
            <a:pPr lvl="1"/>
            <a:r>
              <a:rPr lang="en-US" sz="1600" dirty="0"/>
              <a:t>We treat this similarly to a normal cross-sectional dataset</a:t>
            </a:r>
          </a:p>
          <a:p>
            <a:pPr lvl="1"/>
            <a:r>
              <a:rPr lang="en-US" sz="1600" dirty="0"/>
              <a:t>Accounting for time differences can be easily accomplished using time categorical variables, and can be extended to any subset of groupings</a:t>
            </a:r>
          </a:p>
          <a:p>
            <a:pPr lvl="1"/>
            <a:r>
              <a:rPr lang="en-US" sz="1600" dirty="0"/>
              <a:t>Useful for tracking the same entities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13056" y="2981246"/>
          <a:ext cx="7819072" cy="26746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41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08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9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Company 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Exchange:Ticker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Excel Company 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Year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Total Revenue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Gross Profit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EBITDA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EBIT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Catalist:502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2006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50.2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12.6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4.76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3.56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 dirty="0">
                          <a:effectLst/>
                        </a:rPr>
                        <a:t>IQ79611391</a:t>
                      </a:r>
                      <a:endParaRPr lang="fi-F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44.7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13.3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5.62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4.61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 dirty="0">
                          <a:effectLst/>
                        </a:rPr>
                        <a:t>IQ79611391</a:t>
                      </a:r>
                      <a:endParaRPr lang="fi-F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2008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57.9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16.8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u="none" strike="noStrike">
                          <a:effectLst/>
                        </a:rPr>
                        <a:t>5.39</a:t>
                      </a:r>
                      <a:endParaRPr lang="uk-UA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3.75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hr-HR" sz="1050" u="none" strike="noStrike" dirty="0">
                          <a:effectLst/>
                        </a:rPr>
                        <a:t>3SBio Inc. (SEHK:1530)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SEHK:1530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IQ24164591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2006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64.5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11.7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11.4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hr-HR" sz="1050" u="none" strike="noStrike" dirty="0">
                          <a:effectLst/>
                        </a:rPr>
                        <a:t>3SBio Inc. (SEHK:1530)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SEHK:1530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IQ24164591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346.9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11.4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50" u="none" strike="noStrike">
                          <a:effectLst/>
                        </a:rPr>
                        <a:t>-0.287</a:t>
                      </a:r>
                      <a:endParaRPr lang="mr-IN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50" u="none" strike="noStrike">
                          <a:effectLst/>
                        </a:rPr>
                        <a:t>-1.42</a:t>
                      </a:r>
                      <a:endParaRPr lang="mr-IN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hr-HR" sz="1050" u="none" strike="noStrike" dirty="0">
                          <a:effectLst/>
                        </a:rPr>
                        <a:t>3SBio Inc. (SEHK:1530)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SEHK:1530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IQ24164591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2008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366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10.1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50" u="none" strike="noStrike">
                          <a:effectLst/>
                        </a:rPr>
                        <a:t>-2.66</a:t>
                      </a:r>
                      <a:endParaRPr lang="mr-IN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50" u="none" strike="noStrike">
                          <a:effectLst/>
                        </a:rPr>
                        <a:t>-3.85</a:t>
                      </a:r>
                      <a:endParaRPr lang="mr-IN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800 Super Holdings Limited (Catalist:5TG)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Catalist:5TG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IQ137292017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2006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19.1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3.45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4.24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2.22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800 Super Holdings Limited (Catalist:5TG)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Catalist:5TG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IQ137292017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22.2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3.06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3.61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2.1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800 Super Holdings Limited (Catalist:5TG)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Catalist:5TG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IQ137292017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2008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17.3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0.958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1.76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0.172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56745" y="5716216"/>
                <a:ext cx="7210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𝑅𝑒𝑡𝑢𝑟𝑛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𝐴𝑠𝑠𝑒𝑡𝑠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𝑅</m:t>
                      </m:r>
                      <m:r>
                        <a:rPr lang="en-US" b="0" i="1" smtClean="0">
                          <a:latin typeface="Cambria Math" charset="0"/>
                        </a:rPr>
                        <m:t>&amp;</m:t>
                      </m:r>
                      <m:r>
                        <a:rPr lang="en-US" b="0" i="1" smtClean="0">
                          <a:latin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𝐶𝐸𝑂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𝑝𝑎𝑦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</a:rPr>
                        <m:t>𝑌𝑒𝑎𝑟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</a:rPr>
                        <m:t>𝐶𝑜𝑚𝑝𝑎𝑛𝑦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</a:rPr>
                        <m:t>𝐶𝐸𝑂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45" y="5716216"/>
                <a:ext cx="7210885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1934527" y="6057278"/>
            <a:ext cx="201168" cy="2011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380899" y="6060560"/>
            <a:ext cx="201168" cy="20116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329159" y="6061581"/>
            <a:ext cx="201168" cy="20116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5388" y="6203701"/>
            <a:ext cx="100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2060"/>
                </a:solidFill>
              </a:rPr>
              <a:t>Dependent Variable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3477" y="6228427"/>
            <a:ext cx="189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B050"/>
                </a:solidFill>
              </a:rPr>
              <a:t>Independent variables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418757" y="6055746"/>
            <a:ext cx="201168" cy="20116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593160" y="6056767"/>
            <a:ext cx="201168" cy="20116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669796" y="6032187"/>
            <a:ext cx="201168" cy="20116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07813" y="6236062"/>
            <a:ext cx="289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Categorical effects: Year, Company and Person dummies</a:t>
            </a:r>
          </a:p>
        </p:txBody>
      </p:sp>
    </p:spTree>
    <p:extLst>
      <p:ext uri="{BB962C8B-B14F-4D97-AF65-F5344CB8AC3E}">
        <p14:creationId xmlns:p14="http://schemas.microsoft.com/office/powerpoint/2010/main" val="48209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9ACA-7A8C-4382-8943-6CD267F9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section…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A19C-7E12-4F36-915D-AA95A5F2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233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cover 2 basic but very important statistical models: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endParaRPr lang="en-US" dirty="0"/>
          </a:p>
          <a:p>
            <a:r>
              <a:rPr lang="en-US" dirty="0"/>
              <a:t>Most studies involving statistical modeling rely on these 2 models</a:t>
            </a:r>
          </a:p>
          <a:p>
            <a:pPr lvl="1"/>
            <a:r>
              <a:rPr lang="en-US" dirty="0"/>
              <a:t>Linear regression estimates the strength of the relation between X and Y</a:t>
            </a:r>
          </a:p>
          <a:p>
            <a:pPr lvl="1"/>
            <a:r>
              <a:rPr lang="en-US" dirty="0"/>
              <a:t>Logistic regression estimates the increased/decreased probability of observing Y when X is present</a:t>
            </a:r>
          </a:p>
          <a:p>
            <a:pPr lvl="1"/>
            <a:r>
              <a:rPr lang="en-US" dirty="0"/>
              <a:t>There are many advanced variants but we will not introduce them in this pre-course</a:t>
            </a:r>
          </a:p>
          <a:p>
            <a:pPr lvl="2"/>
            <a:r>
              <a:rPr lang="en-US" dirty="0"/>
              <a:t>Email me for resources if you are interested to learn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32BD-21C3-4155-A06E-595CEAF3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model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8758" y="1117600"/>
                <a:ext cx="7633742" cy="525807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preferred tool most relied upon by scientists </a:t>
                </a:r>
              </a:p>
              <a:p>
                <a:r>
                  <a:rPr lang="en-US" sz="2400" dirty="0"/>
                  <a:t>A way to quantify relationships in numerical form</a:t>
                </a:r>
              </a:p>
              <a:p>
                <a:pPr lvl="1"/>
                <a:r>
                  <a:rPr lang="en-US" sz="2000" dirty="0"/>
                  <a:t>More flexible and awesome than what your undergraduate instructor led you to believe!</a:t>
                </a:r>
              </a:p>
              <a:p>
                <a:pPr lvl="1"/>
                <a:r>
                  <a:rPr lang="en-US" sz="2000" dirty="0"/>
                  <a:t>Creativity required: </a:t>
                </a:r>
              </a:p>
              <a:p>
                <a:pPr lvl="2"/>
                <a:r>
                  <a:rPr lang="en-US" sz="1800" dirty="0"/>
                  <a:t>Collecting/ creating the right measures</a:t>
                </a:r>
              </a:p>
              <a:p>
                <a:pPr lvl="2"/>
                <a:r>
                  <a:rPr lang="en-US" sz="1800" dirty="0"/>
                  <a:t>Finding the right setup (explanatory variables that matter) </a:t>
                </a:r>
              </a:p>
              <a:p>
                <a:pPr lvl="2"/>
                <a:r>
                  <a:rPr lang="en-US" sz="1800" dirty="0"/>
                  <a:t>Quantifying the qualitative (sentiments, opinions etc.)</a:t>
                </a:r>
              </a:p>
              <a:p>
                <a:pPr lvl="1"/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𝑤h𝑒𝑟𝑒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𝑋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…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1117600"/>
                <a:ext cx="7633742" cy="5258079"/>
              </a:xfrm>
              <a:blipFill>
                <a:blip r:embed="rId2"/>
                <a:stretch>
                  <a:fillRect l="-1118" t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0456" y="4668664"/>
            <a:ext cx="160813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LHS</a:t>
            </a:r>
          </a:p>
          <a:p>
            <a:pPr algn="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Dependent variable</a:t>
            </a:r>
          </a:p>
          <a:p>
            <a:pPr algn="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Response variable</a:t>
            </a:r>
          </a:p>
          <a:p>
            <a:pPr algn="r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Explained variable</a:t>
            </a:r>
          </a:p>
          <a:p>
            <a:pPr algn="r"/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Regressand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8278" y="4668664"/>
            <a:ext cx="16995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RHS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Independent variable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Explanatory variable</a:t>
            </a:r>
          </a:p>
          <a:p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Regressor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Covariate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Control variable</a:t>
            </a:r>
          </a:p>
        </p:txBody>
      </p:sp>
    </p:spTree>
    <p:extLst>
      <p:ext uri="{BB962C8B-B14F-4D97-AF65-F5344CB8AC3E}">
        <p14:creationId xmlns:p14="http://schemas.microsoft.com/office/powerpoint/2010/main" val="9532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3959" y="1371600"/>
                <a:ext cx="7633742" cy="537020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𝒚</m:t>
                      </m:r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𝒇</m:t>
                      </m:r>
                      <m:d>
                        <m:dPr>
                          <m:ctrlP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 </m:t>
                      </m:r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𝒘𝒉𝒆𝒓𝒆</m:t>
                      </m:r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𝑿</m:t>
                      </m:r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b>
                        <m:sSubPr>
                          <m:ctrlP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3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5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3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5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35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𝟑</m:t>
                          </m:r>
                        </m:sub>
                      </m:sSub>
                      <m:r>
                        <a:rPr lang="en-US" sz="35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…</m:t>
                      </m:r>
                    </m:oMath>
                  </m:oMathPara>
                </a14:m>
                <a:endParaRPr lang="en-US" sz="3500" b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y is known as the outcome variable</a:t>
                </a:r>
              </a:p>
              <a:p>
                <a:pPr lvl="1"/>
                <a:r>
                  <a:rPr lang="en-US" dirty="0"/>
                  <a:t>In machine learning speak: This is the variable that we want to predict using a range of characteristics (x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x</a:t>
                </a:r>
                <a:r>
                  <a:rPr lang="en-US" baseline="-25000" dirty="0"/>
                  <a:t>3</a:t>
                </a:r>
                <a:r>
                  <a:rPr lang="en-US" dirty="0"/>
                  <a:t>, …)</a:t>
                </a:r>
              </a:p>
              <a:p>
                <a:pPr lvl="1"/>
                <a:r>
                  <a:rPr lang="en-US" dirty="0"/>
                  <a:t>In statistical speak: This is the variable that we want to explain using a range of characteristics (x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x</a:t>
                </a:r>
                <a:r>
                  <a:rPr lang="en-US" baseline="-25000" dirty="0"/>
                  <a:t>3</a:t>
                </a:r>
                <a:r>
                  <a:rPr lang="en-US" dirty="0"/>
                  <a:t>, …)</a:t>
                </a:r>
              </a:p>
              <a:p>
                <a:r>
                  <a:rPr lang="en-US" dirty="0"/>
                  <a:t>X is the notation for a collection of (x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x</a:t>
                </a:r>
                <a:r>
                  <a:rPr lang="en-US" baseline="-25000" dirty="0"/>
                  <a:t>3</a:t>
                </a:r>
                <a:r>
                  <a:rPr lang="en-US" dirty="0"/>
                  <a:t>, …)</a:t>
                </a:r>
              </a:p>
              <a:p>
                <a:pPr lvl="1"/>
                <a:r>
                  <a:rPr lang="en-US" dirty="0"/>
                  <a:t>In machine learning speak: These are the features that we want to use to predict y</a:t>
                </a:r>
              </a:p>
              <a:p>
                <a:pPr lvl="1"/>
                <a:r>
                  <a:rPr lang="en-US" dirty="0"/>
                  <a:t>In statistical speak: These are the explanatory variables that we want to use to explain how y moves</a:t>
                </a:r>
              </a:p>
              <a:p>
                <a:r>
                  <a:rPr lang="en-US" dirty="0"/>
                  <a:t>f() is simply a notation for function</a:t>
                </a:r>
              </a:p>
              <a:p>
                <a:pPr lvl="1"/>
                <a:r>
                  <a:rPr lang="en-US" dirty="0"/>
                  <a:t>Tells us that X are connected via some operators without specifying what they are</a:t>
                </a:r>
              </a:p>
              <a:p>
                <a:pPr lvl="1"/>
                <a:r>
                  <a:rPr lang="en-US" dirty="0"/>
                  <a:t>It could be x</a:t>
                </a:r>
                <a:r>
                  <a:rPr lang="en-US" baseline="-25000" dirty="0"/>
                  <a:t>1</a:t>
                </a:r>
                <a:r>
                  <a:rPr lang="en-US" dirty="0"/>
                  <a:t> + x</a:t>
                </a:r>
                <a:r>
                  <a:rPr lang="en-US" baseline="-25000" dirty="0"/>
                  <a:t>2</a:t>
                </a:r>
                <a:r>
                  <a:rPr lang="en-US" dirty="0"/>
                  <a:t> + x</a:t>
                </a:r>
                <a:r>
                  <a:rPr lang="en-US" baseline="-25000" dirty="0"/>
                  <a:t>3</a:t>
                </a:r>
                <a:r>
                  <a:rPr lang="en-US" dirty="0"/>
                  <a:t> or x</a:t>
                </a:r>
                <a:r>
                  <a:rPr lang="en-US" baseline="-25000" dirty="0"/>
                  <a:t>1</a:t>
                </a:r>
                <a:r>
                  <a:rPr lang="en-US" dirty="0"/>
                  <a:t>/(x</a:t>
                </a:r>
                <a:r>
                  <a:rPr lang="en-US" baseline="-25000" dirty="0"/>
                  <a:t>2</a:t>
                </a:r>
                <a:r>
                  <a:rPr lang="en-US" dirty="0"/>
                  <a:t> + x</a:t>
                </a:r>
                <a:r>
                  <a:rPr lang="en-US" baseline="-25000" dirty="0"/>
                  <a:t>3</a:t>
                </a:r>
                <a:r>
                  <a:rPr lang="en-US" dirty="0"/>
                  <a:t>) or something really complex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959" y="1371600"/>
                <a:ext cx="7633742" cy="5370206"/>
              </a:xfrm>
              <a:blipFill>
                <a:blip r:embed="rId2"/>
                <a:stretch>
                  <a:fillRect l="-719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356586" y="4032813"/>
            <a:ext cx="2545999" cy="2442561"/>
          </a:xfrm>
          <a:prstGeom prst="roundRect">
            <a:avLst>
              <a:gd name="adj" fmla="val 7409"/>
            </a:avLst>
          </a:prstGeom>
          <a:solidFill>
            <a:srgbClr val="B9B9B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3959" y="1165806"/>
                <a:ext cx="7633742" cy="520987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If f() is linear, then the equation can be written as a linear combination of X: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𝑦</m:t>
                    </m:r>
                    <m:r>
                      <a:rPr lang="en-US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+…</m:t>
                    </m:r>
                  </m:oMath>
                </a14:m>
                <a:endParaRPr lang="en-US" sz="2800" dirty="0"/>
              </a:p>
              <a:p>
                <a:r>
                  <a:rPr lang="en-US" sz="2400" dirty="0"/>
                  <a:t>Linear equations are not as linear as it seems. By creating variables such as squared terms (age x age) or interaction terms (age x qualification), we introduce non-linearity to the regression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charset="0"/>
                      </a:rPr>
                      <m:t>ln</m:t>
                    </m:r>
                    <m:r>
                      <a:rPr lang="en-US" sz="2200" b="0" i="1" smtClean="0">
                        <a:latin typeface="Cambria Math" charset="0"/>
                      </a:rPr>
                      <m:t>⁡(</m:t>
                    </m:r>
                    <m:r>
                      <a:rPr lang="en-US" sz="2200" i="1">
                        <a:latin typeface="Cambria Math" charset="0"/>
                      </a:rPr>
                      <m:t>𝑦</m:t>
                    </m:r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  <m:r>
                      <a:rPr lang="en-US" sz="22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sz="220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sz="2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220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959" y="1165806"/>
                <a:ext cx="7633742" cy="5209873"/>
              </a:xfrm>
              <a:blipFill>
                <a:blip r:embed="rId2"/>
                <a:stretch>
                  <a:fillRect l="-1118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574445" y="4721472"/>
            <a:ext cx="201168" cy="2011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1461" y="4858632"/>
            <a:ext cx="160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Loglinear</a:t>
            </a:r>
            <a:r>
              <a:rPr lang="en-US" sz="1400" dirty="0">
                <a:solidFill>
                  <a:srgbClr val="002060"/>
                </a:solidFill>
              </a:rPr>
              <a:t> transformation, interpret as % change in y</a:t>
            </a:r>
          </a:p>
        </p:txBody>
      </p:sp>
      <p:sp>
        <p:nvSpPr>
          <p:cNvPr id="7" name="Down Arrow 6"/>
          <p:cNvSpPr/>
          <p:nvPr/>
        </p:nvSpPr>
        <p:spPr>
          <a:xfrm>
            <a:off x="3403952" y="4714098"/>
            <a:ext cx="201168" cy="20116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20953" y="4858632"/>
            <a:ext cx="1672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sz="1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-squared, captures 2</a:t>
            </a:r>
            <a:r>
              <a:rPr lang="en-US" sz="1400" baseline="30000" dirty="0">
                <a:solidFill>
                  <a:schemeClr val="accent4">
                    <a:lumMod val="50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derivative (d</a:t>
            </a:r>
            <a:r>
              <a:rPr lang="en-US" sz="14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y/dx</a:t>
            </a:r>
            <a:r>
              <a:rPr lang="en-US" sz="14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) </a:t>
            </a:r>
            <a:r>
              <a:rPr lang="mr-IN" sz="1400" dirty="0">
                <a:solidFill>
                  <a:schemeClr val="accent4">
                    <a:lumMod val="50000"/>
                  </a:schemeClr>
                </a:solidFill>
              </a:rPr>
              <a:t>–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rate of change</a:t>
            </a:r>
          </a:p>
        </p:txBody>
      </p:sp>
      <p:sp>
        <p:nvSpPr>
          <p:cNvPr id="9" name="Down Arrow 8"/>
          <p:cNvSpPr/>
          <p:nvPr/>
        </p:nvSpPr>
        <p:spPr>
          <a:xfrm>
            <a:off x="4822214" y="4721472"/>
            <a:ext cx="201168" cy="201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29558" y="4858632"/>
            <a:ext cx="1948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Interaction term, similar to squared terms, captures rate of change between 2 variables</a:t>
            </a:r>
          </a:p>
        </p:txBody>
      </p:sp>
      <p:sp>
        <p:nvSpPr>
          <p:cNvPr id="13" name="Half Frame 12"/>
          <p:cNvSpPr/>
          <p:nvPr/>
        </p:nvSpPr>
        <p:spPr>
          <a:xfrm rot="16200000">
            <a:off x="6693724" y="4217756"/>
            <a:ext cx="1908045" cy="1981070"/>
          </a:xfrm>
          <a:prstGeom prst="halfFrame">
            <a:avLst>
              <a:gd name="adj1" fmla="val 2922"/>
              <a:gd name="adj2" fmla="val 2922"/>
            </a:avLst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786541" y="4522840"/>
            <a:ext cx="1672450" cy="1413237"/>
          </a:xfrm>
          <a:custGeom>
            <a:avLst/>
            <a:gdLst>
              <a:gd name="connsiteX0" fmla="*/ 0 w 1317522"/>
              <a:gd name="connsiteY0" fmla="*/ 1081548 h 1081548"/>
              <a:gd name="connsiteX1" fmla="*/ 422787 w 1317522"/>
              <a:gd name="connsiteY1" fmla="*/ 235974 h 1081548"/>
              <a:gd name="connsiteX2" fmla="*/ 1317522 w 1317522"/>
              <a:gd name="connsiteY2" fmla="*/ 0 h 108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7522" h="1081548">
                <a:moveTo>
                  <a:pt x="0" y="1081548"/>
                </a:moveTo>
                <a:cubicBezTo>
                  <a:pt x="101600" y="748890"/>
                  <a:pt x="203200" y="416232"/>
                  <a:pt x="422787" y="235974"/>
                </a:cubicBezTo>
                <a:cubicBezTo>
                  <a:pt x="642374" y="55716"/>
                  <a:pt x="1317522" y="0"/>
                  <a:pt x="1317522" y="0"/>
                </a:cubicBezTo>
              </a:path>
            </a:pathLst>
          </a:cu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373979" y="6106042"/>
                <a:ext cx="528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979" y="6106042"/>
                <a:ext cx="52860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56586" y="4032813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86" y="4032813"/>
                <a:ext cx="38260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299823" y="4858632"/>
                <a:ext cx="1409496" cy="83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Increasing at a decreasing rate: coefficient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200" dirty="0"/>
                  <a:t> is negative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823" y="4858632"/>
                <a:ext cx="1409496" cy="833562"/>
              </a:xfrm>
              <a:prstGeom prst="rect">
                <a:avLst/>
              </a:prstGeom>
              <a:blipFill rotWithShape="0">
                <a:blip r:embed="rId5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58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key purpose of the linear regression is estimate the strength of the relationship between y and X</a:t>
                </a:r>
              </a:p>
              <a:p>
                <a:r>
                  <a:rPr lang="en-US" dirty="0"/>
                  <a:t>The estimation model takes the following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 is called the intercept, and gives the average value of 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are known as coefficients, and each x has a coefficient that indicates the strength of its relationship with y</a:t>
                </a:r>
              </a:p>
              <a:p>
                <a:r>
                  <a:rPr lang="en-US" dirty="0"/>
                  <a:t>In regression analysis, relationship strength is measured by the co-movement of y and x</a:t>
                </a:r>
              </a:p>
              <a:p>
                <a:pPr lvl="1"/>
                <a:r>
                  <a:rPr lang="en-US" dirty="0"/>
                  <a:t>Looking at the entire dataset, when x moves by 1 unit, how much does y move on average?</a:t>
                </a:r>
              </a:p>
              <a:p>
                <a:pPr lvl="2"/>
                <a:r>
                  <a:rPr lang="en-US" dirty="0"/>
                  <a:t>If on average, whenever we observe a change of 1 unit in the value of x</a:t>
                </a:r>
                <a:r>
                  <a:rPr lang="en-US" baseline="-25000" dirty="0"/>
                  <a:t>1</a:t>
                </a:r>
                <a:r>
                  <a:rPr lang="en-US" dirty="0"/>
                  <a:t>, we observe a change of 0.5 in the value of y -&gt; the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 is 0.5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8" t="-960" r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8072-E386-4314-BB62-57C5097C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6C86A-6C7E-45C4-8C52-63BEA5270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758" y="1298121"/>
                <a:ext cx="7633742" cy="54233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Upload “statistical models – linear </a:t>
                </a:r>
                <a:r>
                  <a:rPr lang="en-US" dirty="0" err="1"/>
                  <a:t>regression.ipynb</a:t>
                </a:r>
                <a:r>
                  <a:rPr lang="en-US" dirty="0"/>
                  <a:t>” into your </a:t>
                </a:r>
                <a:r>
                  <a:rPr lang="en-US" dirty="0" err="1"/>
                  <a:t>Jupyter</a:t>
                </a:r>
                <a:r>
                  <a:rPr lang="en-US" dirty="0"/>
                  <a:t> dashboard</a:t>
                </a:r>
              </a:p>
              <a:p>
                <a:r>
                  <a:rPr lang="en-US" dirty="0"/>
                  <a:t>In this example, given the length of eruption time, we want to estimate the amount of waiting time until the next eruption</a:t>
                </a:r>
              </a:p>
              <a:p>
                <a:r>
                  <a:rPr lang="en-US" dirty="0"/>
                  <a:t>The linear regression equation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waiting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𝑒𝑟𝑢𝑝𝑡𝑖𝑜𝑛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 is an estimation of the average waiting time (average of the LHS variable)</a:t>
                </a:r>
              </a:p>
              <a:p>
                <a:pPr lvl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coefficient that measures the relationship between length of eruption time and waiting time until next eruption (relationship between the LHS variable and the target RHS variable)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6C86A-6C7E-45C4-8C52-63BEA5270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1298121"/>
                <a:ext cx="7633742" cy="5423354"/>
              </a:xfrm>
              <a:blipFill>
                <a:blip r:embed="rId2"/>
                <a:stretch>
                  <a:fillRect l="-1278" t="-1011" r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5818A-F0CF-4F10-A396-A5659F49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D387-47AF-4C46-ACDB-EED31FBA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output from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2740C-49DF-4862-BADA-92F83CA0D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758" y="3608146"/>
                <a:ext cx="7633742" cy="29466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Results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/>
                  <a:t>is 33.47 min, implying that the average waiting time to next eruption is approximately 33 min </a:t>
                </a:r>
                <a:endParaRPr lang="en-US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10.73, implying that a 1 min eruption length of time increases the waiting time to next eruption by approximately 11 min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2740C-49DF-4862-BADA-92F83CA0D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3608146"/>
                <a:ext cx="7633742" cy="2946680"/>
              </a:xfrm>
              <a:blipFill>
                <a:blip r:embed="rId2"/>
                <a:stretch>
                  <a:fillRect l="-1438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5C563-FA90-483D-996D-1853E161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EB1A0-50C8-4148-8EB4-7BF37724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1001944"/>
            <a:ext cx="6357938" cy="2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4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3A39-CB33-4DC1-B27A-C259C5D7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495D-AE71-41E6-932C-705B0926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4368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What’s the difference between statistical and machine learning models?</a:t>
            </a:r>
          </a:p>
          <a:p>
            <a:pPr lvl="1"/>
            <a:r>
              <a:rPr lang="en-US" dirty="0"/>
              <a:t>They are more similar than most people realize</a:t>
            </a:r>
          </a:p>
          <a:p>
            <a:pPr lvl="1"/>
            <a:r>
              <a:rPr lang="en-US" dirty="0"/>
              <a:t>Both models attempt to extract patterns from data that </a:t>
            </a:r>
            <a:r>
              <a:rPr lang="en-US" u="sng" dirty="0">
                <a:solidFill>
                  <a:srgbClr val="FF0000"/>
                </a:solidFill>
              </a:rPr>
              <a:t>estimates relationships</a:t>
            </a:r>
            <a:r>
              <a:rPr lang="en-US" dirty="0"/>
              <a:t> between variables</a:t>
            </a:r>
          </a:p>
          <a:p>
            <a:r>
              <a:rPr lang="en-US" dirty="0"/>
              <a:t>Statistics focus on describing the data and validating hypotheses about the data (inference)</a:t>
            </a:r>
          </a:p>
          <a:p>
            <a:pPr lvl="1"/>
            <a:r>
              <a:rPr lang="en-US" dirty="0"/>
              <a:t>Inference: Draw conclusions about a set of information, guided by what the researcher knows/hypothesizes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Usually backed by theories, even if model is stylized</a:t>
            </a:r>
          </a:p>
          <a:p>
            <a:pPr lvl="2"/>
            <a:r>
              <a:rPr lang="en-US" dirty="0"/>
              <a:t>Exploratory: Discover new features</a:t>
            </a:r>
          </a:p>
          <a:p>
            <a:pPr lvl="2"/>
            <a:r>
              <a:rPr lang="en-US" dirty="0"/>
              <a:t>Confirmatory: Prove hypotheses to be True or False</a:t>
            </a:r>
          </a:p>
          <a:p>
            <a:r>
              <a:rPr lang="en-US" dirty="0"/>
              <a:t>Machine learning focus on extracting patterns (mining) from data and using it for prediction</a:t>
            </a:r>
          </a:p>
          <a:p>
            <a:pPr lvl="1"/>
            <a:r>
              <a:rPr lang="en-US" dirty="0"/>
              <a:t>Data mining starts from “I have no idea what I’m looking for”</a:t>
            </a:r>
          </a:p>
          <a:p>
            <a:pPr lvl="2"/>
            <a:r>
              <a:rPr lang="en-US" dirty="0"/>
              <a:t>Finding patterns and anomalies to form insights</a:t>
            </a:r>
          </a:p>
          <a:p>
            <a:pPr lvl="1"/>
            <a:r>
              <a:rPr lang="en-US" dirty="0"/>
              <a:t>Statistical models that extract patterns from data are found in machine learning as well (e.g. regressions)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33597-72A0-412B-ADE6-7F0ED7A9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02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393D-DE81-48E1-86F5-4D7987BF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regression (T-Value)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F2DA-64D4-43D8-8992-BAD2CCAF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233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However, knowing the coefficient is not sufficient</a:t>
            </a:r>
          </a:p>
          <a:p>
            <a:r>
              <a:rPr lang="en-US" dirty="0"/>
              <a:t>In statistics, we have tests to show whether the coefficient is significant or not</a:t>
            </a:r>
          </a:p>
          <a:p>
            <a:pPr lvl="1"/>
            <a:r>
              <a:rPr lang="en-US" dirty="0"/>
              <a:t>This test of significance determines whether the value of the coefficient is statistically different from 0 or not</a:t>
            </a:r>
          </a:p>
          <a:p>
            <a:pPr lvl="1"/>
            <a:r>
              <a:rPr lang="en-US" dirty="0"/>
              <a:t>If the coefficient is 0, this implies that there is no relationship</a:t>
            </a:r>
          </a:p>
          <a:p>
            <a:pPr lvl="1"/>
            <a:r>
              <a:rPr lang="en-US" dirty="0"/>
              <a:t>The test for this significance involves dividing the estimated coefficient by the standard error (the difference between all observed and predicted values)</a:t>
            </a:r>
          </a:p>
          <a:p>
            <a:pPr lvl="2"/>
            <a:r>
              <a:rPr lang="en-US" dirty="0"/>
              <a:t>If the standard error is small, then the coefficient is likely to be different from 0</a:t>
            </a:r>
          </a:p>
          <a:p>
            <a:pPr lvl="2"/>
            <a:r>
              <a:rPr lang="en-US" dirty="0"/>
              <a:t>The divided value is known as the t-value, and the cutoffs are at confidence levels (CI) of 90% (~ t-value above 1.6), 95% (~ t-value above 1.8), and 99% (t-value above ~1.97)</a:t>
            </a:r>
          </a:p>
          <a:p>
            <a:pPr lvl="2"/>
            <a:r>
              <a:rPr lang="en-US" dirty="0"/>
              <a:t>Most statistical packages use *, **, *** to denote 90%, 95%, and 99% CI</a:t>
            </a:r>
          </a:p>
          <a:p>
            <a:r>
              <a:rPr lang="en-US" dirty="0"/>
              <a:t>In the results (faithful), the t-values for eruptions is 34.09, with ***.</a:t>
            </a:r>
          </a:p>
          <a:p>
            <a:pPr lvl="1"/>
            <a:r>
              <a:rPr lang="en-US" dirty="0"/>
              <a:t>Generally, any confidence above 90% is considered statistically significant</a:t>
            </a:r>
          </a:p>
          <a:p>
            <a:pPr lvl="1"/>
            <a:r>
              <a:rPr lang="en-US" dirty="0"/>
              <a:t>However, many industry only consider confidence above 95% as statistically significant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0EDD-E66C-4BD1-9B40-127A48C4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393D-DE81-48E1-86F5-4D7987BF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linear regression </a:t>
            </a:r>
            <a:br>
              <a:rPr lang="en-US" dirty="0"/>
            </a:br>
            <a:r>
              <a:rPr lang="en-US" dirty="0"/>
              <a:t>(R</a:t>
            </a:r>
            <a:r>
              <a:rPr lang="en-US" baseline="30000" dirty="0"/>
              <a:t>2</a:t>
            </a:r>
            <a:r>
              <a:rPr lang="en-US" dirty="0"/>
              <a:t> and F-Statistic)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F2DA-64D4-43D8-8992-BAD2CCAF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08314"/>
            <a:ext cx="7633742" cy="5513161"/>
          </a:xfrm>
        </p:spPr>
        <p:txBody>
          <a:bodyPr>
            <a:normAutofit/>
          </a:bodyPr>
          <a:lstStyle/>
          <a:p>
            <a:r>
              <a:rPr lang="en-US" sz="2000" dirty="0"/>
              <a:t>There are 2 other important metrics in the results that determine whether our regression model is good or not</a:t>
            </a:r>
          </a:p>
          <a:p>
            <a:pPr lvl="1"/>
            <a:r>
              <a:rPr lang="en-US" sz="1600" dirty="0"/>
              <a:t>By good, we mean whether the explanatory variables (X) sufficiently explain what is happening to outcome (y)</a:t>
            </a:r>
          </a:p>
          <a:p>
            <a:r>
              <a:rPr lang="en-US" sz="2000" dirty="0"/>
              <a:t>The first metric is the Adjusted R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This metric is obtained by comparing the variations in y against the variations in x</a:t>
            </a:r>
          </a:p>
          <a:p>
            <a:pPr lvl="1"/>
            <a:r>
              <a:rPr lang="en-US" sz="1600" dirty="0"/>
              <a:t>If there is a big overlap in both variations, it means that there is goodness of fit</a:t>
            </a:r>
          </a:p>
          <a:p>
            <a:pPr lvl="1"/>
            <a:r>
              <a:rPr lang="en-US" sz="1600" dirty="0"/>
              <a:t>In the results, adjusted R</a:t>
            </a:r>
            <a:r>
              <a:rPr lang="en-US" sz="1600" baseline="30000" dirty="0"/>
              <a:t>2 </a:t>
            </a:r>
            <a:r>
              <a:rPr lang="en-US" sz="1600" dirty="0"/>
              <a:t>is 0.8108 (81.01%), which implies that 81% of the variations in the data can be explained by the linear relationship (and this is a good fit)</a:t>
            </a:r>
          </a:p>
          <a:p>
            <a:r>
              <a:rPr lang="en-US" sz="2000" dirty="0"/>
              <a:t>The second metric is the F-statistic</a:t>
            </a:r>
          </a:p>
          <a:p>
            <a:pPr lvl="1"/>
            <a:r>
              <a:rPr lang="en-US" sz="1600" dirty="0"/>
              <a:t>This metric compares whether the fitted model is any different from a model without any X (i.e. just taking the average value of y)</a:t>
            </a:r>
          </a:p>
          <a:p>
            <a:pPr lvl="1"/>
            <a:r>
              <a:rPr lang="en-US" sz="1600" dirty="0"/>
              <a:t>In other words, F-statistic show whether R</a:t>
            </a:r>
            <a:r>
              <a:rPr lang="en-US" sz="1600" baseline="30000" dirty="0"/>
              <a:t>2</a:t>
            </a:r>
            <a:r>
              <a:rPr lang="en-US" sz="1600" dirty="0"/>
              <a:t> is significantly different from 0 or not </a:t>
            </a:r>
          </a:p>
          <a:p>
            <a:pPr lvl="1"/>
            <a:r>
              <a:rPr lang="en-US" sz="1600" dirty="0"/>
              <a:t>In the results, p-value for the F-statistic is very small (&lt; 0.01). This implies that the fitted model is better than random chance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0EDD-E66C-4BD1-9B40-127A48C4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16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CA8E-3998-46A0-ACB2-E02C5DA1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with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218A-BAB3-4CE1-B496-D79A45692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233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With the fitted model, we can predict the waiting time until the next eruption, given the length of the current eruption</a:t>
            </a:r>
          </a:p>
          <a:p>
            <a:r>
              <a:rPr lang="en-US" dirty="0"/>
              <a:t>Note that statistical models are generally good for inference</a:t>
            </a:r>
          </a:p>
          <a:p>
            <a:pPr lvl="1"/>
            <a:r>
              <a:rPr lang="en-US" dirty="0"/>
              <a:t>Inference is what we have done in the previous few slides</a:t>
            </a:r>
          </a:p>
          <a:p>
            <a:pPr lvl="2"/>
            <a:r>
              <a:rPr lang="en-US" dirty="0"/>
              <a:t>Whether an explanatory variable is statistically significant</a:t>
            </a:r>
          </a:p>
          <a:p>
            <a:pPr lvl="2"/>
            <a:r>
              <a:rPr lang="en-US" dirty="0"/>
              <a:t>Whether the model has a good fit to historical data</a:t>
            </a:r>
          </a:p>
          <a:p>
            <a:r>
              <a:rPr lang="en-US" dirty="0"/>
              <a:t>We generally rely on machine learning (ML) models for prediction</a:t>
            </a:r>
          </a:p>
          <a:p>
            <a:pPr lvl="1"/>
            <a:r>
              <a:rPr lang="en-US" dirty="0"/>
              <a:t>ML models have an uncanny ability to fit mathematical models to data, often in a black box approach</a:t>
            </a:r>
          </a:p>
          <a:p>
            <a:pPr lvl="1"/>
            <a:r>
              <a:rPr lang="en-US" dirty="0"/>
              <a:t>ML tests are not that concerned about inferences, but rather how accurate the ML models predict future observations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75B86-1470-4D90-85FD-D9EA4894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7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36525"/>
            <a:ext cx="7633742" cy="1492132"/>
          </a:xfrm>
        </p:spPr>
        <p:txBody>
          <a:bodyPr>
            <a:normAutofit/>
          </a:bodyPr>
          <a:lstStyle/>
          <a:p>
            <a:r>
              <a:rPr lang="en-US" dirty="0"/>
              <a:t>multivariate regressions and categorical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8758" y="1628657"/>
                <a:ext cx="7633742" cy="509281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3000" dirty="0"/>
                  <a:t>What happens when we have multiple variables on the RHS? How do we interpret it?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/>
                  <a:t>Interpreting coefficients in a multivariate regression:</a:t>
                </a:r>
                <a:endParaRPr lang="en-US" sz="2400" dirty="0"/>
              </a:p>
              <a:p>
                <a:pPr lvl="1"/>
                <a:r>
                  <a:rPr lang="en-US" dirty="0"/>
                  <a:t>Holding x</a:t>
                </a:r>
                <a:r>
                  <a:rPr lang="en-US" baseline="-25000" dirty="0"/>
                  <a:t>2</a:t>
                </a:r>
                <a:r>
                  <a:rPr lang="en-US" dirty="0"/>
                  <a:t> and x</a:t>
                </a:r>
                <a:r>
                  <a:rPr lang="en-US" baseline="-25000" dirty="0"/>
                  <a:t>3</a:t>
                </a:r>
                <a:r>
                  <a:rPr lang="en-US" dirty="0"/>
                  <a:t> fixed, the relationship between y and x</a:t>
                </a:r>
                <a:r>
                  <a:rPr lang="en-US" baseline="-25000" dirty="0"/>
                  <a:t>1</a:t>
                </a:r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/>
                  <a:t>Holding x</a:t>
                </a:r>
                <a:r>
                  <a:rPr lang="en-US" baseline="-25000" dirty="0"/>
                  <a:t>1</a:t>
                </a:r>
                <a:r>
                  <a:rPr lang="en-US" dirty="0"/>
                  <a:t> and x</a:t>
                </a:r>
                <a:r>
                  <a:rPr lang="en-US" baseline="-25000" dirty="0"/>
                  <a:t>3</a:t>
                </a:r>
                <a:r>
                  <a:rPr lang="en-US" dirty="0"/>
                  <a:t> fixed, the relationship between y and x</a:t>
                </a:r>
                <a:r>
                  <a:rPr lang="en-US" baseline="-25000" dirty="0"/>
                  <a:t>2</a:t>
                </a:r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/>
                  <a:t>ceteris paribus approach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“Stripping out” interpretation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effect that remains after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y has been stripped out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1628657"/>
                <a:ext cx="7633742" cy="5092818"/>
              </a:xfrm>
              <a:blipFill>
                <a:blip r:embed="rId2"/>
                <a:stretch>
                  <a:fillRect l="-958" t="-1675" r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2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02F2-BF1B-43F3-8EAE-D0C7CB14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multivariate regressions and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5DA2-6EB4-417C-A381-3B5E690C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Categorical variables cannot be explained the same way as numerical variables</a:t>
            </a:r>
          </a:p>
          <a:p>
            <a:pPr lvl="1"/>
            <a:r>
              <a:rPr lang="en-US" dirty="0"/>
              <a:t>E.g. salary = age + age</a:t>
            </a:r>
            <a:r>
              <a:rPr lang="en-US" baseline="30000" dirty="0"/>
              <a:t>2</a:t>
            </a:r>
            <a:r>
              <a:rPr lang="en-US" dirty="0"/>
              <a:t> + gender</a:t>
            </a:r>
          </a:p>
          <a:p>
            <a:r>
              <a:rPr lang="en-US" dirty="0"/>
              <a:t>If we observe a positive coefficient for age</a:t>
            </a:r>
          </a:p>
          <a:p>
            <a:pPr lvl="1"/>
            <a:r>
              <a:rPr lang="en-US" dirty="0"/>
              <a:t>This means that salary increases the older you are</a:t>
            </a:r>
          </a:p>
          <a:p>
            <a:r>
              <a:rPr lang="en-US" dirty="0"/>
              <a:t>If we observe a negative coefficient for age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This means that the salary is increasing at a decreasing rate the older you are</a:t>
            </a:r>
          </a:p>
          <a:p>
            <a:r>
              <a:rPr lang="en-US" dirty="0"/>
              <a:t>If we encode gender as male = 0, female =1, transgender = 2</a:t>
            </a:r>
          </a:p>
          <a:p>
            <a:pPr lvl="1"/>
            <a:r>
              <a:rPr lang="en-US" dirty="0"/>
              <a:t>And we observe a positive coefficient for gender</a:t>
            </a:r>
          </a:p>
          <a:p>
            <a:pPr lvl="1"/>
            <a:r>
              <a:rPr lang="en-US" dirty="0"/>
              <a:t>We might want to conclude that transgender earns more than female, who earns more than male</a:t>
            </a:r>
          </a:p>
          <a:p>
            <a:pPr lvl="1"/>
            <a:r>
              <a:rPr lang="en-US" dirty="0"/>
              <a:t>This interpretation is wrong because there is no rationale why genders are ranked in an ordinal manner (higher number for age = older, but higher number for gender = 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ACB40-DCC4-4177-B618-BEC9B002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4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02F2-BF1B-43F3-8EAE-D0C7CB14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multivariate regressions and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5DA2-6EB4-417C-A381-3B5E690C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98121"/>
            <a:ext cx="7633742" cy="5423354"/>
          </a:xfrm>
        </p:spPr>
        <p:txBody>
          <a:bodyPr>
            <a:normAutofit/>
          </a:bodyPr>
          <a:lstStyle/>
          <a:p>
            <a:r>
              <a:rPr lang="en-US" dirty="0"/>
              <a:t>As such, categorical variables are interpreted via benchmarking against a base category</a:t>
            </a:r>
          </a:p>
          <a:p>
            <a:pPr lvl="1"/>
            <a:r>
              <a:rPr lang="en-US" dirty="0"/>
              <a:t>The equation actually looks like this:</a:t>
            </a:r>
          </a:p>
          <a:p>
            <a:pPr marL="457200" lvl="1" indent="0">
              <a:buNone/>
            </a:pPr>
            <a:r>
              <a:rPr lang="en-US" dirty="0"/>
              <a:t>	salary = age + age</a:t>
            </a:r>
            <a:r>
              <a:rPr lang="en-US" baseline="30000" dirty="0"/>
              <a:t>2</a:t>
            </a:r>
            <a:r>
              <a:rPr lang="en-US" dirty="0"/>
              <a:t> + female + transgender</a:t>
            </a:r>
          </a:p>
          <a:p>
            <a:pPr lvl="2"/>
            <a:r>
              <a:rPr lang="en-US" dirty="0"/>
              <a:t>where each observation can only have 1 gender (i.e. if male, then female = 0, transgender= 0)</a:t>
            </a:r>
          </a:p>
          <a:p>
            <a:pPr lvl="2"/>
            <a:r>
              <a:rPr lang="en-US" dirty="0"/>
              <a:t>Where is male=1? Because male can be denoted by female=0 and transgender =0, therefore having another column for male = 1 is redundant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ACB40-DCC4-4177-B618-BEC9B002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50FAE-15D4-4384-B1CC-331A45088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79518"/>
              </p:ext>
            </p:extLst>
          </p:nvPr>
        </p:nvGraphicFramePr>
        <p:xfrm>
          <a:off x="1293971" y="5238115"/>
          <a:ext cx="69233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86">
                  <a:extLst>
                    <a:ext uri="{9D8B030D-6E8A-4147-A177-3AD203B41FA5}">
                      <a16:colId xmlns:a16="http://schemas.microsoft.com/office/drawing/2014/main" val="3272786531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515474143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61776876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3129364713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385449849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364544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x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0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3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48,650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5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59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02F2-BF1B-43F3-8EAE-D0C7CB14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multivariate regressions and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5DA2-6EB4-417C-A381-3B5E690C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692399"/>
            <a:ext cx="7633742" cy="40290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salary = age + age</a:t>
            </a:r>
            <a:r>
              <a:rPr lang="en-US" baseline="30000" dirty="0"/>
              <a:t>2</a:t>
            </a:r>
            <a:r>
              <a:rPr lang="en-US" dirty="0"/>
              <a:t> + female + transgender</a:t>
            </a:r>
          </a:p>
          <a:p>
            <a:r>
              <a:rPr lang="en-US" dirty="0"/>
              <a:t>As we denote male as female = 0 and transgender = 0, male becomes the benchmark category</a:t>
            </a:r>
          </a:p>
          <a:p>
            <a:pPr lvl="1"/>
            <a:r>
              <a:rPr lang="en-US" dirty="0"/>
              <a:t>The coefficient for female denotes how much more (or less) salary the female category earns against the male category</a:t>
            </a:r>
          </a:p>
          <a:p>
            <a:pPr lvl="1"/>
            <a:r>
              <a:rPr lang="en-US" dirty="0"/>
              <a:t>The coefficient for transgender denotes how much more (or less) salary the transgender category earns against the male category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ACB40-DCC4-4177-B618-BEC9B002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50FAE-15D4-4384-B1CC-331A45088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01253"/>
              </p:ext>
            </p:extLst>
          </p:nvPr>
        </p:nvGraphicFramePr>
        <p:xfrm>
          <a:off x="1293971" y="1209039"/>
          <a:ext cx="69233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86">
                  <a:extLst>
                    <a:ext uri="{9D8B030D-6E8A-4147-A177-3AD203B41FA5}">
                      <a16:colId xmlns:a16="http://schemas.microsoft.com/office/drawing/2014/main" val="3272786531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515474143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61776876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3129364713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385449849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364544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x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0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3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48,650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5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484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F3E5-1930-4A75-83E5-D394DA5E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B811-A375-49D9-8C02-AC449886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the codes in “statistical models – linear </a:t>
            </a:r>
            <a:r>
              <a:rPr lang="en-US" dirty="0" err="1"/>
              <a:t>regression.ipynb</a:t>
            </a:r>
            <a:r>
              <a:rPr lang="en-US" dirty="0"/>
              <a:t>” on the seatbelts dataset</a:t>
            </a:r>
          </a:p>
          <a:p>
            <a:r>
              <a:rPr lang="en-US" dirty="0"/>
              <a:t>Load the titanic dataset and explore the data using the techniques demonstrated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Inspecting, slicing data</a:t>
            </a:r>
          </a:p>
          <a:p>
            <a:pPr lvl="1"/>
            <a:r>
              <a:rPr lang="en-US" dirty="0"/>
              <a:t>Test of variances</a:t>
            </a:r>
          </a:p>
          <a:p>
            <a:pPr lvl="1"/>
            <a:r>
              <a:rPr lang="en-US" dirty="0"/>
              <a:t>Scatterplot</a:t>
            </a:r>
          </a:p>
          <a:p>
            <a:pPr lvl="1"/>
            <a:r>
              <a:rPr lang="en-US" dirty="0"/>
              <a:t>Linear regression (make sure you can interpret numerical and categorical variables)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90640-B2E6-4A16-8B4C-1F15A771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47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model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logistics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3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8758" y="1115568"/>
                <a:ext cx="7633742" cy="574243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We have mainly covered linear regressions with numerical response variable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What if the response variable is binary?</a:t>
                </a:r>
              </a:p>
              <a:p>
                <a:pPr lvl="1"/>
                <a:r>
                  <a:rPr lang="en-US" dirty="0"/>
                  <a:t>{Success, Failure}, {Yes, No}</a:t>
                </a:r>
              </a:p>
              <a:p>
                <a:pPr lvl="1"/>
                <a:r>
                  <a:rPr lang="en-US" dirty="0"/>
                  <a:t>We can’t use linear regression in this case because the model often predicts a value outside the range of 0 to 1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solution is to transform the response variable to a “log-odds” form</a:t>
                </a:r>
              </a:p>
              <a:p>
                <a:pPr lvl="1"/>
                <a:r>
                  <a:rPr lang="en-US" b="0" dirty="0"/>
                  <a:t>Using a link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ln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, that maps a {0, 1} variable to {-</a:t>
                </a:r>
                <a:r>
                  <a:rPr lang="en-US" sz="2600" dirty="0"/>
                  <a:t>∞</a:t>
                </a:r>
                <a:r>
                  <a:rPr lang="en-US" dirty="0"/>
                  <a:t>, +∞}</a:t>
                </a:r>
              </a:p>
              <a:p>
                <a:pPr lvl="1"/>
                <a:r>
                  <a:rPr lang="en-US" dirty="0"/>
                  <a:t>This model gives us the probability of an event happening (success, failure)</a:t>
                </a:r>
              </a:p>
              <a:p>
                <a:pPr lvl="1"/>
                <a:r>
                  <a:rPr lang="en-US" dirty="0"/>
                  <a:t>Interpreting the odds results: how many times more likely is an event going to happen</a:t>
                </a:r>
              </a:p>
              <a:p>
                <a:pPr lvl="2"/>
                <a:r>
                  <a:rPr lang="en-US" dirty="0"/>
                  <a:t>Probability of happening = 80%, probability of not happening = 20%</a:t>
                </a:r>
              </a:p>
              <a:p>
                <a:pPr lvl="2"/>
                <a:r>
                  <a:rPr lang="en-US" dirty="0"/>
                  <a:t>Odds = 80%/20% = 4 to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1115568"/>
                <a:ext cx="7633742" cy="5742432"/>
              </a:xfrm>
              <a:blipFill>
                <a:blip r:embed="rId2"/>
                <a:stretch>
                  <a:fillRect l="-958" t="-1274" r="-1118" b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relationships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0"/>
            <a:ext cx="7633742" cy="1492132"/>
          </a:xfrm>
        </p:spPr>
        <p:txBody>
          <a:bodyPr/>
          <a:lstStyle/>
          <a:p>
            <a:r>
              <a:rPr lang="en-US" dirty="0"/>
              <a:t>Logistic regression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71016"/>
            <a:ext cx="7633742" cy="5450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model that is widely used in academia and industry</a:t>
            </a:r>
          </a:p>
          <a:p>
            <a:r>
              <a:rPr lang="en-US" dirty="0"/>
              <a:t>The logistic regression model is set up as a linear combination of independent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Independent variables can be quantitative or categorical (similar to linear regression)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Qualifications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16268" y="3146582"/>
                <a:ext cx="3609963" cy="564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68" y="3146582"/>
                <a:ext cx="3609963" cy="56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461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2EC9-D95C-426C-9D7D-84DCF29C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DC37-672A-4A2B-9157-F05685AF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Upload “logistics </a:t>
            </a:r>
            <a:r>
              <a:rPr lang="en-US" dirty="0" err="1"/>
              <a:t>regression.ipynb</a:t>
            </a:r>
            <a:r>
              <a:rPr lang="en-US" dirty="0"/>
              <a:t>” into your dashboard</a:t>
            </a:r>
          </a:p>
          <a:p>
            <a:r>
              <a:rPr lang="en-US" dirty="0"/>
              <a:t>Follow the comments and codes in the notebook</a:t>
            </a:r>
          </a:p>
          <a:p>
            <a:r>
              <a:rPr lang="en-US" dirty="0"/>
              <a:t>Note that for predictive projects:</a:t>
            </a:r>
          </a:p>
          <a:p>
            <a:pPr lvl="1"/>
            <a:r>
              <a:rPr lang="en-US" dirty="0"/>
              <a:t>We need to split the data into train and test set</a:t>
            </a:r>
          </a:p>
          <a:p>
            <a:pPr lvl="1"/>
            <a:r>
              <a:rPr lang="en-US" dirty="0"/>
              <a:t>If we used a train models to predict on any observations in the training set, we are going to get very good results (this is in-sample bias)</a:t>
            </a:r>
          </a:p>
          <a:p>
            <a:pPr lvl="1"/>
            <a:r>
              <a:rPr lang="en-US" dirty="0"/>
              <a:t>To get an objective accuracy test, we need to use the trained model on a set of observations that the model has not been trained on</a:t>
            </a:r>
          </a:p>
          <a:p>
            <a:r>
              <a:rPr lang="en-US" dirty="0"/>
              <a:t>Load the dataset on Weekly S&amp;P Stock Market and see if you can create a logistics model to predict the direction of the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D6673-3931-4D74-8756-1108FA4F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3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Questions?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Email any queries to</a:t>
            </a:r>
          </a:p>
          <a:p>
            <a:pPr eaLnBrk="1" hangingPunct="1"/>
            <a:r>
              <a:rPr lang="en-US" altLang="en-US" dirty="0"/>
              <a:t>jackhong@smu.edu.sg</a:t>
            </a:r>
          </a:p>
        </p:txBody>
      </p:sp>
    </p:spTree>
    <p:extLst>
      <p:ext uri="{BB962C8B-B14F-4D97-AF65-F5344CB8AC3E}">
        <p14:creationId xmlns:p14="http://schemas.microsoft.com/office/powerpoint/2010/main" val="14298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59" y="382385"/>
            <a:ext cx="8131276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Before you start playing with the data: </a:t>
            </a:r>
            <a:br>
              <a:rPr lang="en-US" dirty="0"/>
            </a:br>
            <a:r>
              <a:rPr lang="en-US" sz="4400" dirty="0">
                <a:solidFill>
                  <a:srgbClr val="FF0000"/>
                </a:solidFill>
              </a:rPr>
              <a:t>visualize the layout!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266" name="Picture 2" descr="http://www.bonkersworld.net/images/2011.11.15_life_of_a_sw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365" y="2761295"/>
            <a:ext cx="4540562" cy="345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7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 of Variables are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307" y="1208314"/>
            <a:ext cx="4305733" cy="55131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(Random Variable)</a:t>
            </a:r>
          </a:p>
          <a:p>
            <a:pPr lvl="1"/>
            <a:r>
              <a:rPr lang="en-US" dirty="0"/>
              <a:t>A characteristic that takes different values for different entities (e.g. person, stock)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2 types: </a:t>
            </a:r>
          </a:p>
          <a:p>
            <a:pPr lvl="2"/>
            <a:r>
              <a:rPr lang="en-US" sz="2400" dirty="0"/>
              <a:t>Quantitative</a:t>
            </a:r>
          </a:p>
          <a:p>
            <a:pPr lvl="2"/>
            <a:r>
              <a:rPr lang="en-US" sz="2400" dirty="0"/>
              <a:t>Categorical</a:t>
            </a:r>
          </a:p>
          <a:p>
            <a:pPr lvl="3"/>
            <a:r>
              <a:rPr lang="en-US" sz="2200" dirty="0"/>
              <a:t>Often used for qualitative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179" y="4894452"/>
          <a:ext cx="408051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Year-month-day-hour-min-secs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 X; Gen</a:t>
                      </a:r>
                      <a:r>
                        <a:rPr lang="en-US" sz="1600" baseline="0" dirty="0"/>
                        <a:t> Y; Millennials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 and cents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Grade A, B, C </a:t>
                      </a:r>
                      <a:r>
                        <a:rPr lang="en-US" sz="1600" dirty="0" err="1"/>
                        <a:t>Supergrade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38757" y="3078791"/>
          <a:ext cx="7816932" cy="1236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2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28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Person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Gender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AgeRange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Citizenship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effectLst/>
                        </a:rPr>
                        <a:t>MaritalStatus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S1234567A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2014-10-31 20:41:49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Male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11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S1234568B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 dirty="0">
                          <a:effectLst/>
                        </a:rPr>
                        <a:t>2014-11-01 10:40:33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Female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80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08314"/>
            <a:ext cx="7942352" cy="26622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 subtypes of Categorical Variables</a:t>
            </a:r>
          </a:p>
          <a:p>
            <a:pPr lvl="1"/>
            <a:r>
              <a:rPr lang="en-US" dirty="0"/>
              <a:t>Nominal: Unordered</a:t>
            </a:r>
          </a:p>
          <a:p>
            <a:pPr lvl="1"/>
            <a:r>
              <a:rPr lang="en-US" dirty="0"/>
              <a:t>Dummy: Takes only 2 values (1 or 0), typically used to represent (Yes, No) or (Success, Failure)</a:t>
            </a:r>
          </a:p>
          <a:p>
            <a:pPr lvl="1"/>
            <a:r>
              <a:rPr lang="en-US" dirty="0"/>
              <a:t>Ordinal: Ordered but no defined distance between intervals</a:t>
            </a:r>
          </a:p>
          <a:p>
            <a:r>
              <a:rPr lang="en-US" dirty="0"/>
              <a:t>The first 2 subtypes are the most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6822" y="4030236"/>
          <a:ext cx="7891078" cy="236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Quantitative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Ordinal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Dummy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</a:t>
                      </a:r>
                      <a:r>
                        <a:rPr lang="en-US" baseline="0" dirty="0"/>
                        <a:t> of Years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Law; Finance;</a:t>
                      </a:r>
                      <a:r>
                        <a:rPr lang="en-US" baseline="0" dirty="0"/>
                        <a:t> Physics; Psychology; Business; Economics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PSLE; O-Levels; A-Levels; Diploma;</a:t>
                      </a:r>
                      <a:r>
                        <a:rPr lang="en-US" baseline="0" dirty="0"/>
                        <a:t> Undergrad; Postgrad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 Bachelor</a:t>
                      </a:r>
                      <a:r>
                        <a:rPr lang="en-US" baseline="0" dirty="0"/>
                        <a:t> Degree?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Notes: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</a:t>
                      </a:r>
                      <a:r>
                        <a:rPr lang="en-US" baseline="0" dirty="0"/>
                        <a:t> rank in terms of duration. </a:t>
                      </a:r>
                      <a:r>
                        <a:rPr lang="en-US" dirty="0"/>
                        <a:t>Difference between</a:t>
                      </a:r>
                      <a:r>
                        <a:rPr lang="en-US" baseline="0" dirty="0"/>
                        <a:t> ranks are uniform.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Unable</a:t>
                      </a:r>
                      <a:r>
                        <a:rPr lang="en-US" baseline="0" dirty="0"/>
                        <a:t> to rank.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 rank in terms of academic potential, but the difference</a:t>
                      </a:r>
                      <a:r>
                        <a:rPr lang="en-US" baseline="0" dirty="0"/>
                        <a:t> between ranks are not uniform.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Yes,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27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subtypes of Quantitative Variables</a:t>
            </a:r>
          </a:p>
          <a:p>
            <a:pPr lvl="1"/>
            <a:r>
              <a:rPr lang="en-US" dirty="0"/>
              <a:t>Distance of intervals are uniform</a:t>
            </a:r>
          </a:p>
          <a:p>
            <a:pPr lvl="2"/>
            <a:r>
              <a:rPr lang="en-US" dirty="0"/>
              <a:t>The effect of an increment from 2 to 3 is of the same magnitude as an increment from 3 to 4</a:t>
            </a:r>
          </a:p>
          <a:p>
            <a:pPr lvl="1"/>
            <a:r>
              <a:rPr lang="en-US" dirty="0"/>
              <a:t>Discrete: Integers (e.g. 0, 1, 2, 3, 4)</a:t>
            </a:r>
          </a:p>
          <a:p>
            <a:pPr lvl="1"/>
            <a:r>
              <a:rPr lang="en-US" dirty="0"/>
              <a:t>Continuous: Infinite possibilities within a range (i.e. floating numbers like 3.14159265359 where the number of decimals can go to infinity)</a:t>
            </a:r>
          </a:p>
          <a:p>
            <a:pPr lvl="1"/>
            <a:r>
              <a:rPr lang="en-US" dirty="0"/>
              <a:t>Both discrete and continuous variables are treated in the same manner in statistical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0"/>
            <a:ext cx="7633742" cy="109212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note about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989556"/>
            <a:ext cx="7633742" cy="30312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Model designs and interpretations are distinctive between </a:t>
            </a:r>
          </a:p>
          <a:p>
            <a:pPr lvl="1"/>
            <a:r>
              <a:rPr lang="en-US" dirty="0"/>
              <a:t>quantitative and categorical variables</a:t>
            </a:r>
          </a:p>
          <a:p>
            <a:pPr lvl="1"/>
            <a:r>
              <a:rPr lang="en-US" dirty="0"/>
              <a:t>nominal and ordinal variables</a:t>
            </a:r>
          </a:p>
          <a:p>
            <a:r>
              <a:rPr lang="en-US" dirty="0"/>
              <a:t>Example: Salary increases with Age (quantitative, ordinal)</a:t>
            </a:r>
          </a:p>
          <a:p>
            <a:pPr lvl="1"/>
            <a:r>
              <a:rPr lang="en-US" dirty="0"/>
              <a:t>As age increases, we tend to see salary increasing as well</a:t>
            </a:r>
          </a:p>
          <a:p>
            <a:r>
              <a:rPr lang="en-US" dirty="0"/>
              <a:t>Example: Salary increment in 2018 is positive with Race A, B, and negative with Race C (categorical, nominal)</a:t>
            </a:r>
          </a:p>
          <a:p>
            <a:pPr lvl="1"/>
            <a:r>
              <a:rPr lang="en-US" dirty="0"/>
              <a:t>Races do not have an ordinal scale (e.g.  There is no logic why Race A is greater or smaller than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99636808"/>
              </p:ext>
            </p:extLst>
          </p:nvPr>
        </p:nvGraphicFramePr>
        <p:xfrm>
          <a:off x="723417" y="3522523"/>
          <a:ext cx="7697165" cy="3373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79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985881"/>
            <a:ext cx="7633742" cy="287302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Cross-sectional</a:t>
            </a:r>
          </a:p>
          <a:p>
            <a:pPr lvl="1"/>
            <a:r>
              <a:rPr lang="en-US" dirty="0"/>
              <a:t>Each observation is an entity (individual, firm </a:t>
            </a:r>
            <a:r>
              <a:rPr lang="en-US" dirty="0" err="1"/>
              <a:t>etc</a:t>
            </a:r>
            <a:r>
              <a:rPr lang="en-US" dirty="0"/>
              <a:t>) with associated information at a specific point in time</a:t>
            </a:r>
          </a:p>
          <a:p>
            <a:pPr lvl="1"/>
            <a:r>
              <a:rPr lang="en-US" dirty="0"/>
              <a:t>Various characteristics that are observed in conjunction with the observation are known as features</a:t>
            </a:r>
          </a:p>
          <a:p>
            <a:pPr lvl="1"/>
            <a:r>
              <a:rPr lang="en-US" dirty="0"/>
              <a:t>Data analytics is generally about associating characteristics with an outcome (e.g. Earnings before interests and taxes - EBIT), then using the strength or probability of the association to predict future EBIT given a set of features</a:t>
            </a:r>
          </a:p>
          <a:p>
            <a:pPr lvl="2"/>
            <a:r>
              <a:rPr lang="en-US" dirty="0"/>
              <a:t>Example: Given the strength of the associations of the characteristics of a company and its EBIT in 2010, we can predict 2011 EBIT using the characteristics observed in 2011.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8892"/>
              </p:ext>
            </p:extLst>
          </p:nvPr>
        </p:nvGraphicFramePr>
        <p:xfrm>
          <a:off x="796121" y="4763967"/>
          <a:ext cx="7919018" cy="11658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41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9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Company Name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 err="1">
                          <a:effectLst/>
                        </a:rPr>
                        <a:t>Exchange:Ticker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Excel Company 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>
                          <a:effectLst/>
                        </a:rPr>
                        <a:t>Year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Total Revenue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Gross Profit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EBITDA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u="none" strike="noStrike" dirty="0">
                          <a:effectLst/>
                        </a:rPr>
                        <a:t>EBIT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3Cnergy Limited (Catalist:502)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Catalist:502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IQ79611391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2006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50.2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12.6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4.76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3.56</a:t>
                      </a:r>
                      <a:endParaRPr lang="hr-HR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hr-HR" sz="1050" u="none" strike="noStrike" dirty="0">
                          <a:effectLst/>
                        </a:rPr>
                        <a:t>3SBio Inc. (SEHK:1530)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u="none" strike="noStrike">
                          <a:effectLst/>
                        </a:rPr>
                        <a:t>SEHK:1530</a:t>
                      </a:r>
                      <a:endParaRPr lang="fi-FI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IQ24164591</a:t>
                      </a:r>
                      <a:endParaRPr lang="is-I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2006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64.5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11.7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11.4</a:t>
                      </a:r>
                      <a:endParaRPr lang="nb-NO" sz="105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800 Super Holdings Limited (Catalist:5TG)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Catalist:5TG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IQ137292017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2006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19.1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3.45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4.24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2.22</a:t>
                      </a:r>
                      <a:endParaRPr lang="hr-H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759F8B20-34FF-4A99-8B3F-117A7735A4AF}"/>
              </a:ext>
            </a:extLst>
          </p:cNvPr>
          <p:cNvSpPr/>
          <p:nvPr/>
        </p:nvSpPr>
        <p:spPr>
          <a:xfrm rot="16200000">
            <a:off x="5770110" y="1707090"/>
            <a:ext cx="369055" cy="5521004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1939B-C2AD-4E3C-A528-81DE527DE6DD}"/>
              </a:ext>
            </a:extLst>
          </p:cNvPr>
          <p:cNvSpPr txBox="1"/>
          <p:nvPr/>
        </p:nvSpPr>
        <p:spPr>
          <a:xfrm>
            <a:off x="5481466" y="3872312"/>
            <a:ext cx="97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C5653-4762-46A2-981B-898909CB4BC3}"/>
              </a:ext>
            </a:extLst>
          </p:cNvPr>
          <p:cNvSpPr txBox="1"/>
          <p:nvPr/>
        </p:nvSpPr>
        <p:spPr>
          <a:xfrm rot="16200000">
            <a:off x="-91273" y="5368765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0686606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16113</TotalTime>
  <Words>3407</Words>
  <Application>Microsoft Macintosh PowerPoint</Application>
  <PresentationFormat>On-screen Show (4:3)</PresentationFormat>
  <Paragraphs>603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Gill Sans MT</vt:lpstr>
      <vt:lpstr>Impact</vt:lpstr>
      <vt:lpstr>Badge</vt:lpstr>
      <vt:lpstr>DECK 3b – basic statistical applications</vt:lpstr>
      <vt:lpstr>Before we start…</vt:lpstr>
      <vt:lpstr>Estimating relationships</vt:lpstr>
      <vt:lpstr>Before you start playing with the data:  visualize the layout!</vt:lpstr>
      <vt:lpstr>What kind of Variables are there?</vt:lpstr>
      <vt:lpstr>Categorical variables</vt:lpstr>
      <vt:lpstr>Quantitative variables</vt:lpstr>
      <vt:lpstr>important note about variables</vt:lpstr>
      <vt:lpstr>Data setup</vt:lpstr>
      <vt:lpstr>Data setup</vt:lpstr>
      <vt:lpstr>Data setup</vt:lpstr>
      <vt:lpstr>In the next section…</vt:lpstr>
      <vt:lpstr>Statistical model techniques</vt:lpstr>
      <vt:lpstr>Regression analysis</vt:lpstr>
      <vt:lpstr>Regression analysis</vt:lpstr>
      <vt:lpstr>The Linear Regression</vt:lpstr>
      <vt:lpstr>The linear regression</vt:lpstr>
      <vt:lpstr>Simple example</vt:lpstr>
      <vt:lpstr>Results output from R</vt:lpstr>
      <vt:lpstr>The linear regression (T-Value)</vt:lpstr>
      <vt:lpstr>The linear regression  (R2 and F-Statistic)</vt:lpstr>
      <vt:lpstr>Predicting with linear regression</vt:lpstr>
      <vt:lpstr>multivariate regressions and categorical variables</vt:lpstr>
      <vt:lpstr>multivariate regressions and categorical variables</vt:lpstr>
      <vt:lpstr>multivariate regressions and categorical variables</vt:lpstr>
      <vt:lpstr>multivariate regressions and categorical variables</vt:lpstr>
      <vt:lpstr>Exercise</vt:lpstr>
      <vt:lpstr>Statistical model techniques</vt:lpstr>
      <vt:lpstr>Logistic regression I</vt:lpstr>
      <vt:lpstr>Logistic regression II</vt:lpstr>
      <vt:lpstr>Exercise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 HONG Jiajun</cp:lastModifiedBy>
  <cp:revision>706</cp:revision>
  <cp:lastPrinted>2016-09-28T12:51:25Z</cp:lastPrinted>
  <dcterms:created xsi:type="dcterms:W3CDTF">2015-03-12T11:43:52Z</dcterms:created>
  <dcterms:modified xsi:type="dcterms:W3CDTF">2019-08-22T05:30:23Z</dcterms:modified>
</cp:coreProperties>
</file>