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86" r:id="rId7"/>
    <p:sldId id="265" r:id="rId8"/>
    <p:sldId id="264" r:id="rId9"/>
    <p:sldId id="267" r:id="rId10"/>
    <p:sldId id="266" r:id="rId11"/>
    <p:sldId id="285" r:id="rId12"/>
    <p:sldId id="26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61" r:id="rId27"/>
    <p:sldId id="281" r:id="rId28"/>
    <p:sldId id="282" r:id="rId29"/>
    <p:sldId id="283" r:id="rId30"/>
    <p:sldId id="284" r:id="rId31"/>
    <p:sldId id="262" r:id="rId3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2"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等线"/>
                <a:cs typeface="等线"/>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a:cs typeface="等线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8298"/>
            <a:ext cx="3018154" cy="696594"/>
          </a:xfrm>
          <a:prstGeom prst="rect">
            <a:avLst/>
          </a:prstGeom>
        </p:spPr>
        <p:txBody>
          <a:bodyPr wrap="square" lIns="0" tIns="0" rIns="0" bIns="0">
            <a:spAutoFit/>
          </a:bodyPr>
          <a:lstStyle>
            <a:lvl1pPr>
              <a:defRPr sz="4400" b="0" i="0">
                <a:solidFill>
                  <a:schemeClr val="tx1"/>
                </a:solidFill>
                <a:latin typeface="等线 Light"/>
                <a:cs typeface="等线 Light"/>
              </a:defRPr>
            </a:lvl1pPr>
          </a:lstStyle>
          <a:p>
            <a:endParaRPr/>
          </a:p>
        </p:txBody>
      </p:sp>
      <p:sp>
        <p:nvSpPr>
          <p:cNvPr id="3" name="Holder 3"/>
          <p:cNvSpPr>
            <a:spLocks noGrp="1"/>
          </p:cNvSpPr>
          <p:nvPr>
            <p:ph type="body" idx="1"/>
          </p:nvPr>
        </p:nvSpPr>
        <p:spPr>
          <a:xfrm>
            <a:off x="916939" y="1708683"/>
            <a:ext cx="7021830" cy="2580004"/>
          </a:xfrm>
          <a:prstGeom prst="rect">
            <a:avLst/>
          </a:prstGeom>
        </p:spPr>
        <p:txBody>
          <a:bodyPr wrap="square" lIns="0" tIns="0" rIns="0" bIns="0">
            <a:spAutoFit/>
          </a:bodyPr>
          <a:lstStyle>
            <a:lvl1pPr>
              <a:defRPr sz="2800" b="0" i="0">
                <a:solidFill>
                  <a:schemeClr val="tx1"/>
                </a:solidFill>
                <a:latin typeface="等线"/>
                <a:cs typeface="等线"/>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1464" y="1511160"/>
            <a:ext cx="9582150" cy="574040"/>
          </a:xfrm>
          <a:prstGeom prst="rect">
            <a:avLst/>
          </a:prstGeom>
        </p:spPr>
        <p:txBody>
          <a:bodyPr vert="horz" wrap="square" lIns="0" tIns="12700" rIns="0" bIns="0" rtlCol="0">
            <a:spAutoFit/>
          </a:bodyPr>
          <a:lstStyle/>
          <a:p>
            <a:pPr marL="12700">
              <a:lnSpc>
                <a:spcPct val="100000"/>
              </a:lnSpc>
              <a:spcBef>
                <a:spcPts val="100"/>
              </a:spcBef>
            </a:pPr>
            <a:r>
              <a:rPr sz="3600" dirty="0"/>
              <a:t>MATH</a:t>
            </a:r>
            <a:r>
              <a:rPr sz="3600" spc="-30" dirty="0"/>
              <a:t> </a:t>
            </a:r>
            <a:r>
              <a:rPr sz="3600" dirty="0"/>
              <a:t>304</a:t>
            </a:r>
            <a:r>
              <a:rPr sz="3600" spc="15" dirty="0"/>
              <a:t> </a:t>
            </a:r>
            <a:r>
              <a:rPr sz="3600" dirty="0"/>
              <a:t>-</a:t>
            </a:r>
            <a:r>
              <a:rPr sz="3600" spc="20" dirty="0"/>
              <a:t> </a:t>
            </a:r>
            <a:r>
              <a:rPr sz="3600" dirty="0"/>
              <a:t>Numerical</a:t>
            </a:r>
            <a:r>
              <a:rPr sz="3600" spc="-10" dirty="0"/>
              <a:t> </a:t>
            </a:r>
            <a:r>
              <a:rPr sz="3600" dirty="0"/>
              <a:t>Analysis</a:t>
            </a:r>
            <a:r>
              <a:rPr sz="3600" spc="-20" dirty="0"/>
              <a:t> </a:t>
            </a:r>
            <a:r>
              <a:rPr sz="3600" dirty="0"/>
              <a:t>and</a:t>
            </a:r>
            <a:r>
              <a:rPr sz="3600" spc="-5" dirty="0"/>
              <a:t> </a:t>
            </a:r>
            <a:r>
              <a:rPr sz="3600" spc="-10" dirty="0"/>
              <a:t>Optimization</a:t>
            </a:r>
            <a:endParaRPr sz="3600"/>
          </a:p>
        </p:txBody>
      </p:sp>
      <p:sp>
        <p:nvSpPr>
          <p:cNvPr id="3" name="object 3"/>
          <p:cNvSpPr txBox="1"/>
          <p:nvPr/>
        </p:nvSpPr>
        <p:spPr>
          <a:xfrm>
            <a:off x="2639912" y="2498712"/>
            <a:ext cx="6985634" cy="574040"/>
          </a:xfrm>
          <a:prstGeom prst="rect">
            <a:avLst/>
          </a:prstGeom>
        </p:spPr>
        <p:txBody>
          <a:bodyPr vert="horz" wrap="square" lIns="0" tIns="12700" rIns="0" bIns="0" rtlCol="0">
            <a:spAutoFit/>
          </a:bodyPr>
          <a:lstStyle/>
          <a:p>
            <a:pPr marL="12700">
              <a:lnSpc>
                <a:spcPct val="100000"/>
              </a:lnSpc>
              <a:spcBef>
                <a:spcPts val="100"/>
              </a:spcBef>
            </a:pPr>
            <a:r>
              <a:rPr sz="3600" b="0" dirty="0">
                <a:latin typeface="等线 Light"/>
                <a:cs typeface="等线 Light"/>
              </a:rPr>
              <a:t>Project</a:t>
            </a:r>
            <a:r>
              <a:rPr sz="3600" b="0" spc="-15" dirty="0">
                <a:latin typeface="等线 Light"/>
                <a:cs typeface="等线 Light"/>
              </a:rPr>
              <a:t> </a:t>
            </a:r>
            <a:r>
              <a:rPr sz="3600" b="0" dirty="0">
                <a:latin typeface="等线 Light"/>
                <a:cs typeface="等线 Light"/>
              </a:rPr>
              <a:t>---Least Squares</a:t>
            </a:r>
            <a:r>
              <a:rPr sz="3600" b="0" spc="-5" dirty="0">
                <a:latin typeface="等线 Light"/>
                <a:cs typeface="等线 Light"/>
              </a:rPr>
              <a:t> </a:t>
            </a:r>
            <a:r>
              <a:rPr sz="3600" b="0" spc="-10" dirty="0">
                <a:latin typeface="等线 Light"/>
                <a:cs typeface="等线 Light"/>
              </a:rPr>
              <a:t>Regression</a:t>
            </a:r>
            <a:endParaRPr sz="3600" dirty="0">
              <a:latin typeface="等线 Light"/>
              <a:cs typeface="等线 Light"/>
            </a:endParaRPr>
          </a:p>
        </p:txBody>
      </p:sp>
      <p:sp>
        <p:nvSpPr>
          <p:cNvPr id="4" name="object 4"/>
          <p:cNvSpPr txBox="1"/>
          <p:nvPr/>
        </p:nvSpPr>
        <p:spPr>
          <a:xfrm>
            <a:off x="1485900" y="3276600"/>
            <a:ext cx="9220200" cy="1851917"/>
          </a:xfrm>
          <a:prstGeom prst="rect">
            <a:avLst/>
          </a:prstGeom>
        </p:spPr>
        <p:txBody>
          <a:bodyPr vert="horz" wrap="square" lIns="0" tIns="12700" rIns="0" bIns="0" rtlCol="0">
            <a:spAutoFit/>
          </a:bodyPr>
          <a:lstStyle/>
          <a:p>
            <a:pPr marL="26034" marR="5080" indent="-13970" algn="ctr">
              <a:lnSpc>
                <a:spcPct val="124600"/>
              </a:lnSpc>
              <a:spcBef>
                <a:spcPts val="100"/>
              </a:spcBef>
            </a:pPr>
            <a:r>
              <a:rPr lang="en-US" altLang="zh-CN" sz="2400" dirty="0">
                <a:latin typeface="等线"/>
                <a:cs typeface="等线"/>
              </a:rPr>
              <a:t>Xi Chen</a:t>
            </a:r>
          </a:p>
          <a:p>
            <a:pPr marL="26034" marR="5080" indent="-13970" algn="ctr">
              <a:lnSpc>
                <a:spcPct val="124600"/>
              </a:lnSpc>
              <a:spcBef>
                <a:spcPts val="100"/>
              </a:spcBef>
            </a:pPr>
            <a:r>
              <a:rPr lang="en-US" sz="2400" spc="-20" dirty="0">
                <a:latin typeface="等线"/>
                <a:cs typeface="等线"/>
              </a:rPr>
              <a:t>xc166</a:t>
            </a:r>
          </a:p>
          <a:p>
            <a:pPr marL="26034" marR="5080" indent="-13970" algn="ctr">
              <a:lnSpc>
                <a:spcPct val="124600"/>
              </a:lnSpc>
              <a:spcBef>
                <a:spcPts val="100"/>
              </a:spcBef>
            </a:pPr>
            <a:r>
              <a:rPr lang="en-US" sz="2400" dirty="0">
                <a:latin typeface="等线"/>
                <a:cs typeface="等线"/>
              </a:rPr>
              <a:t>https://www.youtube.com/watch?v=yB8AHtW25WQ&amp;ab_channel=espeson</a:t>
            </a:r>
            <a:endParaRPr sz="2400" dirty="0">
              <a:latin typeface="等线"/>
              <a:cs typeface="等线"/>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933450" y="1524000"/>
                <a:ext cx="10325100" cy="4992521"/>
              </a:xfrm>
              <a:prstGeom prst="rect">
                <a:avLst/>
              </a:prstGeom>
            </p:spPr>
            <p:txBody>
              <a:bodyPr vert="horz" wrap="square" lIns="0" tIns="46355" rIns="0" bIns="0" rtlCol="0">
                <a:spAutoFit/>
              </a:bodyPr>
              <a:lstStyle/>
              <a:p>
                <a:r>
                  <a:rPr lang="en-US" altLang="zh-CN" sz="2800" dirty="0"/>
                  <a:t>Meanwhile, we need to deal with the y values of the data points as well. We set up one array to store the y value for the data which is called </a:t>
                </a:r>
                <a14:m>
                  <m:oMath xmlns:m="http://schemas.openxmlformats.org/officeDocument/2006/math">
                    <m:r>
                      <a:rPr lang="en-US" altLang="zh-CN" sz="2800" i="1">
                        <a:latin typeface="Cambria Math" panose="02040503050406030204" pitchFamily="18" charset="0"/>
                      </a:rPr>
                      <m:t>𝑦</m:t>
                    </m:r>
                  </m:oMath>
                </a14:m>
                <a:r>
                  <a:rPr lang="en-US" altLang="zh-CN" sz="2800" dirty="0"/>
                  <a:t>. To carry out the matrix calculation, </a:t>
                </a:r>
                <a14:m>
                  <m:oMath xmlns:m="http://schemas.openxmlformats.org/officeDocument/2006/math">
                    <m:r>
                      <a:rPr lang="en-US" altLang="zh-CN" sz="2800" i="1">
                        <a:latin typeface="Cambria Math" panose="02040503050406030204" pitchFamily="18" charset="0"/>
                      </a:rPr>
                      <m:t>𝑦</m:t>
                    </m:r>
                  </m:oMath>
                </a14:m>
                <a:r>
                  <a:rPr lang="en-US" altLang="zh-CN" sz="2800" dirty="0"/>
                  <a:t> should be an </a:t>
                </a:r>
                <a14:m>
                  <m:oMath xmlns:m="http://schemas.openxmlformats.org/officeDocument/2006/math">
                    <m:r>
                      <a:rPr lang="en-US" altLang="zh-CN" sz="2800" i="1">
                        <a:latin typeface="Cambria Math" panose="02040503050406030204" pitchFamily="18" charset="0"/>
                      </a:rPr>
                      <m:t># </m:t>
                    </m:r>
                    <m:r>
                      <a:rPr lang="en-US" altLang="zh-CN" sz="2800" i="1">
                        <a:latin typeface="Cambria Math" panose="02040503050406030204" pitchFamily="18" charset="0"/>
                      </a:rPr>
                      <m:t>𝑜𝑓</m:t>
                    </m:r>
                    <m:r>
                      <a:rPr lang="en-US" altLang="zh-CN" sz="2800" i="1">
                        <a:latin typeface="Cambria Math" panose="02040503050406030204" pitchFamily="18" charset="0"/>
                      </a:rPr>
                      <m:t> </m:t>
                    </m:r>
                    <m:r>
                      <a:rPr lang="en-US" altLang="zh-CN" sz="2800" i="1">
                        <a:latin typeface="Cambria Math" panose="02040503050406030204" pitchFamily="18" charset="0"/>
                      </a:rPr>
                      <m:t>𝑑𝑎𝑡𝑎</m:t>
                    </m:r>
                    <m:r>
                      <a:rPr lang="en-US" altLang="zh-CN" sz="2800" i="1">
                        <a:latin typeface="Cambria Math" panose="02040503050406030204" pitchFamily="18" charset="0"/>
                      </a:rPr>
                      <m:t> </m:t>
                    </m:r>
                    <m:r>
                      <a:rPr lang="en-US" altLang="zh-CN" sz="2800" i="1">
                        <a:latin typeface="Cambria Math" panose="02040503050406030204" pitchFamily="18" charset="0"/>
                      </a:rPr>
                      <m:t>𝑝𝑜𝑖𝑛𝑡𝑠</m:t>
                    </m:r>
                    <m:r>
                      <a:rPr lang="en-US" altLang="zh-CN" sz="2800" i="1">
                        <a:latin typeface="Cambria Math" panose="02040503050406030204" pitchFamily="18" charset="0"/>
                      </a:rPr>
                      <m:t> ×</m:t>
                    </m:r>
                    <m:r>
                      <a:rPr lang="en-US" altLang="zh-CN" sz="2800" i="1">
                        <a:latin typeface="Cambria Math" panose="02040503050406030204" pitchFamily="18" charset="0"/>
                      </a:rPr>
                      <m:t>𝑑𝑒𝑔𝑟𝑒𝑒</m:t>
                    </m:r>
                  </m:oMath>
                </a14:m>
                <a:r>
                  <a:rPr lang="en-US" altLang="zh-CN" sz="2800" dirty="0"/>
                  <a:t> matrix. So we need to provide enough zeros for it:</a:t>
                </a:r>
                <a:endParaRPr lang="zh-CN"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𝐵</m:t>
                      </m:r>
                      <m:r>
                        <a:rPr lang="en-US" altLang="zh-CN" sz="2800" i="1">
                          <a:latin typeface="Cambria Math" panose="02040503050406030204" pitchFamily="18" charset="0"/>
                        </a:rPr>
                        <m:t>=</m:t>
                      </m:r>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𝑦</m:t>
                            </m:r>
                          </m:e>
                        </m:mr>
                        <m:mr>
                          <m:e>
                            <m:r>
                              <a:rPr lang="en-US" altLang="zh-CN" sz="2800" i="1">
                                <a:latin typeface="Cambria Math" panose="02040503050406030204" pitchFamily="18" charset="0"/>
                              </a:rPr>
                              <m:t>⋮</m:t>
                            </m:r>
                          </m:e>
                        </m:mr>
                        <m:mr>
                          <m:e>
                            <m:r>
                              <a:rPr lang="en-US" altLang="zh-CN" sz="2800" i="1">
                                <a:latin typeface="Cambria Math" panose="02040503050406030204" pitchFamily="18" charset="0"/>
                              </a:rPr>
                              <m:t>0</m:t>
                            </m:r>
                          </m:e>
                        </m:mr>
                      </m:m>
                    </m:oMath>
                  </m:oMathPara>
                </a14:m>
                <a:endParaRPr lang="zh-CN" altLang="zh-CN" sz="2800" dirty="0"/>
              </a:p>
              <a:p>
                <a:r>
                  <a:rPr lang="en-US" altLang="zh-CN" sz="2800" dirty="0"/>
                  <a:t>So by calculation:</a:t>
                </a:r>
                <a:endParaRPr lang="zh-CN"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m:t>
                      </m:r>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𝐵</m:t>
                      </m:r>
                    </m:oMath>
                  </m:oMathPara>
                </a14:m>
                <a:endParaRPr lang="en-US" altLang="zh-CN" sz="2800" dirty="0"/>
              </a:p>
              <a:p>
                <a:endParaRPr lang="zh-CN" altLang="zh-CN" sz="2800" dirty="0"/>
              </a:p>
              <a:p>
                <a:r>
                  <a:rPr lang="en-US" altLang="zh-CN" sz="2800" dirty="0"/>
                  <a:t>We can find out the solution for this least square problem.</a:t>
                </a:r>
                <a:endParaRPr lang="zh-CN" altLang="zh-CN" sz="2800" dirty="0"/>
              </a:p>
            </p:txBody>
          </p:sp>
        </mc:Choice>
        <mc:Fallback xmlns="">
          <p:sp>
            <p:nvSpPr>
              <p:cNvPr id="3" name="object 3"/>
              <p:cNvSpPr txBox="1">
                <a:spLocks noRot="1" noChangeAspect="1" noMove="1" noResize="1" noEditPoints="1" noAdjustHandles="1" noChangeArrowheads="1" noChangeShapeType="1" noTextEdit="1"/>
              </p:cNvSpPr>
              <p:nvPr/>
            </p:nvSpPr>
            <p:spPr>
              <a:xfrm>
                <a:off x="933450" y="1524000"/>
                <a:ext cx="10325100" cy="4992521"/>
              </a:xfrm>
              <a:prstGeom prst="rect">
                <a:avLst/>
              </a:prstGeom>
              <a:blipFill>
                <a:blip r:embed="rId2"/>
                <a:stretch>
                  <a:fillRect l="-2066" t="-1221" r="-1771" b="-3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09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p:pic>
        <p:nvPicPr>
          <p:cNvPr id="4" name="图片 3">
            <a:extLst>
              <a:ext uri="{FF2B5EF4-FFF2-40B4-BE49-F238E27FC236}">
                <a16:creationId xmlns:a16="http://schemas.microsoft.com/office/drawing/2014/main" id="{512455C9-35F1-1EDF-49F3-C58F23C2F9FF}"/>
              </a:ext>
            </a:extLst>
          </p:cNvPr>
          <p:cNvPicPr>
            <a:picLocks noChangeAspect="1"/>
          </p:cNvPicPr>
          <p:nvPr/>
        </p:nvPicPr>
        <p:blipFill>
          <a:blip r:embed="rId2"/>
          <a:stretch>
            <a:fillRect/>
          </a:stretch>
        </p:blipFill>
        <p:spPr>
          <a:xfrm>
            <a:off x="2209800" y="1371600"/>
            <a:ext cx="7738635" cy="4352869"/>
          </a:xfrm>
          <a:prstGeom prst="rect">
            <a:avLst/>
          </a:prstGeom>
        </p:spPr>
      </p:pic>
      <p:sp>
        <p:nvSpPr>
          <p:cNvPr id="6" name="文本框 5">
            <a:extLst>
              <a:ext uri="{FF2B5EF4-FFF2-40B4-BE49-F238E27FC236}">
                <a16:creationId xmlns:a16="http://schemas.microsoft.com/office/drawing/2014/main" id="{1B46D1E3-B068-FFCE-2F81-93E327F57A20}"/>
              </a:ext>
            </a:extLst>
          </p:cNvPr>
          <p:cNvSpPr txBox="1"/>
          <p:nvPr/>
        </p:nvSpPr>
        <p:spPr>
          <a:xfrm>
            <a:off x="2667000" y="5638800"/>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Picture 2. Example of 4-fold cross validation</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6464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Result-Task1</a:t>
            </a:r>
            <a:endParaRPr spc="-10" dirty="0"/>
          </a:p>
        </p:txBody>
      </p:sp>
      <p:graphicFrame>
        <p:nvGraphicFramePr>
          <p:cNvPr id="8" name="表格 7">
            <a:extLst>
              <a:ext uri="{FF2B5EF4-FFF2-40B4-BE49-F238E27FC236}">
                <a16:creationId xmlns:a16="http://schemas.microsoft.com/office/drawing/2014/main" id="{18652CAD-3A8E-76CF-C48D-DE7DE27936FB}"/>
              </a:ext>
            </a:extLst>
          </p:cNvPr>
          <p:cNvGraphicFramePr>
            <a:graphicFrameLocks noGrp="1"/>
          </p:cNvGraphicFramePr>
          <p:nvPr>
            <p:extLst>
              <p:ext uri="{D42A27DB-BD31-4B8C-83A1-F6EECF244321}">
                <p14:modId xmlns:p14="http://schemas.microsoft.com/office/powerpoint/2010/main" val="716288516"/>
              </p:ext>
            </p:extLst>
          </p:nvPr>
        </p:nvGraphicFramePr>
        <p:xfrm>
          <a:off x="304800" y="1524000"/>
          <a:ext cx="11658600" cy="4312319"/>
        </p:xfrm>
        <a:graphic>
          <a:graphicData uri="http://schemas.openxmlformats.org/drawingml/2006/table">
            <a:tbl>
              <a:tblPr firstRow="1" firstCol="1" bandRow="1">
                <a:tableStyleId>{5C22544A-7EE6-4342-B048-85BDC9FD1C3A}</a:tableStyleId>
              </a:tblPr>
              <a:tblGrid>
                <a:gridCol w="1870596">
                  <a:extLst>
                    <a:ext uri="{9D8B030D-6E8A-4147-A177-3AD203B41FA5}">
                      <a16:colId xmlns:a16="http://schemas.microsoft.com/office/drawing/2014/main" val="722454563"/>
                    </a:ext>
                  </a:extLst>
                </a:gridCol>
                <a:gridCol w="1087556">
                  <a:extLst>
                    <a:ext uri="{9D8B030D-6E8A-4147-A177-3AD203B41FA5}">
                      <a16:colId xmlns:a16="http://schemas.microsoft.com/office/drawing/2014/main" val="1983765422"/>
                    </a:ext>
                  </a:extLst>
                </a:gridCol>
                <a:gridCol w="1087556">
                  <a:extLst>
                    <a:ext uri="{9D8B030D-6E8A-4147-A177-3AD203B41FA5}">
                      <a16:colId xmlns:a16="http://schemas.microsoft.com/office/drawing/2014/main" val="1709123771"/>
                    </a:ext>
                  </a:extLst>
                </a:gridCol>
                <a:gridCol w="1087556">
                  <a:extLst>
                    <a:ext uri="{9D8B030D-6E8A-4147-A177-3AD203B41FA5}">
                      <a16:colId xmlns:a16="http://schemas.microsoft.com/office/drawing/2014/main" val="2352004822"/>
                    </a:ext>
                  </a:extLst>
                </a:gridCol>
                <a:gridCol w="1087556">
                  <a:extLst>
                    <a:ext uri="{9D8B030D-6E8A-4147-A177-3AD203B41FA5}">
                      <a16:colId xmlns:a16="http://schemas.microsoft.com/office/drawing/2014/main" val="357781083"/>
                    </a:ext>
                  </a:extLst>
                </a:gridCol>
                <a:gridCol w="1087556">
                  <a:extLst>
                    <a:ext uri="{9D8B030D-6E8A-4147-A177-3AD203B41FA5}">
                      <a16:colId xmlns:a16="http://schemas.microsoft.com/office/drawing/2014/main" val="1188104124"/>
                    </a:ext>
                  </a:extLst>
                </a:gridCol>
                <a:gridCol w="1087556">
                  <a:extLst>
                    <a:ext uri="{9D8B030D-6E8A-4147-A177-3AD203B41FA5}">
                      <a16:colId xmlns:a16="http://schemas.microsoft.com/office/drawing/2014/main" val="1698221820"/>
                    </a:ext>
                  </a:extLst>
                </a:gridCol>
                <a:gridCol w="1087556">
                  <a:extLst>
                    <a:ext uri="{9D8B030D-6E8A-4147-A177-3AD203B41FA5}">
                      <a16:colId xmlns:a16="http://schemas.microsoft.com/office/drawing/2014/main" val="672887442"/>
                    </a:ext>
                  </a:extLst>
                </a:gridCol>
                <a:gridCol w="1087556">
                  <a:extLst>
                    <a:ext uri="{9D8B030D-6E8A-4147-A177-3AD203B41FA5}">
                      <a16:colId xmlns:a16="http://schemas.microsoft.com/office/drawing/2014/main" val="4215677665"/>
                    </a:ext>
                  </a:extLst>
                </a:gridCol>
                <a:gridCol w="1087556">
                  <a:extLst>
                    <a:ext uri="{9D8B030D-6E8A-4147-A177-3AD203B41FA5}">
                      <a16:colId xmlns:a16="http://schemas.microsoft.com/office/drawing/2014/main" val="3762561286"/>
                    </a:ext>
                  </a:extLst>
                </a:gridCol>
              </a:tblGrid>
              <a:tr h="618143">
                <a:tc>
                  <a:txBody>
                    <a:bodyPr/>
                    <a:lstStyle/>
                    <a:p>
                      <a:r>
                        <a:rPr lang="en-US" sz="3200">
                          <a:effectLst/>
                        </a:rPr>
                        <a:t>Model</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dirty="0">
                          <a:effectLst/>
                        </a:rPr>
                        <a:t>N=3</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N=8</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1847088">
                <a:tc>
                  <a:txBody>
                    <a:bodyPr/>
                    <a:lstStyle/>
                    <a:p>
                      <a:r>
                        <a:rPr lang="en-US" sz="3200">
                          <a:effectLst/>
                        </a:rPr>
                        <a:t>Training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0.855951</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0.853836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0.27023</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0.243957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0.168454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0.153101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0.110869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0.074539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1.18E-20</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83312109"/>
                  </a:ext>
                </a:extLst>
              </a:tr>
              <a:tr h="1847088">
                <a:tc>
                  <a:txBody>
                    <a:bodyPr/>
                    <a:lstStyle/>
                    <a:p>
                      <a:r>
                        <a:rPr lang="en-US" sz="3200">
                          <a:effectLst/>
                        </a:rPr>
                        <a:t>Test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0.156486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0.146281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0.148816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0.161313</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0.25901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0.302324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0.398575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0.413903</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4.979396</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65702486"/>
                  </a:ext>
                </a:extLst>
              </a:tr>
            </a:tbl>
          </a:graphicData>
        </a:graphic>
      </p:graphicFrame>
      <p:sp>
        <p:nvSpPr>
          <p:cNvPr id="10" name="文本框 9">
            <a:extLst>
              <a:ext uri="{FF2B5EF4-FFF2-40B4-BE49-F238E27FC236}">
                <a16:creationId xmlns:a16="http://schemas.microsoft.com/office/drawing/2014/main" id="{79E52AF6-698B-A203-667B-53B25F197178}"/>
              </a:ext>
            </a:extLst>
          </p:cNvPr>
          <p:cNvSpPr txBox="1"/>
          <p:nvPr/>
        </p:nvSpPr>
        <p:spPr>
          <a:xfrm>
            <a:off x="2590800" y="6019800"/>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Table 1. Small Data Error without regularization</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Result-Task1</a:t>
            </a:r>
            <a:endParaRPr spc="-10" dirty="0"/>
          </a:p>
        </p:txBody>
      </p:sp>
      <p:pic>
        <p:nvPicPr>
          <p:cNvPr id="3" name="图片 2" descr="图表, 散点图&#10;&#10;描述已自动生成">
            <a:extLst>
              <a:ext uri="{FF2B5EF4-FFF2-40B4-BE49-F238E27FC236}">
                <a16:creationId xmlns:a16="http://schemas.microsoft.com/office/drawing/2014/main" id="{BFF0882E-8D02-70C9-3CBD-8D2BA0F785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371600"/>
            <a:ext cx="6170691" cy="4628309"/>
          </a:xfrm>
          <a:prstGeom prst="rect">
            <a:avLst/>
          </a:prstGeom>
        </p:spPr>
      </p:pic>
      <p:sp>
        <p:nvSpPr>
          <p:cNvPr id="5" name="文本框 4">
            <a:extLst>
              <a:ext uri="{FF2B5EF4-FFF2-40B4-BE49-F238E27FC236}">
                <a16:creationId xmlns:a16="http://schemas.microsoft.com/office/drawing/2014/main" id="{2F7967FA-E5B8-31A6-8661-518CACD0B31D}"/>
              </a:ext>
            </a:extLst>
          </p:cNvPr>
          <p:cNvSpPr txBox="1"/>
          <p:nvPr/>
        </p:nvSpPr>
        <p:spPr>
          <a:xfrm>
            <a:off x="2444961" y="5815243"/>
            <a:ext cx="6095158" cy="369332"/>
          </a:xfrm>
          <a:prstGeom prst="rect">
            <a:avLst/>
          </a:prstGeom>
          <a:noFill/>
        </p:spPr>
        <p:txBody>
          <a:bodyPr wrap="square">
            <a:spAutoFit/>
          </a:bodyPr>
          <a:lstStyle/>
          <a:p>
            <a:r>
              <a:rPr lang="en-US" altLang="zh-CN" sz="1800" dirty="0">
                <a:effectLst/>
                <a:latin typeface="Times New Roman" panose="02020603050405020304" pitchFamily="18" charset="0"/>
                <a:ea typeface="Times New Roman" panose="02020603050405020304" pitchFamily="18" charset="0"/>
              </a:rPr>
              <a:t>Figure 2. Training Data and Test Data for Task1</a:t>
            </a:r>
            <a:endParaRPr lang="zh-CN" altLang="en-US" dirty="0"/>
          </a:p>
        </p:txBody>
      </p:sp>
    </p:spTree>
    <p:extLst>
      <p:ext uri="{BB962C8B-B14F-4D97-AF65-F5344CB8AC3E}">
        <p14:creationId xmlns:p14="http://schemas.microsoft.com/office/powerpoint/2010/main" val="240759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Result-Task1</a:t>
            </a:r>
            <a:endParaRPr spc="-10" dirty="0"/>
          </a:p>
        </p:txBody>
      </p:sp>
      <p:sp>
        <p:nvSpPr>
          <p:cNvPr id="5" name="文本框 4">
            <a:extLst>
              <a:ext uri="{FF2B5EF4-FFF2-40B4-BE49-F238E27FC236}">
                <a16:creationId xmlns:a16="http://schemas.microsoft.com/office/drawing/2014/main" id="{2F7967FA-E5B8-31A6-8661-518CACD0B31D}"/>
              </a:ext>
            </a:extLst>
          </p:cNvPr>
          <p:cNvSpPr txBox="1"/>
          <p:nvPr/>
        </p:nvSpPr>
        <p:spPr>
          <a:xfrm>
            <a:off x="2895600" y="5902683"/>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Figure 3. Data and Fitting Curve with smallest error</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pic>
        <p:nvPicPr>
          <p:cNvPr id="4" name="图片 3" descr="图表, 折线图&#10;&#10;描述已自动生成">
            <a:extLst>
              <a:ext uri="{FF2B5EF4-FFF2-40B4-BE49-F238E27FC236}">
                <a16:creationId xmlns:a16="http://schemas.microsoft.com/office/drawing/2014/main" id="{2CBE7221-52D5-C0FF-C587-F33337E975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219200"/>
            <a:ext cx="6019800" cy="4515148"/>
          </a:xfrm>
          <a:prstGeom prst="rect">
            <a:avLst/>
          </a:prstGeom>
        </p:spPr>
      </p:pic>
    </p:spTree>
    <p:extLst>
      <p:ext uri="{BB962C8B-B14F-4D97-AF65-F5344CB8AC3E}">
        <p14:creationId xmlns:p14="http://schemas.microsoft.com/office/powerpoint/2010/main" val="71427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Result-Task1</a:t>
            </a:r>
            <a:endParaRPr spc="-1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F06833-D609-79CE-857E-9C15E9C640A6}"/>
                  </a:ext>
                </a:extLst>
              </p:cNvPr>
              <p:cNvSpPr txBox="1"/>
              <p:nvPr/>
            </p:nvSpPr>
            <p:spPr>
              <a:xfrm>
                <a:off x="533400" y="1447800"/>
                <a:ext cx="10972800" cy="5016758"/>
              </a:xfrm>
              <a:prstGeom prst="rect">
                <a:avLst/>
              </a:prstGeom>
              <a:noFill/>
            </p:spPr>
            <p:txBody>
              <a:bodyPr wrap="square">
                <a:spAutoFit/>
              </a:bodyPr>
              <a:lstStyle/>
              <a:p>
                <a:pPr>
                  <a:spcBef>
                    <a:spcPts val="35"/>
                  </a:spcBef>
                </a:pPr>
                <a:r>
                  <a:rPr lang="en-US" altLang="zh-CN" sz="2000" dirty="0">
                    <a:effectLst/>
                    <a:latin typeface="Times New Roman" panose="02020603050405020304" pitchFamily="18" charset="0"/>
                    <a:ea typeface="宋体" panose="02010600030101010101" pitchFamily="2" charset="-122"/>
                  </a:rPr>
                  <a:t>From a., we can see that when </a:t>
                </a:r>
                <a14:m>
                  <m:oMath xmlns:m="http://schemas.openxmlformats.org/officeDocument/2006/math">
                    <m:r>
                      <a:rPr lang="en-US" altLang="zh-CN" sz="2000" i="1">
                        <a:effectLst/>
                        <a:latin typeface="Cambria Math" panose="02040503050406030204" pitchFamily="18" charset="0"/>
                        <a:ea typeface="宋体" panose="02010600030101010101" pitchFamily="2" charset="-122"/>
                      </a:rPr>
                      <m:t>𝑛</m:t>
                    </m:r>
                    <m:r>
                      <a:rPr lang="en-US" altLang="zh-CN" sz="2000" i="1">
                        <a:effectLst/>
                        <a:latin typeface="Cambria Math" panose="02040503050406030204" pitchFamily="18" charset="0"/>
                        <a:ea typeface="宋体" panose="02010600030101010101" pitchFamily="2" charset="-122"/>
                      </a:rPr>
                      <m:t>=2</m:t>
                    </m:r>
                  </m:oMath>
                </a14:m>
                <a:r>
                  <a:rPr lang="en-US" altLang="zh-CN" sz="2000" dirty="0">
                    <a:effectLst/>
                    <a:latin typeface="Times New Roman" panose="02020603050405020304" pitchFamily="18" charset="0"/>
                    <a:ea typeface="宋体" panose="02010600030101010101" pitchFamily="2" charset="-122"/>
                  </a:rPr>
                  <a:t>, we have the smallest Test Error:</a:t>
                </a:r>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0</m:t>
                          </m:r>
                        </m:sub>
                      </m:sSub>
                      <m:r>
                        <a:rPr lang="en-US" altLang="zh-CN" sz="2000" i="1">
                          <a:effectLst/>
                          <a:latin typeface="Cambria Math" panose="02040503050406030204" pitchFamily="18" charset="0"/>
                          <a:ea typeface="Times New Roman" panose="02020603050405020304" pitchFamily="18" charset="0"/>
                        </a:rPr>
                        <m:t>=0.9464</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1</m:t>
                          </m:r>
                        </m:sub>
                      </m:sSub>
                      <m:r>
                        <a:rPr lang="en-US" altLang="zh-CN" sz="2000" i="1">
                          <a:effectLst/>
                          <a:latin typeface="Cambria Math" panose="02040503050406030204" pitchFamily="18" charset="0"/>
                          <a:ea typeface="Times New Roman" panose="02020603050405020304" pitchFamily="18" charset="0"/>
                        </a:rPr>
                        <m:t>=−1.7276</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2</m:t>
                          </m:r>
                        </m:sub>
                      </m:sSub>
                      <m:r>
                        <a:rPr lang="en-US" altLang="zh-CN" sz="2000" i="1">
                          <a:effectLst/>
                          <a:latin typeface="Cambria Math" panose="02040503050406030204" pitchFamily="18" charset="0"/>
                          <a:ea typeface="Times New Roman" panose="02020603050405020304" pitchFamily="18" charset="0"/>
                        </a:rPr>
                        <m:t>=−0.5127</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r>
                  <a:rPr lang="en-US" altLang="zh-CN" sz="2000" dirty="0">
                    <a:effectLst/>
                    <a:latin typeface="Times New Roman" panose="02020603050405020304" pitchFamily="18" charset="0"/>
                    <a:ea typeface="Times New Roman" panose="02020603050405020304" pitchFamily="18" charset="0"/>
                  </a:rPr>
                  <a:t> </a:t>
                </a:r>
                <a:endParaRPr lang="zh-CN" altLang="zh-CN" dirty="0">
                  <a:effectLst/>
                  <a:latin typeface="Times New Roman" panose="02020603050405020304" pitchFamily="18" charset="0"/>
                  <a:ea typeface="Times New Roman" panose="02020603050405020304" pitchFamily="18" charset="0"/>
                </a:endParaRPr>
              </a:p>
              <a:p>
                <a:pPr>
                  <a:spcBef>
                    <a:spcPts val="35"/>
                  </a:spcBef>
                </a:pPr>
                <a:r>
                  <a:rPr lang="en-US" altLang="zh-CN" sz="2000" dirty="0">
                    <a:effectLst/>
                    <a:latin typeface="Times New Roman" panose="02020603050405020304" pitchFamily="18" charset="0"/>
                    <a:ea typeface="宋体" panose="02010600030101010101" pitchFamily="2" charset="-122"/>
                  </a:rPr>
                  <a:t>When </a:t>
                </a:r>
                <a14:m>
                  <m:oMath xmlns:m="http://schemas.openxmlformats.org/officeDocument/2006/math">
                    <m:r>
                      <a:rPr lang="en-US" altLang="zh-CN" sz="2000" i="1">
                        <a:effectLst/>
                        <a:latin typeface="Cambria Math" panose="02040503050406030204" pitchFamily="18" charset="0"/>
                        <a:ea typeface="宋体" panose="02010600030101010101" pitchFamily="2" charset="-122"/>
                      </a:rPr>
                      <m:t>𝑛</m:t>
                    </m:r>
                    <m:r>
                      <a:rPr lang="en-US" altLang="zh-CN" sz="2000" i="1">
                        <a:effectLst/>
                        <a:latin typeface="Cambria Math" panose="02040503050406030204" pitchFamily="18" charset="0"/>
                        <a:ea typeface="宋体" panose="02010600030101010101" pitchFamily="2" charset="-122"/>
                      </a:rPr>
                      <m:t>=9</m:t>
                    </m:r>
                  </m:oMath>
                </a14:m>
                <a:r>
                  <a:rPr lang="en-US" altLang="zh-CN" sz="2000" dirty="0">
                    <a:effectLst/>
                    <a:latin typeface="Times New Roman" panose="02020603050405020304" pitchFamily="18" charset="0"/>
                    <a:ea typeface="宋体" panose="02010600030101010101" pitchFamily="2" charset="-122"/>
                  </a:rPr>
                  <a:t>, we have the smallest Training Error:</a:t>
                </a:r>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0</m:t>
                          </m:r>
                        </m:sub>
                      </m:sSub>
                      <m:r>
                        <a:rPr lang="en-US" altLang="zh-CN" sz="2000" i="1">
                          <a:effectLst/>
                          <a:latin typeface="Cambria Math" panose="02040503050406030204" pitchFamily="18" charset="0"/>
                          <a:ea typeface="Times New Roman" panose="02020603050405020304" pitchFamily="18" charset="0"/>
                        </a:rPr>
                        <m:t>=0.0000</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1</m:t>
                          </m:r>
                        </m:sub>
                      </m:sSub>
                      <m:r>
                        <a:rPr lang="en-US" altLang="zh-CN" sz="2000" i="1">
                          <a:effectLst/>
                          <a:latin typeface="Cambria Math" panose="02040503050406030204" pitchFamily="18" charset="0"/>
                          <a:ea typeface="Times New Roman" panose="02020603050405020304" pitchFamily="18" charset="0"/>
                        </a:rPr>
                        <m:t>=−0.0004</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2</m:t>
                          </m:r>
                        </m:sub>
                      </m:sSub>
                      <m:r>
                        <a:rPr lang="en-US" altLang="zh-CN" sz="2000" i="1">
                          <a:effectLst/>
                          <a:latin typeface="Cambria Math" panose="02040503050406030204" pitchFamily="18" charset="0"/>
                          <a:ea typeface="Times New Roman" panose="02020603050405020304" pitchFamily="18" charset="0"/>
                        </a:rPr>
                        <m:t>=0.0104</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3</m:t>
                          </m:r>
                        </m:sub>
                      </m:sSub>
                      <m:r>
                        <a:rPr lang="en-US" altLang="zh-CN" sz="2000" i="1">
                          <a:effectLst/>
                          <a:latin typeface="Cambria Math" panose="02040503050406030204" pitchFamily="18" charset="0"/>
                          <a:ea typeface="Times New Roman" panose="02020603050405020304" pitchFamily="18" charset="0"/>
                        </a:rPr>
                        <m:t>=−0.0935</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4</m:t>
                          </m:r>
                        </m:sub>
                      </m:sSub>
                      <m:r>
                        <a:rPr lang="en-US" altLang="zh-CN" sz="2000" i="1">
                          <a:effectLst/>
                          <a:latin typeface="Cambria Math" panose="02040503050406030204" pitchFamily="18" charset="0"/>
                          <a:ea typeface="Times New Roman" panose="02020603050405020304" pitchFamily="18" charset="0"/>
                        </a:rPr>
                        <m:t>=0.4348</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5</m:t>
                          </m:r>
                        </m:sub>
                      </m:sSub>
                      <m:r>
                        <a:rPr lang="en-US" altLang="zh-CN" sz="2000" i="1">
                          <a:effectLst/>
                          <a:latin typeface="Cambria Math" panose="02040503050406030204" pitchFamily="18" charset="0"/>
                          <a:ea typeface="Times New Roman" panose="02020603050405020304" pitchFamily="18" charset="0"/>
                        </a:rPr>
                        <m:t>=−1.1689</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6</m:t>
                          </m:r>
                        </m:sub>
                      </m:sSub>
                      <m:r>
                        <a:rPr lang="en-US" altLang="zh-CN" sz="2000" i="1">
                          <a:effectLst/>
                          <a:latin typeface="Cambria Math" panose="02040503050406030204" pitchFamily="18" charset="0"/>
                          <a:ea typeface="Times New Roman" panose="02020603050405020304" pitchFamily="18" charset="0"/>
                        </a:rPr>
                        <m:t>=1.8835</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7</m:t>
                          </m:r>
                        </m:sub>
                      </m:sSub>
                      <m:r>
                        <a:rPr lang="en-US" altLang="zh-CN" sz="2000" i="1">
                          <a:effectLst/>
                          <a:latin typeface="Cambria Math" panose="02040503050406030204" pitchFamily="18" charset="0"/>
                          <a:ea typeface="Times New Roman" panose="02020603050405020304" pitchFamily="18" charset="0"/>
                        </a:rPr>
                        <m:t>=−1.7944</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Times New Roman" panose="02020603050405020304" pitchFamily="18" charset="0"/>
                        </a:rPr>
                        <m:t>   </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8</m:t>
                          </m:r>
                        </m:sub>
                      </m:sSub>
                      <m:r>
                        <a:rPr lang="en-US" altLang="zh-CN" sz="2000" i="1">
                          <a:effectLst/>
                          <a:latin typeface="Cambria Math" panose="02040503050406030204" pitchFamily="18" charset="0"/>
                          <a:ea typeface="Times New Roman" panose="02020603050405020304" pitchFamily="18" charset="0"/>
                        </a:rPr>
                        <m:t>=0.9318</m:t>
                      </m:r>
                    </m:oMath>
                  </m:oMathPara>
                </a14:m>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Times New Roman" panose="02020603050405020304" pitchFamily="18" charset="0"/>
                            </a:rPr>
                            <m:t>𝑎</m:t>
                          </m:r>
                        </m:e>
                        <m:sub>
                          <m:r>
                            <a:rPr lang="en-US" altLang="zh-CN" sz="2000" i="1">
                              <a:effectLst/>
                              <a:latin typeface="Cambria Math" panose="02040503050406030204" pitchFamily="18" charset="0"/>
                              <a:ea typeface="Times New Roman" panose="02020603050405020304" pitchFamily="18" charset="0"/>
                            </a:rPr>
                            <m:t>9</m:t>
                          </m:r>
                        </m:sub>
                      </m:sSub>
                      <m:r>
                        <a:rPr lang="en-US" altLang="zh-CN" sz="2000" i="1">
                          <a:effectLst/>
                          <a:latin typeface="Cambria Math" panose="02040503050406030204" pitchFamily="18" charset="0"/>
                          <a:ea typeface="Times New Roman" panose="02020603050405020304" pitchFamily="18" charset="0"/>
                        </a:rPr>
                        <m:t>=−0.2032</m:t>
                      </m:r>
                    </m:oMath>
                  </m:oMathPara>
                </a14:m>
                <a:endParaRPr lang="zh-CN" altLang="zh-CN" dirty="0">
                  <a:effectLst/>
                  <a:latin typeface="Times New Roman" panose="02020603050405020304" pitchFamily="18" charset="0"/>
                  <a:ea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6F06833-D609-79CE-857E-9C15E9C640A6}"/>
                  </a:ext>
                </a:extLst>
              </p:cNvPr>
              <p:cNvSpPr txBox="1">
                <a:spLocks noRot="1" noChangeAspect="1" noMove="1" noResize="1" noEditPoints="1" noAdjustHandles="1" noChangeArrowheads="1" noChangeShapeType="1" noTextEdit="1"/>
              </p:cNvSpPr>
              <p:nvPr/>
            </p:nvSpPr>
            <p:spPr>
              <a:xfrm>
                <a:off x="533400" y="1447800"/>
                <a:ext cx="10972800" cy="5016758"/>
              </a:xfrm>
              <a:prstGeom prst="rect">
                <a:avLst/>
              </a:prstGeom>
              <a:blipFill>
                <a:blip r:embed="rId2"/>
                <a:stretch>
                  <a:fillRect l="-611" t="-7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108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Result-Task2</a:t>
            </a:r>
            <a:endParaRPr spc="-10" dirty="0"/>
          </a:p>
        </p:txBody>
      </p:sp>
      <p:sp>
        <p:nvSpPr>
          <p:cNvPr id="10" name="文本框 9">
            <a:extLst>
              <a:ext uri="{FF2B5EF4-FFF2-40B4-BE49-F238E27FC236}">
                <a16:creationId xmlns:a16="http://schemas.microsoft.com/office/drawing/2014/main" id="{79E52AF6-698B-A203-667B-53B25F197178}"/>
              </a:ext>
            </a:extLst>
          </p:cNvPr>
          <p:cNvSpPr txBox="1"/>
          <p:nvPr/>
        </p:nvSpPr>
        <p:spPr>
          <a:xfrm>
            <a:off x="2819400" y="6010307"/>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Table 2. </a:t>
            </a:r>
            <a:r>
              <a:rPr lang="en-US" altLang="zh-CN" sz="1800" dirty="0">
                <a:effectLst/>
                <a:latin typeface="Times New Roman" panose="02020603050405020304" pitchFamily="18" charset="0"/>
                <a:ea typeface="Times New Roman" panose="02020603050405020304" pitchFamily="18" charset="0"/>
              </a:rPr>
              <a:t>Large Data Error without regularization</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26988081-24BB-779B-6394-71B194C065A3}"/>
              </a:ext>
            </a:extLst>
          </p:cNvPr>
          <p:cNvGraphicFramePr>
            <a:graphicFrameLocks noGrp="1"/>
          </p:cNvGraphicFramePr>
          <p:nvPr>
            <p:extLst>
              <p:ext uri="{D42A27DB-BD31-4B8C-83A1-F6EECF244321}">
                <p14:modId xmlns:p14="http://schemas.microsoft.com/office/powerpoint/2010/main" val="615476276"/>
              </p:ext>
            </p:extLst>
          </p:nvPr>
        </p:nvGraphicFramePr>
        <p:xfrm>
          <a:off x="228601" y="1600200"/>
          <a:ext cx="11734797" cy="4114799"/>
        </p:xfrm>
        <a:graphic>
          <a:graphicData uri="http://schemas.openxmlformats.org/drawingml/2006/table">
            <a:tbl>
              <a:tblPr firstRow="1" firstCol="1" bandRow="1">
                <a:tableStyleId>{5C22544A-7EE6-4342-B048-85BDC9FD1C3A}</a:tableStyleId>
              </a:tblPr>
              <a:tblGrid>
                <a:gridCol w="1882821">
                  <a:extLst>
                    <a:ext uri="{9D8B030D-6E8A-4147-A177-3AD203B41FA5}">
                      <a16:colId xmlns:a16="http://schemas.microsoft.com/office/drawing/2014/main" val="3420812428"/>
                    </a:ext>
                  </a:extLst>
                </a:gridCol>
                <a:gridCol w="1094664">
                  <a:extLst>
                    <a:ext uri="{9D8B030D-6E8A-4147-A177-3AD203B41FA5}">
                      <a16:colId xmlns:a16="http://schemas.microsoft.com/office/drawing/2014/main" val="3140630185"/>
                    </a:ext>
                  </a:extLst>
                </a:gridCol>
                <a:gridCol w="1094664">
                  <a:extLst>
                    <a:ext uri="{9D8B030D-6E8A-4147-A177-3AD203B41FA5}">
                      <a16:colId xmlns:a16="http://schemas.microsoft.com/office/drawing/2014/main" val="556211829"/>
                    </a:ext>
                  </a:extLst>
                </a:gridCol>
                <a:gridCol w="1094664">
                  <a:extLst>
                    <a:ext uri="{9D8B030D-6E8A-4147-A177-3AD203B41FA5}">
                      <a16:colId xmlns:a16="http://schemas.microsoft.com/office/drawing/2014/main" val="1081407154"/>
                    </a:ext>
                  </a:extLst>
                </a:gridCol>
                <a:gridCol w="1094664">
                  <a:extLst>
                    <a:ext uri="{9D8B030D-6E8A-4147-A177-3AD203B41FA5}">
                      <a16:colId xmlns:a16="http://schemas.microsoft.com/office/drawing/2014/main" val="3065693702"/>
                    </a:ext>
                  </a:extLst>
                </a:gridCol>
                <a:gridCol w="1094664">
                  <a:extLst>
                    <a:ext uri="{9D8B030D-6E8A-4147-A177-3AD203B41FA5}">
                      <a16:colId xmlns:a16="http://schemas.microsoft.com/office/drawing/2014/main" val="925751242"/>
                    </a:ext>
                  </a:extLst>
                </a:gridCol>
                <a:gridCol w="1094664">
                  <a:extLst>
                    <a:ext uri="{9D8B030D-6E8A-4147-A177-3AD203B41FA5}">
                      <a16:colId xmlns:a16="http://schemas.microsoft.com/office/drawing/2014/main" val="2271445911"/>
                    </a:ext>
                  </a:extLst>
                </a:gridCol>
                <a:gridCol w="1094664">
                  <a:extLst>
                    <a:ext uri="{9D8B030D-6E8A-4147-A177-3AD203B41FA5}">
                      <a16:colId xmlns:a16="http://schemas.microsoft.com/office/drawing/2014/main" val="116515707"/>
                    </a:ext>
                  </a:extLst>
                </a:gridCol>
                <a:gridCol w="1094664">
                  <a:extLst>
                    <a:ext uri="{9D8B030D-6E8A-4147-A177-3AD203B41FA5}">
                      <a16:colId xmlns:a16="http://schemas.microsoft.com/office/drawing/2014/main" val="2120156122"/>
                    </a:ext>
                  </a:extLst>
                </a:gridCol>
                <a:gridCol w="1094664">
                  <a:extLst>
                    <a:ext uri="{9D8B030D-6E8A-4147-A177-3AD203B41FA5}">
                      <a16:colId xmlns:a16="http://schemas.microsoft.com/office/drawing/2014/main" val="3558124467"/>
                    </a:ext>
                  </a:extLst>
                </a:gridCol>
              </a:tblGrid>
              <a:tr h="874509">
                <a:tc>
                  <a:txBody>
                    <a:bodyPr/>
                    <a:lstStyle/>
                    <a:p>
                      <a:r>
                        <a:rPr lang="en-US" sz="3200">
                          <a:effectLst/>
                        </a:rPr>
                        <a:t>Model</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N=3</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N=8</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3556908"/>
                  </a:ext>
                </a:extLst>
              </a:tr>
              <a:tr h="1620145">
                <a:tc>
                  <a:txBody>
                    <a:bodyPr/>
                    <a:lstStyle/>
                    <a:p>
                      <a:r>
                        <a:rPr lang="en-US" sz="3200">
                          <a:effectLst/>
                        </a:rPr>
                        <a:t>Training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0.386532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0.386018</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0.215725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0.215499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0.209562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0.206802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0.205401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0.202191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0.20051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61822313"/>
                  </a:ext>
                </a:extLst>
              </a:tr>
              <a:tr h="1620145">
                <a:tc>
                  <a:txBody>
                    <a:bodyPr/>
                    <a:lstStyle/>
                    <a:p>
                      <a:r>
                        <a:rPr lang="en-US" sz="3200">
                          <a:effectLst/>
                        </a:rPr>
                        <a:t>Test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0.181946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0.178101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0.004612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0.004618</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0.000477</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0.002946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0.00507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0.00912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0.007493</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28885118"/>
                  </a:ext>
                </a:extLst>
              </a:tr>
            </a:tbl>
          </a:graphicData>
        </a:graphic>
      </p:graphicFrame>
    </p:spTree>
    <p:extLst>
      <p:ext uri="{BB962C8B-B14F-4D97-AF65-F5344CB8AC3E}">
        <p14:creationId xmlns:p14="http://schemas.microsoft.com/office/powerpoint/2010/main" val="72207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Result-Task2</a:t>
            </a:r>
            <a:endParaRPr spc="-10" dirty="0"/>
          </a:p>
        </p:txBody>
      </p:sp>
      <p:sp>
        <p:nvSpPr>
          <p:cNvPr id="5" name="文本框 4">
            <a:extLst>
              <a:ext uri="{FF2B5EF4-FFF2-40B4-BE49-F238E27FC236}">
                <a16:creationId xmlns:a16="http://schemas.microsoft.com/office/drawing/2014/main" id="{2F7967FA-E5B8-31A6-8661-518CACD0B31D}"/>
              </a:ext>
            </a:extLst>
          </p:cNvPr>
          <p:cNvSpPr txBox="1"/>
          <p:nvPr/>
        </p:nvSpPr>
        <p:spPr>
          <a:xfrm>
            <a:off x="3124200" y="5791200"/>
            <a:ext cx="6095158" cy="369332"/>
          </a:xfrm>
          <a:prstGeom prst="rect">
            <a:avLst/>
          </a:prstGeom>
          <a:noFill/>
        </p:spPr>
        <p:txBody>
          <a:bodyPr wrap="square">
            <a:spAutoFit/>
          </a:bodyPr>
          <a:lstStyle/>
          <a:p>
            <a:r>
              <a:rPr lang="en-US" altLang="zh-CN" sz="1800" dirty="0">
                <a:effectLst/>
                <a:latin typeface="Times New Roman" panose="02020603050405020304" pitchFamily="18" charset="0"/>
                <a:ea typeface="Times New Roman" panose="02020603050405020304" pitchFamily="18" charset="0"/>
              </a:rPr>
              <a:t>Figure 4. Training Data and Test Data for Task2</a:t>
            </a:r>
            <a:endParaRPr lang="zh-CN" altLang="en-US" dirty="0"/>
          </a:p>
        </p:txBody>
      </p:sp>
      <p:pic>
        <p:nvPicPr>
          <p:cNvPr id="4" name="图片 3">
            <a:extLst>
              <a:ext uri="{FF2B5EF4-FFF2-40B4-BE49-F238E27FC236}">
                <a16:creationId xmlns:a16="http://schemas.microsoft.com/office/drawing/2014/main" id="{A78F77E3-ABAF-79DD-DDBB-0978714C2D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243874"/>
            <a:ext cx="6095158" cy="4571369"/>
          </a:xfrm>
          <a:prstGeom prst="rect">
            <a:avLst/>
          </a:prstGeom>
        </p:spPr>
      </p:pic>
    </p:spTree>
    <p:extLst>
      <p:ext uri="{BB962C8B-B14F-4D97-AF65-F5344CB8AC3E}">
        <p14:creationId xmlns:p14="http://schemas.microsoft.com/office/powerpoint/2010/main" val="408840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Result-Task2</a:t>
            </a:r>
            <a:endParaRPr spc="-10" dirty="0"/>
          </a:p>
        </p:txBody>
      </p:sp>
      <p:sp>
        <p:nvSpPr>
          <p:cNvPr id="5" name="文本框 4">
            <a:extLst>
              <a:ext uri="{FF2B5EF4-FFF2-40B4-BE49-F238E27FC236}">
                <a16:creationId xmlns:a16="http://schemas.microsoft.com/office/drawing/2014/main" id="{2F7967FA-E5B8-31A6-8661-518CACD0B31D}"/>
              </a:ext>
            </a:extLst>
          </p:cNvPr>
          <p:cNvSpPr txBox="1"/>
          <p:nvPr/>
        </p:nvSpPr>
        <p:spPr>
          <a:xfrm>
            <a:off x="2895600" y="5902683"/>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Figure 5. Large Data and Fitting Curve with smallest error</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9786BA93-3A79-9B1C-1F11-24EE0882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2731" y="1428726"/>
            <a:ext cx="5800896" cy="4350122"/>
          </a:xfrm>
          <a:prstGeom prst="rect">
            <a:avLst/>
          </a:prstGeom>
        </p:spPr>
      </p:pic>
    </p:spTree>
    <p:extLst>
      <p:ext uri="{BB962C8B-B14F-4D97-AF65-F5344CB8AC3E}">
        <p14:creationId xmlns:p14="http://schemas.microsoft.com/office/powerpoint/2010/main" val="115730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Result-Task2</a:t>
            </a:r>
            <a:endParaRPr spc="-1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967986-C7F1-A82A-5C21-7033D533795D}"/>
                  </a:ext>
                </a:extLst>
              </p:cNvPr>
              <p:cNvSpPr txBox="1"/>
              <p:nvPr/>
            </p:nvSpPr>
            <p:spPr>
              <a:xfrm>
                <a:off x="609600" y="1447800"/>
                <a:ext cx="11277599" cy="4976747"/>
              </a:xfrm>
              <a:prstGeom prst="rect">
                <a:avLst/>
              </a:prstGeom>
              <a:noFill/>
            </p:spPr>
            <p:txBody>
              <a:bodyPr wrap="square">
                <a:spAutoFit/>
              </a:bodyPr>
              <a:lstStyle/>
              <a:p>
                <a:pPr indent="76200"/>
                <a:r>
                  <a:rPr lang="en-US" altLang="zh-CN" dirty="0">
                    <a:effectLst/>
                    <a:latin typeface="Times New Roman" panose="02020603050405020304" pitchFamily="18" charset="0"/>
                    <a:ea typeface="宋体" panose="02010600030101010101" pitchFamily="2" charset="-122"/>
                  </a:rPr>
                  <a:t>From a., we can see that when </a:t>
                </a:r>
                <a14:m>
                  <m:oMath xmlns:m="http://schemas.openxmlformats.org/officeDocument/2006/math">
                    <m:r>
                      <a:rPr lang="en-US" altLang="zh-CN" i="1">
                        <a:effectLst/>
                        <a:latin typeface="Cambria Math" panose="02040503050406030204" pitchFamily="18" charset="0"/>
                        <a:ea typeface="宋体" panose="02010600030101010101" pitchFamily="2" charset="-122"/>
                      </a:rPr>
                      <m:t>𝑛</m:t>
                    </m:r>
                    <m:r>
                      <a:rPr lang="en-US" altLang="zh-CN" i="1">
                        <a:effectLst/>
                        <a:latin typeface="Cambria Math" panose="02040503050406030204" pitchFamily="18" charset="0"/>
                        <a:ea typeface="宋体" panose="02010600030101010101" pitchFamily="2" charset="-122"/>
                      </a:rPr>
                      <m:t>=5</m:t>
                    </m:r>
                  </m:oMath>
                </a14:m>
                <a:r>
                  <a:rPr lang="en-US" altLang="zh-CN" dirty="0">
                    <a:effectLst/>
                    <a:latin typeface="Times New Roman" panose="02020603050405020304" pitchFamily="18" charset="0"/>
                    <a:ea typeface="宋体" panose="02010600030101010101" pitchFamily="2" charset="-122"/>
                  </a:rPr>
                  <a:t>, we have the smallest Test Error:</a:t>
                </a:r>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0</m:t>
                          </m:r>
                        </m:sub>
                      </m:sSub>
                      <m:r>
                        <a:rPr lang="en-US" altLang="zh-CN" i="1">
                          <a:effectLst/>
                          <a:latin typeface="Cambria Math" panose="02040503050406030204" pitchFamily="18" charset="0"/>
                          <a:ea typeface="Times New Roman" panose="02020603050405020304" pitchFamily="18" charset="0"/>
                        </a:rPr>
                        <m:t>=0.0212</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1</m:t>
                          </m:r>
                        </m:sub>
                      </m:sSub>
                      <m:r>
                        <a:rPr lang="en-US" altLang="zh-CN" i="1">
                          <a:effectLst/>
                          <a:latin typeface="Cambria Math" panose="02040503050406030204" pitchFamily="18" charset="0"/>
                          <a:ea typeface="Times New Roman" panose="02020603050405020304" pitchFamily="18" charset="0"/>
                        </a:rPr>
                        <m:t>=4.8355</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2</m:t>
                          </m:r>
                        </m:sub>
                      </m:sSub>
                      <m:r>
                        <a:rPr lang="en-US" altLang="zh-CN" i="1">
                          <a:effectLst/>
                          <a:latin typeface="Cambria Math" panose="02040503050406030204" pitchFamily="18" charset="0"/>
                          <a:ea typeface="Times New Roman" panose="02020603050405020304" pitchFamily="18" charset="0"/>
                        </a:rPr>
                        <m:t>=14.6874</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3</m:t>
                          </m:r>
                        </m:sub>
                      </m:sSub>
                      <m:r>
                        <a:rPr lang="en-US" altLang="zh-CN" i="1">
                          <a:effectLst/>
                          <a:latin typeface="Cambria Math" panose="02040503050406030204" pitchFamily="18" charset="0"/>
                          <a:ea typeface="Times New Roman" panose="02020603050405020304" pitchFamily="18" charset="0"/>
                        </a:rPr>
                        <m:t>=−108.8702</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4</m:t>
                          </m:r>
                        </m:sub>
                      </m:sSub>
                      <m:r>
                        <a:rPr lang="en-US" altLang="zh-CN" i="1">
                          <a:effectLst/>
                          <a:latin typeface="Cambria Math" panose="02040503050406030204" pitchFamily="18" charset="0"/>
                          <a:ea typeface="Times New Roman" panose="02020603050405020304" pitchFamily="18" charset="0"/>
                        </a:rPr>
                        <m:t>=150.4993</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5</m:t>
                          </m:r>
                        </m:sub>
                      </m:sSub>
                      <m:r>
                        <a:rPr lang="en-US" altLang="zh-CN" i="1">
                          <a:effectLst/>
                          <a:latin typeface="Cambria Math" panose="02040503050406030204" pitchFamily="18" charset="0"/>
                          <a:ea typeface="Times New Roman" panose="02020603050405020304" pitchFamily="18" charset="0"/>
                        </a:rPr>
                        <m:t>=−61.4130</m:t>
                      </m:r>
                    </m:oMath>
                  </m:oMathPara>
                </a14:m>
                <a:endParaRPr lang="zh-CN" altLang="zh-CN" sz="1600" dirty="0">
                  <a:effectLst/>
                  <a:latin typeface="Times New Roman" panose="02020603050405020304" pitchFamily="18" charset="0"/>
                  <a:ea typeface="Times New Roman" panose="02020603050405020304" pitchFamily="18" charset="0"/>
                </a:endParaRPr>
              </a:p>
              <a:p>
                <a:pPr indent="76200"/>
                <a:r>
                  <a:rPr lang="en-US" altLang="zh-CN" dirty="0">
                    <a:effectLst/>
                    <a:latin typeface="Times New Roman" panose="02020603050405020304" pitchFamily="18" charset="0"/>
                    <a:ea typeface="宋体" panose="02010600030101010101" pitchFamily="2" charset="-122"/>
                  </a:rPr>
                  <a:t>When </a:t>
                </a:r>
                <a14:m>
                  <m:oMath xmlns:m="http://schemas.openxmlformats.org/officeDocument/2006/math">
                    <m:r>
                      <a:rPr lang="en-US" altLang="zh-CN" i="1">
                        <a:effectLst/>
                        <a:latin typeface="Cambria Math" panose="02040503050406030204" pitchFamily="18" charset="0"/>
                        <a:ea typeface="宋体" panose="02010600030101010101" pitchFamily="2" charset="-122"/>
                      </a:rPr>
                      <m:t>𝑛</m:t>
                    </m:r>
                    <m:r>
                      <a:rPr lang="en-US" altLang="zh-CN" i="1">
                        <a:effectLst/>
                        <a:latin typeface="Cambria Math" panose="02040503050406030204" pitchFamily="18" charset="0"/>
                        <a:ea typeface="宋体" panose="02010600030101010101" pitchFamily="2" charset="-122"/>
                      </a:rPr>
                      <m:t>=9</m:t>
                    </m:r>
                  </m:oMath>
                </a14:m>
                <a:r>
                  <a:rPr lang="en-US" altLang="zh-CN" dirty="0">
                    <a:effectLst/>
                    <a:latin typeface="Times New Roman" panose="02020603050405020304" pitchFamily="18" charset="0"/>
                    <a:ea typeface="宋体" panose="02010600030101010101" pitchFamily="2" charset="-122"/>
                  </a:rPr>
                  <a:t>, we have the smallest Train Error:</a:t>
                </a:r>
                <a:endParaRPr lang="zh-CN" altLang="zh-CN"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0</m:t>
                          </m:r>
                        </m:sub>
                      </m:sSub>
                      <m:r>
                        <a:rPr lang="en-US" altLang="zh-CN" i="1">
                          <a:effectLst/>
                          <a:latin typeface="Cambria Math" panose="02040503050406030204" pitchFamily="18" charset="0"/>
                          <a:ea typeface="Times New Roman" panose="02020603050405020304" pitchFamily="18" charset="0"/>
                        </a:rPr>
                        <m:t>=0.0000</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1</m:t>
                          </m:r>
                        </m:sub>
                      </m:sSub>
                      <m:r>
                        <a:rPr lang="en-US" altLang="zh-CN" i="1">
                          <a:effectLst/>
                          <a:latin typeface="Cambria Math" panose="02040503050406030204" pitchFamily="18" charset="0"/>
                          <a:ea typeface="Times New Roman" panose="02020603050405020304" pitchFamily="18" charset="0"/>
                        </a:rPr>
                        <m:t>=−0.0011</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2</m:t>
                          </m:r>
                        </m:sub>
                      </m:sSub>
                      <m:r>
                        <a:rPr lang="en-US" altLang="zh-CN" i="1">
                          <a:effectLst/>
                          <a:latin typeface="Cambria Math" panose="02040503050406030204" pitchFamily="18" charset="0"/>
                          <a:ea typeface="Times New Roman" panose="02020603050405020304" pitchFamily="18" charset="0"/>
                        </a:rPr>
                        <m:t>=0.0142</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3</m:t>
                          </m:r>
                        </m:sub>
                      </m:sSub>
                      <m:r>
                        <a:rPr lang="en-US" altLang="zh-CN" i="1">
                          <a:effectLst/>
                          <a:latin typeface="Cambria Math" panose="02040503050406030204" pitchFamily="18" charset="0"/>
                          <a:ea typeface="Times New Roman" panose="02020603050405020304" pitchFamily="18" charset="0"/>
                        </a:rPr>
                        <m:t>=0.0022</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4</m:t>
                          </m:r>
                        </m:sub>
                      </m:sSub>
                      <m:r>
                        <a:rPr lang="en-US" altLang="zh-CN" i="1">
                          <a:effectLst/>
                          <a:latin typeface="Cambria Math" panose="02040503050406030204" pitchFamily="18" charset="0"/>
                          <a:ea typeface="Times New Roman" panose="02020603050405020304" pitchFamily="18" charset="0"/>
                        </a:rPr>
                        <m:t>=−0.4917</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5</m:t>
                          </m:r>
                        </m:sub>
                      </m:sSub>
                      <m:r>
                        <a:rPr lang="en-US" altLang="zh-CN" i="1">
                          <a:effectLst/>
                          <a:latin typeface="Cambria Math" panose="02040503050406030204" pitchFamily="18" charset="0"/>
                          <a:ea typeface="Times New Roman" panose="02020603050405020304" pitchFamily="18" charset="0"/>
                        </a:rPr>
                        <m:t>=2.2966</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6</m:t>
                          </m:r>
                        </m:sub>
                      </m:sSub>
                      <m:r>
                        <a:rPr lang="en-US" altLang="zh-CN" i="1">
                          <a:effectLst/>
                          <a:latin typeface="Cambria Math" panose="02040503050406030204" pitchFamily="18" charset="0"/>
                          <a:ea typeface="Times New Roman" panose="02020603050405020304" pitchFamily="18" charset="0"/>
                        </a:rPr>
                        <m:t>=−4.9279</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7</m:t>
                          </m:r>
                        </m:sub>
                      </m:sSub>
                      <m:r>
                        <a:rPr lang="en-US" altLang="zh-CN" i="1">
                          <a:effectLst/>
                          <a:latin typeface="Cambria Math" panose="02040503050406030204" pitchFamily="18" charset="0"/>
                          <a:ea typeface="Times New Roman" panose="02020603050405020304" pitchFamily="18" charset="0"/>
                        </a:rPr>
                        <m:t>=5.6457</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8</m:t>
                          </m:r>
                        </m:sub>
                      </m:sSub>
                      <m:r>
                        <a:rPr lang="en-US" altLang="zh-CN" i="1">
                          <a:effectLst/>
                          <a:latin typeface="Cambria Math" panose="02040503050406030204" pitchFamily="18" charset="0"/>
                          <a:ea typeface="Times New Roman" panose="02020603050405020304" pitchFamily="18" charset="0"/>
                        </a:rPr>
                        <m:t>=−3.3434</m:t>
                      </m:r>
                    </m:oMath>
                  </m:oMathPara>
                </a14:m>
                <a:endParaRPr lang="zh-CN" altLang="zh-CN" sz="16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Times New Roman" panose="02020603050405020304" pitchFamily="18" charset="0"/>
                            </a:rPr>
                            <m:t>𝑎</m:t>
                          </m:r>
                        </m:e>
                        <m:sub>
                          <m:r>
                            <a:rPr lang="en-US" altLang="zh-CN" i="1">
                              <a:effectLst/>
                              <a:latin typeface="Cambria Math" panose="02040503050406030204" pitchFamily="18" charset="0"/>
                              <a:ea typeface="Times New Roman" panose="02020603050405020304" pitchFamily="18" charset="0"/>
                            </a:rPr>
                            <m:t>9</m:t>
                          </m:r>
                        </m:sub>
                      </m:sSub>
                      <m:r>
                        <a:rPr lang="en-US" altLang="zh-CN" i="1">
                          <a:effectLst/>
                          <a:latin typeface="Cambria Math" panose="02040503050406030204" pitchFamily="18" charset="0"/>
                          <a:ea typeface="Times New Roman" panose="02020603050405020304" pitchFamily="18" charset="0"/>
                        </a:rPr>
                        <m:t>=0.8053</m:t>
                      </m:r>
                    </m:oMath>
                  </m:oMathPara>
                </a14:m>
                <a:endParaRPr lang="zh-CN" altLang="zh-CN" sz="1600" dirty="0">
                  <a:effectLst/>
                  <a:latin typeface="Times New Roman" panose="02020603050405020304" pitchFamily="18" charset="0"/>
                  <a:ea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18967986-C7F1-A82A-5C21-7033D533795D}"/>
                  </a:ext>
                </a:extLst>
              </p:cNvPr>
              <p:cNvSpPr txBox="1">
                <a:spLocks noRot="1" noChangeAspect="1" noMove="1" noResize="1" noEditPoints="1" noAdjustHandles="1" noChangeArrowheads="1" noChangeShapeType="1" noTextEdit="1"/>
              </p:cNvSpPr>
              <p:nvPr/>
            </p:nvSpPr>
            <p:spPr>
              <a:xfrm>
                <a:off x="609600" y="1447800"/>
                <a:ext cx="11277599" cy="4976747"/>
              </a:xfrm>
              <a:prstGeom prst="rect">
                <a:avLst/>
              </a:prstGeom>
              <a:blipFill>
                <a:blip r:embed="rId2"/>
                <a:stretch>
                  <a:fillRect t="-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884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Outline</a:t>
            </a:r>
          </a:p>
        </p:txBody>
      </p:sp>
      <p:sp>
        <p:nvSpPr>
          <p:cNvPr id="3" name="object 3"/>
          <p:cNvSpPr txBox="1"/>
          <p:nvPr/>
        </p:nvSpPr>
        <p:spPr>
          <a:xfrm>
            <a:off x="916938" y="1793112"/>
            <a:ext cx="6398261" cy="3166893"/>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lang="en-US" sz="2800" spc="-10" dirty="0">
                <a:latin typeface="等线"/>
                <a:cs typeface="等线"/>
              </a:rPr>
              <a:t>Introduction</a:t>
            </a:r>
            <a:endParaRPr sz="2800" dirty="0">
              <a:latin typeface="等线"/>
              <a:cs typeface="等线"/>
            </a:endParaRPr>
          </a:p>
          <a:p>
            <a:pPr>
              <a:lnSpc>
                <a:spcPct val="100000"/>
              </a:lnSpc>
              <a:spcBef>
                <a:spcPts val="10"/>
              </a:spcBef>
              <a:buFont typeface="Arial"/>
              <a:buChar char="•"/>
            </a:pPr>
            <a:endParaRPr sz="3100" dirty="0">
              <a:latin typeface="等线"/>
              <a:cs typeface="等线"/>
            </a:endParaRPr>
          </a:p>
          <a:p>
            <a:pPr marL="241300" indent="-228600">
              <a:lnSpc>
                <a:spcPct val="100000"/>
              </a:lnSpc>
              <a:buFont typeface="Arial"/>
              <a:buChar char="•"/>
              <a:tabLst>
                <a:tab pos="241300" algn="l"/>
              </a:tabLst>
            </a:pPr>
            <a:r>
              <a:rPr lang="en-US" sz="2800" spc="-10" dirty="0">
                <a:latin typeface="等线"/>
                <a:cs typeface="等线"/>
              </a:rPr>
              <a:t>Methodology</a:t>
            </a:r>
            <a:endParaRPr sz="2800" dirty="0">
              <a:latin typeface="等线"/>
              <a:cs typeface="等线"/>
            </a:endParaRPr>
          </a:p>
          <a:p>
            <a:pPr>
              <a:lnSpc>
                <a:spcPct val="100000"/>
              </a:lnSpc>
              <a:spcBef>
                <a:spcPts val="25"/>
              </a:spcBef>
              <a:buFont typeface="Arial"/>
              <a:buChar char="•"/>
            </a:pPr>
            <a:endParaRPr sz="3100" dirty="0">
              <a:latin typeface="等线"/>
              <a:cs typeface="等线"/>
            </a:endParaRPr>
          </a:p>
          <a:p>
            <a:pPr marL="241300" indent="-228600">
              <a:lnSpc>
                <a:spcPct val="100000"/>
              </a:lnSpc>
              <a:buFont typeface="Arial"/>
              <a:buChar char="•"/>
              <a:tabLst>
                <a:tab pos="241300" algn="l"/>
              </a:tabLst>
            </a:pPr>
            <a:r>
              <a:rPr lang="en-US" sz="2800" spc="-10" dirty="0">
                <a:latin typeface="等线"/>
                <a:cs typeface="等线"/>
              </a:rPr>
              <a:t>Result</a:t>
            </a:r>
            <a:endParaRPr sz="2800" dirty="0">
              <a:latin typeface="等线"/>
              <a:cs typeface="等线"/>
            </a:endParaRPr>
          </a:p>
          <a:p>
            <a:pPr>
              <a:lnSpc>
                <a:spcPct val="100000"/>
              </a:lnSpc>
              <a:spcBef>
                <a:spcPts val="25"/>
              </a:spcBef>
              <a:buFont typeface="Arial"/>
              <a:buChar char="•"/>
            </a:pPr>
            <a:endParaRPr sz="3100" dirty="0">
              <a:latin typeface="等线"/>
              <a:cs typeface="等线"/>
            </a:endParaRPr>
          </a:p>
          <a:p>
            <a:pPr marL="241300" indent="-228600">
              <a:lnSpc>
                <a:spcPct val="100000"/>
              </a:lnSpc>
              <a:buFont typeface="Arial"/>
              <a:buChar char="•"/>
              <a:tabLst>
                <a:tab pos="241300" algn="l"/>
              </a:tabLst>
            </a:pPr>
            <a:r>
              <a:rPr lang="en-US" sz="2800" spc="-10" dirty="0">
                <a:latin typeface="等线"/>
                <a:cs typeface="等线"/>
              </a:rPr>
              <a:t>Discussion</a:t>
            </a:r>
            <a:endParaRPr sz="2800" dirty="0">
              <a:latin typeface="等线"/>
              <a:cs typeface="等线"/>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Result-Task3</a:t>
            </a:r>
            <a:endParaRPr spc="-10" dirty="0"/>
          </a:p>
        </p:txBody>
      </p:sp>
      <p:sp>
        <p:nvSpPr>
          <p:cNvPr id="10" name="文本框 9">
            <a:extLst>
              <a:ext uri="{FF2B5EF4-FFF2-40B4-BE49-F238E27FC236}">
                <a16:creationId xmlns:a16="http://schemas.microsoft.com/office/drawing/2014/main" id="{79E52AF6-698B-A203-667B-53B25F197178}"/>
              </a:ext>
            </a:extLst>
          </p:cNvPr>
          <p:cNvSpPr txBox="1"/>
          <p:nvPr/>
        </p:nvSpPr>
        <p:spPr>
          <a:xfrm>
            <a:off x="2895600" y="5934108"/>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Table 3. Regularization Error</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211395C0-696D-444E-C9B5-04654013AF0B}"/>
              </a:ext>
            </a:extLst>
          </p:cNvPr>
          <p:cNvGraphicFramePr>
            <a:graphicFrameLocks noGrp="1"/>
          </p:cNvGraphicFramePr>
          <p:nvPr>
            <p:extLst>
              <p:ext uri="{D42A27DB-BD31-4B8C-83A1-F6EECF244321}">
                <p14:modId xmlns:p14="http://schemas.microsoft.com/office/powerpoint/2010/main" val="3811032417"/>
              </p:ext>
            </p:extLst>
          </p:nvPr>
        </p:nvGraphicFramePr>
        <p:xfrm>
          <a:off x="381000" y="1447800"/>
          <a:ext cx="11201400" cy="4343400"/>
        </p:xfrm>
        <a:graphic>
          <a:graphicData uri="http://schemas.openxmlformats.org/drawingml/2006/table">
            <a:tbl>
              <a:tblPr firstRow="1" firstCol="1" bandRow="1">
                <a:tableStyleId>{5C22544A-7EE6-4342-B048-85BDC9FD1C3A}</a:tableStyleId>
              </a:tblPr>
              <a:tblGrid>
                <a:gridCol w="2867025">
                  <a:extLst>
                    <a:ext uri="{9D8B030D-6E8A-4147-A177-3AD203B41FA5}">
                      <a16:colId xmlns:a16="http://schemas.microsoft.com/office/drawing/2014/main" val="2548098288"/>
                    </a:ext>
                  </a:extLst>
                </a:gridCol>
                <a:gridCol w="1666875">
                  <a:extLst>
                    <a:ext uri="{9D8B030D-6E8A-4147-A177-3AD203B41FA5}">
                      <a16:colId xmlns:a16="http://schemas.microsoft.com/office/drawing/2014/main" val="4283407698"/>
                    </a:ext>
                  </a:extLst>
                </a:gridCol>
                <a:gridCol w="1666875">
                  <a:extLst>
                    <a:ext uri="{9D8B030D-6E8A-4147-A177-3AD203B41FA5}">
                      <a16:colId xmlns:a16="http://schemas.microsoft.com/office/drawing/2014/main" val="2585228536"/>
                    </a:ext>
                  </a:extLst>
                </a:gridCol>
                <a:gridCol w="1666875">
                  <a:extLst>
                    <a:ext uri="{9D8B030D-6E8A-4147-A177-3AD203B41FA5}">
                      <a16:colId xmlns:a16="http://schemas.microsoft.com/office/drawing/2014/main" val="1393649791"/>
                    </a:ext>
                  </a:extLst>
                </a:gridCol>
                <a:gridCol w="1666875">
                  <a:extLst>
                    <a:ext uri="{9D8B030D-6E8A-4147-A177-3AD203B41FA5}">
                      <a16:colId xmlns:a16="http://schemas.microsoft.com/office/drawing/2014/main" val="2133797290"/>
                    </a:ext>
                  </a:extLst>
                </a:gridCol>
                <a:gridCol w="1666875">
                  <a:extLst>
                    <a:ext uri="{9D8B030D-6E8A-4147-A177-3AD203B41FA5}">
                      <a16:colId xmlns:a16="http://schemas.microsoft.com/office/drawing/2014/main" val="2466741786"/>
                    </a:ext>
                  </a:extLst>
                </a:gridCol>
              </a:tblGrid>
              <a:tr h="923094">
                <a:tc>
                  <a:txBody>
                    <a:bodyPr/>
                    <a:lstStyle/>
                    <a:p>
                      <a:r>
                        <a:rPr lang="en-US" sz="2800">
                          <a:effectLst/>
                        </a:rPr>
                        <a:t>Model</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10^-3</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1</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10^3</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06368322"/>
                  </a:ext>
                </a:extLst>
              </a:tr>
              <a:tr h="1710153">
                <a:tc>
                  <a:txBody>
                    <a:bodyPr/>
                    <a:lstStyle/>
                    <a:p>
                      <a:r>
                        <a:rPr lang="en-US" sz="2800">
                          <a:effectLst/>
                        </a:rPr>
                        <a:t>Training Error</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0.156036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0.229233</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0.839931</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1.370526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1.376684</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57209886"/>
                  </a:ext>
                </a:extLst>
              </a:tr>
              <a:tr h="1710153">
                <a:tc>
                  <a:txBody>
                    <a:bodyPr/>
                    <a:lstStyle/>
                    <a:p>
                      <a:r>
                        <a:rPr lang="en-US" sz="2800">
                          <a:effectLst/>
                        </a:rPr>
                        <a:t>Test Error</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0.280026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0.139054</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0.192366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0.538351</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dirty="0">
                          <a:effectLst/>
                        </a:rPr>
                        <a:t>0.541034</a:t>
                      </a:r>
                      <a:endParaRPr lang="zh-C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49896358"/>
                  </a:ext>
                </a:extLst>
              </a:tr>
            </a:tbl>
          </a:graphicData>
        </a:graphic>
      </p:graphicFrame>
    </p:spTree>
    <p:extLst>
      <p:ext uri="{BB962C8B-B14F-4D97-AF65-F5344CB8AC3E}">
        <p14:creationId xmlns:p14="http://schemas.microsoft.com/office/powerpoint/2010/main" val="924925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Result-Task3</a:t>
            </a:r>
            <a:endParaRPr spc="-10" dirty="0"/>
          </a:p>
        </p:txBody>
      </p:sp>
      <p:sp>
        <p:nvSpPr>
          <p:cNvPr id="5" name="文本框 4">
            <a:extLst>
              <a:ext uri="{FF2B5EF4-FFF2-40B4-BE49-F238E27FC236}">
                <a16:creationId xmlns:a16="http://schemas.microsoft.com/office/drawing/2014/main" id="{2F7967FA-E5B8-31A6-8661-518CACD0B31D}"/>
              </a:ext>
            </a:extLst>
          </p:cNvPr>
          <p:cNvSpPr txBox="1"/>
          <p:nvPr/>
        </p:nvSpPr>
        <p:spPr>
          <a:xfrm>
            <a:off x="3124200" y="5791200"/>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Figure 6. Training Data and Test Data for Task3</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pic>
        <p:nvPicPr>
          <p:cNvPr id="3" name="图片 2" descr="图表, 散点图&#10;&#10;描述已自动生成">
            <a:extLst>
              <a:ext uri="{FF2B5EF4-FFF2-40B4-BE49-F238E27FC236}">
                <a16:creationId xmlns:a16="http://schemas.microsoft.com/office/drawing/2014/main" id="{25E91317-0D0C-A12B-FD1A-E0E9110FEA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203509"/>
            <a:ext cx="6248400" cy="4685706"/>
          </a:xfrm>
          <a:prstGeom prst="rect">
            <a:avLst/>
          </a:prstGeom>
        </p:spPr>
      </p:pic>
    </p:spTree>
    <p:extLst>
      <p:ext uri="{BB962C8B-B14F-4D97-AF65-F5344CB8AC3E}">
        <p14:creationId xmlns:p14="http://schemas.microsoft.com/office/powerpoint/2010/main" val="4090631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Result-Task3</a:t>
            </a:r>
            <a:endParaRPr spc="-10" dirty="0"/>
          </a:p>
        </p:txBody>
      </p:sp>
      <p:sp>
        <p:nvSpPr>
          <p:cNvPr id="5" name="文本框 4">
            <a:extLst>
              <a:ext uri="{FF2B5EF4-FFF2-40B4-BE49-F238E27FC236}">
                <a16:creationId xmlns:a16="http://schemas.microsoft.com/office/drawing/2014/main" id="{2F7967FA-E5B8-31A6-8661-518CACD0B31D}"/>
              </a:ext>
            </a:extLst>
          </p:cNvPr>
          <p:cNvSpPr txBox="1"/>
          <p:nvPr/>
        </p:nvSpPr>
        <p:spPr>
          <a:xfrm>
            <a:off x="2895600" y="5902683"/>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Figure 7. Fitting Curve and Data</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927292C7-AF0A-2CC3-B509-208B1E76EE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0611" y="1371601"/>
            <a:ext cx="5650147" cy="4237610"/>
          </a:xfrm>
          <a:prstGeom prst="rect">
            <a:avLst/>
          </a:prstGeom>
        </p:spPr>
      </p:pic>
    </p:spTree>
    <p:extLst>
      <p:ext uri="{BB962C8B-B14F-4D97-AF65-F5344CB8AC3E}">
        <p14:creationId xmlns:p14="http://schemas.microsoft.com/office/powerpoint/2010/main" val="381050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Result-Task3</a:t>
            </a:r>
            <a:endParaRPr spc="-1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967986-C7F1-A82A-5C21-7033D533795D}"/>
                  </a:ext>
                </a:extLst>
              </p:cNvPr>
              <p:cNvSpPr txBox="1"/>
              <p:nvPr/>
            </p:nvSpPr>
            <p:spPr>
              <a:xfrm>
                <a:off x="1066800" y="1458276"/>
                <a:ext cx="4495799" cy="4901983"/>
              </a:xfrm>
              <a:prstGeom prst="rect">
                <a:avLst/>
              </a:prstGeom>
              <a:noFill/>
            </p:spPr>
            <p:txBody>
              <a:bodyPr wrap="square">
                <a:spAutoFit/>
              </a:bodyPr>
              <a:lstStyle/>
              <a:p>
                <a:pPr/>
                <a:r>
                  <a:rPr lang="en-US" altLang="zh-CN" sz="2400" dirty="0"/>
                  <a:t>when </a:t>
                </a:r>
                <a14:m>
                  <m:oMath xmlns:m="http://schemas.openxmlformats.org/officeDocument/2006/math">
                    <m:r>
                      <a:rPr lang="en-US" altLang="zh-CN" sz="2400" i="1">
                        <a:latin typeface="Cambria Math" panose="02040503050406030204" pitchFamily="18" charset="0"/>
                      </a:rPr>
                      <m:t>𝜆</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−3</m:t>
                        </m:r>
                      </m:sup>
                    </m:sSup>
                    <m:r>
                      <a:rPr lang="en-US" altLang="zh-CN" sz="2400" i="1">
                        <a:latin typeface="Cambria Math" panose="02040503050406030204" pitchFamily="18" charset="0"/>
                      </a:rPr>
                      <m:t> </m:t>
                    </m:r>
                  </m:oMath>
                </a14:m>
                <a:r>
                  <a:rPr lang="en-US" altLang="zh-CN" sz="2400" dirty="0"/>
                  <a:t>, the coefficients are: </a:t>
                </a:r>
                <a:br>
                  <a:rPr lang="en-US" altLang="zh-CN" sz="2400" i="1" dirty="0"/>
                </a:b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=0.1566</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=8.0897</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=−13.1951</m:t>
                      </m:r>
                    </m:oMath>
                  </m:oMathPara>
                </a14:m>
                <a:endParaRPr lang="zh-CN" altLang="zh-CN" sz="2400" dirty="0"/>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=−9.4143</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=0.4092</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5</m:t>
                          </m:r>
                        </m:sub>
                      </m:sSub>
                      <m:r>
                        <a:rPr lang="en-US" altLang="zh-CN" sz="2400" i="1">
                          <a:latin typeface="Cambria Math" panose="02040503050406030204" pitchFamily="18" charset="0"/>
                        </a:rPr>
                        <m:t>=6.9911</m:t>
                      </m:r>
                    </m:oMath>
                  </m:oMathPara>
                </a14:m>
                <a:endParaRPr lang="zh-CN" altLang="zh-CN" sz="2400" dirty="0"/>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6</m:t>
                          </m:r>
                        </m:sub>
                      </m:sSub>
                      <m:r>
                        <a:rPr lang="en-US" altLang="zh-CN" sz="2400" i="1">
                          <a:latin typeface="Cambria Math" panose="02040503050406030204" pitchFamily="18" charset="0"/>
                        </a:rPr>
                        <m:t>=8.4356</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7</m:t>
                          </m:r>
                        </m:sub>
                      </m:sSub>
                      <m:r>
                        <a:rPr lang="en-US" altLang="zh-CN" sz="2400" i="1">
                          <a:latin typeface="Cambria Math" panose="02040503050406030204" pitchFamily="18" charset="0"/>
                        </a:rPr>
                        <m:t>=5.6119</m:t>
                      </m:r>
                    </m:oMath>
                  </m:oMathPara>
                </a14:m>
                <a:endParaRPr lang="zh-CN"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8</m:t>
                          </m:r>
                        </m:sub>
                      </m:sSub>
                      <m:r>
                        <a:rPr lang="en-US" altLang="zh-CN" sz="2400" i="1">
                          <a:latin typeface="Cambria Math" panose="02040503050406030204" pitchFamily="18" charset="0"/>
                        </a:rPr>
                        <m:t>=−0.0217</m:t>
                      </m:r>
                    </m:oMath>
                  </m:oMathPara>
                </a14:m>
                <a:endParaRPr lang="zh-CN" altLang="zh-CN" sz="2400" dirty="0"/>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9</m:t>
                          </m:r>
                        </m:sub>
                      </m:sSub>
                      <m:r>
                        <a:rPr lang="en-US" altLang="zh-CN" sz="2400" i="1">
                          <a:latin typeface="Cambria Math" panose="02040503050406030204" pitchFamily="18" charset="0"/>
                        </a:rPr>
                        <m:t>=−7.1864</m:t>
                      </m:r>
                    </m:oMath>
                  </m:oMathPara>
                </a14:m>
                <a:endParaRPr lang="zh-CN" altLang="zh-CN" sz="2400" dirty="0"/>
              </a:p>
              <a:p>
                <a:pPr>
                  <a:spcBef>
                    <a:spcPts val="35"/>
                  </a:spcBef>
                </a:pPr>
                <a:endParaRPr lang="zh-CN" altLang="zh-CN" sz="2000" dirty="0">
                  <a:effectLst/>
                  <a:latin typeface="Times New Roman" panose="02020603050405020304" pitchFamily="18" charset="0"/>
                  <a:ea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18967986-C7F1-A82A-5C21-7033D533795D}"/>
                  </a:ext>
                </a:extLst>
              </p:cNvPr>
              <p:cNvSpPr txBox="1">
                <a:spLocks noRot="1" noChangeAspect="1" noMove="1" noResize="1" noEditPoints="1" noAdjustHandles="1" noChangeArrowheads="1" noChangeShapeType="1" noTextEdit="1"/>
              </p:cNvSpPr>
              <p:nvPr/>
            </p:nvSpPr>
            <p:spPr>
              <a:xfrm>
                <a:off x="1066800" y="1458276"/>
                <a:ext cx="4495799" cy="4901983"/>
              </a:xfrm>
              <a:prstGeom prst="rect">
                <a:avLst/>
              </a:prstGeom>
              <a:blipFill>
                <a:blip r:embed="rId2"/>
                <a:stretch>
                  <a:fillRect l="-2035" t="-746" r="-3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DC1B1EB-433A-F8F5-5CCE-AF4A7D4FF6F0}"/>
                  </a:ext>
                </a:extLst>
              </p:cNvPr>
              <p:cNvSpPr txBox="1"/>
              <p:nvPr/>
            </p:nvSpPr>
            <p:spPr>
              <a:xfrm>
                <a:off x="6019800" y="1458276"/>
                <a:ext cx="6095158" cy="4770537"/>
              </a:xfrm>
              <a:prstGeom prst="rect">
                <a:avLst/>
              </a:prstGeom>
              <a:noFill/>
            </p:spPr>
            <p:txBody>
              <a:bodyPr wrap="square">
                <a:spAutoFit/>
              </a:bodyPr>
              <a:lstStyle/>
              <a:p>
                <a:pPr>
                  <a:spcBef>
                    <a:spcPts val="35"/>
                  </a:spcBef>
                </a:pPr>
                <a:r>
                  <a:rPr lang="en-US" altLang="zh-CN" sz="2400" dirty="0">
                    <a:effectLst/>
                    <a:latin typeface="Times New Roman" panose="02020603050405020304" pitchFamily="18" charset="0"/>
                    <a:ea typeface="宋体" panose="02010600030101010101" pitchFamily="2" charset="-122"/>
                  </a:rPr>
                  <a:t>when </a:t>
                </a:r>
                <a14:m>
                  <m:oMath xmlns:m="http://schemas.openxmlformats.org/officeDocument/2006/math">
                    <m:r>
                      <a:rPr lang="en-US" altLang="zh-CN" sz="2400" i="1">
                        <a:effectLst/>
                        <a:latin typeface="Cambria Math" panose="02040503050406030204" pitchFamily="18" charset="0"/>
                        <a:ea typeface="宋体" panose="02010600030101010101" pitchFamily="2" charset="-122"/>
                      </a:rPr>
                      <m:t>𝜆</m:t>
                    </m:r>
                    <m:r>
                      <a:rPr lang="en-US" altLang="zh-CN" sz="2400" i="1">
                        <a:effectLst/>
                        <a:latin typeface="Cambria Math" panose="02040503050406030204" pitchFamily="18" charset="0"/>
                        <a:ea typeface="宋体" panose="02010600030101010101" pitchFamily="2" charset="-122"/>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宋体" panose="02010600030101010101" pitchFamily="2" charset="-122"/>
                          </a:rPr>
                          <m:t>10</m:t>
                        </m:r>
                      </m:e>
                      <m:sup>
                        <m:r>
                          <a:rPr lang="en-US" altLang="zh-CN" sz="2400" i="1">
                            <a:effectLst/>
                            <a:latin typeface="Cambria Math" panose="02040503050406030204" pitchFamily="18" charset="0"/>
                            <a:ea typeface="宋体" panose="02010600030101010101" pitchFamily="2" charset="-122"/>
                          </a:rPr>
                          <m:t>−6</m:t>
                        </m:r>
                      </m:sup>
                    </m:sSup>
                    <m:r>
                      <a:rPr lang="en-US" altLang="zh-CN" sz="2400" i="1">
                        <a:effectLst/>
                        <a:latin typeface="Cambria Math" panose="02040503050406030204" pitchFamily="18" charset="0"/>
                        <a:ea typeface="宋体" panose="02010600030101010101" pitchFamily="2" charset="-122"/>
                      </a:rPr>
                      <m:t> </m:t>
                    </m:r>
                  </m:oMath>
                </a14:m>
                <a:r>
                  <a:rPr lang="en-US" altLang="zh-CN" sz="2400" dirty="0">
                    <a:effectLst/>
                    <a:latin typeface="Times New Roman" panose="02020603050405020304" pitchFamily="18" charset="0"/>
                    <a:ea typeface="宋体" panose="02010600030101010101" pitchFamily="2" charset="-122"/>
                  </a:rPr>
                  <a:t>, the coefficients are:</a:t>
                </a:r>
                <a:br>
                  <a:rPr lang="en-US" altLang="zh-CN" sz="2800" i="1" dirty="0">
                    <a:effectLst/>
                    <a:latin typeface="Cambria Math" panose="02040503050406030204" pitchFamily="18" charset="0"/>
                    <a:ea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0</m:t>
                          </m:r>
                        </m:sub>
                      </m:sSub>
                      <m:r>
                        <a:rPr lang="en-US" altLang="zh-CN" sz="2800" i="1">
                          <a:effectLst/>
                          <a:latin typeface="Cambria Math" panose="02040503050406030204" pitchFamily="18" charset="0"/>
                          <a:ea typeface="Times New Roman" panose="02020603050405020304" pitchFamily="18" charset="0"/>
                        </a:rPr>
                        <m:t>=0.1754</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1</m:t>
                          </m:r>
                        </m:sub>
                      </m:sSub>
                      <m:r>
                        <a:rPr lang="en-US" altLang="zh-CN" sz="2800" i="1">
                          <a:effectLst/>
                          <a:latin typeface="Cambria Math" panose="02040503050406030204" pitchFamily="18" charset="0"/>
                          <a:ea typeface="Times New Roman" panose="02020603050405020304" pitchFamily="18" charset="0"/>
                        </a:rPr>
                        <m:t>=0.0994</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2</m:t>
                          </m:r>
                        </m:sub>
                      </m:sSub>
                      <m:r>
                        <a:rPr lang="en-US" altLang="zh-CN" sz="2800" i="1">
                          <a:effectLst/>
                          <a:latin typeface="Cambria Math" panose="02040503050406030204" pitchFamily="18" charset="0"/>
                          <a:ea typeface="Times New Roman" panose="02020603050405020304" pitchFamily="18" charset="0"/>
                        </a:rPr>
                        <m:t>=42.5976</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3</m:t>
                          </m:r>
                        </m:sub>
                      </m:sSub>
                      <m:r>
                        <a:rPr lang="en-US" altLang="zh-CN" sz="2800" i="1">
                          <a:effectLst/>
                          <a:latin typeface="Cambria Math" panose="02040503050406030204" pitchFamily="18" charset="0"/>
                          <a:ea typeface="Times New Roman" panose="02020603050405020304" pitchFamily="18" charset="0"/>
                        </a:rPr>
                        <m:t>=−93.6615</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4</m:t>
                          </m:r>
                        </m:sub>
                      </m:sSub>
                      <m:r>
                        <a:rPr lang="en-US" altLang="zh-CN" sz="2800" i="1">
                          <a:effectLst/>
                          <a:latin typeface="Cambria Math" panose="02040503050406030204" pitchFamily="18" charset="0"/>
                          <a:ea typeface="Times New Roman" panose="02020603050405020304" pitchFamily="18" charset="0"/>
                        </a:rPr>
                        <m:t>=−41.5986</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5</m:t>
                          </m:r>
                        </m:sub>
                      </m:sSub>
                      <m:r>
                        <a:rPr lang="en-US" altLang="zh-CN" sz="2800" i="1">
                          <a:effectLst/>
                          <a:latin typeface="Cambria Math" panose="02040503050406030204" pitchFamily="18" charset="0"/>
                          <a:ea typeface="Times New Roman" panose="02020603050405020304" pitchFamily="18" charset="0"/>
                        </a:rPr>
                        <m:t>=92.0527</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6</m:t>
                          </m:r>
                        </m:sub>
                      </m:sSub>
                      <m:r>
                        <a:rPr lang="en-US" altLang="zh-CN" sz="2800" i="1">
                          <a:effectLst/>
                          <a:latin typeface="Cambria Math" panose="02040503050406030204" pitchFamily="18" charset="0"/>
                          <a:ea typeface="Times New Roman" panose="02020603050405020304" pitchFamily="18" charset="0"/>
                        </a:rPr>
                        <m:t>=84.5541</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7</m:t>
                          </m:r>
                        </m:sub>
                      </m:sSub>
                      <m:r>
                        <a:rPr lang="en-US" altLang="zh-CN" sz="2800" i="1">
                          <a:effectLst/>
                          <a:latin typeface="Cambria Math" panose="02040503050406030204" pitchFamily="18" charset="0"/>
                          <a:ea typeface="Times New Roman" panose="02020603050405020304" pitchFamily="18" charset="0"/>
                        </a:rPr>
                        <m:t>=−29.4705</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8</m:t>
                          </m:r>
                        </m:sub>
                      </m:sSub>
                      <m:r>
                        <a:rPr lang="en-US" altLang="zh-CN" sz="2800" i="1">
                          <a:effectLst/>
                          <a:latin typeface="Cambria Math" panose="02040503050406030204" pitchFamily="18" charset="0"/>
                          <a:ea typeface="Times New Roman" panose="02020603050405020304" pitchFamily="18" charset="0"/>
                        </a:rPr>
                        <m:t>=−92.7029</m:t>
                      </m:r>
                    </m:oMath>
                  </m:oMathPara>
                </a14:m>
                <a:endParaRPr lang="zh-CN" altLang="zh-CN" sz="24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9</m:t>
                          </m:r>
                        </m:sub>
                      </m:sSub>
                      <m:r>
                        <a:rPr lang="en-US" altLang="zh-CN" sz="2800" i="1">
                          <a:effectLst/>
                          <a:latin typeface="Cambria Math" panose="02040503050406030204" pitchFamily="18" charset="0"/>
                          <a:ea typeface="Times New Roman" panose="02020603050405020304" pitchFamily="18" charset="0"/>
                        </a:rPr>
                        <m:t>=37.7115</m:t>
                      </m:r>
                    </m:oMath>
                  </m:oMathPara>
                </a14:m>
                <a:endParaRPr lang="zh-CN" altLang="zh-CN" sz="2400" dirty="0">
                  <a:effectLst/>
                  <a:latin typeface="Times New Roman" panose="02020603050405020304" pitchFamily="18" charset="0"/>
                  <a:ea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0DC1B1EB-433A-F8F5-5CCE-AF4A7D4FF6F0}"/>
                  </a:ext>
                </a:extLst>
              </p:cNvPr>
              <p:cNvSpPr txBox="1">
                <a:spLocks noRot="1" noChangeAspect="1" noMove="1" noResize="1" noEditPoints="1" noAdjustHandles="1" noChangeArrowheads="1" noChangeShapeType="1" noTextEdit="1"/>
              </p:cNvSpPr>
              <p:nvPr/>
            </p:nvSpPr>
            <p:spPr>
              <a:xfrm>
                <a:off x="6019800" y="1458276"/>
                <a:ext cx="6095158" cy="4770537"/>
              </a:xfrm>
              <a:prstGeom prst="rect">
                <a:avLst/>
              </a:prstGeom>
              <a:blipFill>
                <a:blip r:embed="rId3"/>
                <a:stretch>
                  <a:fillRect l="-1602" t="-1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96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Result-Task4</a:t>
            </a:r>
            <a:endParaRPr spc="-10" dirty="0"/>
          </a:p>
        </p:txBody>
      </p:sp>
      <p:sp>
        <p:nvSpPr>
          <p:cNvPr id="10" name="文本框 9">
            <a:extLst>
              <a:ext uri="{FF2B5EF4-FFF2-40B4-BE49-F238E27FC236}">
                <a16:creationId xmlns:a16="http://schemas.microsoft.com/office/drawing/2014/main" id="{79E52AF6-698B-A203-667B-53B25F197178}"/>
              </a:ext>
            </a:extLst>
          </p:cNvPr>
          <p:cNvSpPr txBox="1"/>
          <p:nvPr/>
        </p:nvSpPr>
        <p:spPr>
          <a:xfrm>
            <a:off x="2743200" y="4038600"/>
            <a:ext cx="6095158" cy="523220"/>
          </a:xfrm>
          <a:prstGeom prst="rect">
            <a:avLst/>
          </a:prstGeom>
          <a:noFill/>
        </p:spPr>
        <p:txBody>
          <a:bodyPr wrap="square">
            <a:spAutoFit/>
          </a:bodyPr>
          <a:lstStyle/>
          <a:p>
            <a:pPr algn="ctr"/>
            <a:r>
              <a:rPr lang="en-US" altLang="zh-CN" sz="2800" dirty="0">
                <a:effectLst/>
                <a:latin typeface="Times New Roman" panose="02020603050405020304" pitchFamily="18" charset="0"/>
                <a:ea typeface="Times New Roman" panose="02020603050405020304" pitchFamily="18" charset="0"/>
              </a:rPr>
              <a:t>Table 4. Cross Validation</a:t>
            </a:r>
            <a:endParaRPr lang="zh-CN" altLang="zh-CN" sz="2800" dirty="0">
              <a:effectLst/>
              <a:latin typeface="Cambria" panose="02040503050406030204" pitchFamily="18" charset="0"/>
              <a:ea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4A91AEAD-9FA3-FD6F-9582-FDA90C8533D2}"/>
              </a:ext>
            </a:extLst>
          </p:cNvPr>
          <p:cNvGraphicFramePr>
            <a:graphicFrameLocks noGrp="1"/>
          </p:cNvGraphicFramePr>
          <p:nvPr>
            <p:extLst>
              <p:ext uri="{D42A27DB-BD31-4B8C-83A1-F6EECF244321}">
                <p14:modId xmlns:p14="http://schemas.microsoft.com/office/powerpoint/2010/main" val="3248056664"/>
              </p:ext>
            </p:extLst>
          </p:nvPr>
        </p:nvGraphicFramePr>
        <p:xfrm>
          <a:off x="304800" y="2564192"/>
          <a:ext cx="11734798" cy="853440"/>
        </p:xfrm>
        <a:graphic>
          <a:graphicData uri="http://schemas.openxmlformats.org/drawingml/2006/table">
            <a:tbl>
              <a:tblPr firstRow="1" firstCol="1" bandRow="1">
                <a:tableStyleId>{5C22544A-7EE6-4342-B048-85BDC9FD1C3A}</a:tableStyleId>
              </a:tblPr>
              <a:tblGrid>
                <a:gridCol w="4250873">
                  <a:extLst>
                    <a:ext uri="{9D8B030D-6E8A-4147-A177-3AD203B41FA5}">
                      <a16:colId xmlns:a16="http://schemas.microsoft.com/office/drawing/2014/main" val="4096282648"/>
                    </a:ext>
                  </a:extLst>
                </a:gridCol>
                <a:gridCol w="1496785">
                  <a:extLst>
                    <a:ext uri="{9D8B030D-6E8A-4147-A177-3AD203B41FA5}">
                      <a16:colId xmlns:a16="http://schemas.microsoft.com/office/drawing/2014/main" val="786134379"/>
                    </a:ext>
                  </a:extLst>
                </a:gridCol>
                <a:gridCol w="1496785">
                  <a:extLst>
                    <a:ext uri="{9D8B030D-6E8A-4147-A177-3AD203B41FA5}">
                      <a16:colId xmlns:a16="http://schemas.microsoft.com/office/drawing/2014/main" val="1167367244"/>
                    </a:ext>
                  </a:extLst>
                </a:gridCol>
                <a:gridCol w="1496785">
                  <a:extLst>
                    <a:ext uri="{9D8B030D-6E8A-4147-A177-3AD203B41FA5}">
                      <a16:colId xmlns:a16="http://schemas.microsoft.com/office/drawing/2014/main" val="3352503773"/>
                    </a:ext>
                  </a:extLst>
                </a:gridCol>
                <a:gridCol w="1496785">
                  <a:extLst>
                    <a:ext uri="{9D8B030D-6E8A-4147-A177-3AD203B41FA5}">
                      <a16:colId xmlns:a16="http://schemas.microsoft.com/office/drawing/2014/main" val="2996916668"/>
                    </a:ext>
                  </a:extLst>
                </a:gridCol>
                <a:gridCol w="1496785">
                  <a:extLst>
                    <a:ext uri="{9D8B030D-6E8A-4147-A177-3AD203B41FA5}">
                      <a16:colId xmlns:a16="http://schemas.microsoft.com/office/drawing/2014/main" val="3434812272"/>
                    </a:ext>
                  </a:extLst>
                </a:gridCol>
              </a:tblGrid>
              <a:tr h="277789">
                <a:tc>
                  <a:txBody>
                    <a:bodyPr/>
                    <a:lstStyle/>
                    <a:p>
                      <a:r>
                        <a:rPr lang="en-US" sz="2800">
                          <a:effectLst/>
                        </a:rPr>
                        <a:t>Weight</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10^-3</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10^-0</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dirty="0">
                          <a:effectLst/>
                        </a:rPr>
                        <a:t>10^3</a:t>
                      </a:r>
                      <a:endParaRPr lang="zh-C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800">
                          <a:effectLst/>
                        </a:rPr>
                        <a:t>10^6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47769338"/>
                  </a:ext>
                </a:extLst>
              </a:tr>
              <a:tr h="418806">
                <a:tc>
                  <a:txBody>
                    <a:bodyPr/>
                    <a:lstStyle/>
                    <a:p>
                      <a:r>
                        <a:rPr lang="en-US" sz="2800">
                          <a:effectLst/>
                        </a:rPr>
                        <a:t>average validation error</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0.061266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0.021855</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0.064627</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a:effectLst/>
                        </a:rPr>
                        <a:t>0.179386</a:t>
                      </a:r>
                      <a:endParaRPr lang="zh-C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800" dirty="0">
                          <a:effectLst/>
                        </a:rPr>
                        <a:t>0.136178</a:t>
                      </a:r>
                      <a:endParaRPr lang="zh-C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8937388"/>
                  </a:ext>
                </a:extLst>
              </a:tr>
            </a:tbl>
          </a:graphicData>
        </a:graphic>
      </p:graphicFrame>
    </p:spTree>
    <p:extLst>
      <p:ext uri="{BB962C8B-B14F-4D97-AF65-F5344CB8AC3E}">
        <p14:creationId xmlns:p14="http://schemas.microsoft.com/office/powerpoint/2010/main" val="58370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Result-Task4</a:t>
            </a:r>
            <a:endParaRPr spc="-1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E0B0F9-FF0F-757A-5847-D6F91784F3C2}"/>
                  </a:ext>
                </a:extLst>
              </p:cNvPr>
              <p:cNvSpPr txBox="1"/>
              <p:nvPr/>
            </p:nvSpPr>
            <p:spPr>
              <a:xfrm>
                <a:off x="457200" y="1304892"/>
                <a:ext cx="10363199" cy="5262979"/>
              </a:xfrm>
              <a:prstGeom prst="rect">
                <a:avLst/>
              </a:prstGeom>
              <a:noFill/>
            </p:spPr>
            <p:txBody>
              <a:bodyPr wrap="square">
                <a:spAutoFit/>
              </a:bodyPr>
              <a:lstStyle/>
              <a:p>
                <a:pPr indent="76200"/>
                <a14:m>
                  <m:oMathPara xmlns:m="http://schemas.openxmlformats.org/officeDocument/2006/math">
                    <m:oMathParaPr>
                      <m:jc m:val="centerGroup"/>
                    </m:oMathParaPr>
                    <m:oMath xmlns:m="http://schemas.openxmlformats.org/officeDocument/2006/math">
                      <m:r>
                        <a:rPr lang="en-US" altLang="zh-CN" i="1" smtClean="0">
                          <a:effectLst/>
                          <a:latin typeface="Cambria Math" panose="02040503050406030204" pitchFamily="18" charset="0"/>
                          <a:ea typeface="宋体" panose="02010600030101010101" pitchFamily="2" charset="-122"/>
                        </a:rPr>
                        <m:t>𝑇𝑒𝑠𝑡</m:t>
                      </m:r>
                      <m:r>
                        <a:rPr lang="en-US" altLang="zh-CN" i="1" smtClean="0">
                          <a:effectLst/>
                          <a:latin typeface="Cambria Math" panose="02040503050406030204" pitchFamily="18" charset="0"/>
                          <a:ea typeface="宋体" panose="02010600030101010101" pitchFamily="2" charset="-122"/>
                        </a:rPr>
                        <m:t> </m:t>
                      </m:r>
                      <m:r>
                        <a:rPr lang="en-US" altLang="zh-CN" i="1" smtClean="0">
                          <a:effectLst/>
                          <a:latin typeface="Cambria Math" panose="02040503050406030204" pitchFamily="18" charset="0"/>
                          <a:ea typeface="宋体" panose="02010600030101010101" pitchFamily="2" charset="-122"/>
                        </a:rPr>
                        <m:t>𝐸𝑟𝑟𝑜𝑟</m:t>
                      </m:r>
                      <m:r>
                        <a:rPr lang="en-US" altLang="zh-CN" i="1" smtClean="0">
                          <a:effectLst/>
                          <a:latin typeface="Cambria Math" panose="02040503050406030204" pitchFamily="18" charset="0"/>
                          <a:ea typeface="宋体" panose="02010600030101010101" pitchFamily="2" charset="-122"/>
                        </a:rPr>
                        <m:t>=0.27119115012813369557673835053065</m:t>
                      </m:r>
                    </m:oMath>
                  </m:oMathPara>
                </a14:m>
                <a:endParaRPr lang="zh-CN" altLang="zh-CN" dirty="0">
                  <a:effectLst/>
                  <a:latin typeface="Times New Roman" panose="02020603050405020304" pitchFamily="18" charset="0"/>
                  <a:ea typeface="Times New Roman" panose="02020603050405020304" pitchFamily="18" charset="0"/>
                </a:endParaRPr>
              </a:p>
              <a:p>
                <a:pPr indent="76200"/>
                <a:r>
                  <a:rPr lang="en-US" altLang="zh-CN" dirty="0">
                    <a:effectLst/>
                    <a:latin typeface="Times New Roman" panose="02020603050405020304" pitchFamily="18" charset="0"/>
                    <a:ea typeface="宋体" panose="02010600030101010101" pitchFamily="2" charset="-122"/>
                  </a:rPr>
                  <a:t>	Coefficient:</a:t>
                </a:r>
                <a:endParaRPr lang="zh-CN" altLang="zh-CN" dirty="0">
                  <a:effectLst/>
                  <a:latin typeface="Times New Roman" panose="02020603050405020304" pitchFamily="18" charset="0"/>
                  <a:ea typeface="Times New Roman" panose="02020603050405020304" pitchFamily="18" charset="0"/>
                </a:endParaRPr>
              </a:p>
              <a:p>
                <a:pPr>
                  <a:spcBef>
                    <a:spcPts val="35"/>
                  </a:spcBef>
                </a:pPr>
                <a:r>
                  <a:rPr lang="en-US" altLang="zh-CN" sz="2000" dirty="0">
                    <a:effectLst/>
                    <a:latin typeface="Times New Roman" panose="02020603050405020304" pitchFamily="18" charset="0"/>
                    <a:ea typeface="宋体" panose="02010600030101010101" pitchFamily="2" charset="-122"/>
                  </a:rPr>
                  <a:t>		</a:t>
                </a:r>
                <a:br>
                  <a:rPr lang="en-US" altLang="zh-CN" sz="2400" i="1" dirty="0">
                    <a:effectLst/>
                    <a:latin typeface="Cambria Math" panose="02040503050406030204" pitchFamily="18" charset="0"/>
                    <a:ea typeface="Times New Roman" panose="02020603050405020304" pitchFamily="18" charset="0"/>
                  </a:rPr>
                </a:br>
                <a14:m>
                  <m:oMathPara xmlns:m="http://schemas.openxmlformats.org/officeDocument/2006/math">
                    <m:oMathParaPr>
                      <m:jc m:val="centerGroup"/>
                    </m:oMathParaPr>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0</m:t>
                          </m:r>
                        </m:sub>
                      </m:sSub>
                      <m:r>
                        <a:rPr lang="en-US" altLang="zh-CN" sz="2400" i="1">
                          <a:effectLst/>
                          <a:latin typeface="Cambria Math" panose="02040503050406030204" pitchFamily="18" charset="0"/>
                          <a:ea typeface="Times New Roman" panose="02020603050405020304" pitchFamily="18" charset="0"/>
                        </a:rPr>
                        <m:t>=−0.0185</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1</m:t>
                          </m:r>
                        </m:sub>
                      </m:sSub>
                      <m:r>
                        <a:rPr lang="en-US" altLang="zh-CN" sz="2400" i="1">
                          <a:effectLst/>
                          <a:latin typeface="Cambria Math" panose="02040503050406030204" pitchFamily="18" charset="0"/>
                          <a:ea typeface="Times New Roman" panose="02020603050405020304" pitchFamily="18" charset="0"/>
                        </a:rPr>
                        <m:t>=7.8914</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2</m:t>
                          </m:r>
                        </m:sub>
                      </m:sSub>
                      <m:r>
                        <a:rPr lang="en-US" altLang="zh-CN" sz="2400" i="1">
                          <a:effectLst/>
                          <a:latin typeface="Cambria Math" panose="02040503050406030204" pitchFamily="18" charset="0"/>
                          <a:ea typeface="Times New Roman" panose="02020603050405020304" pitchFamily="18" charset="0"/>
                        </a:rPr>
                        <m:t>=−15.8554</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3</m:t>
                          </m:r>
                        </m:sub>
                      </m:sSub>
                      <m:r>
                        <a:rPr lang="en-US" altLang="zh-CN" sz="2400" i="1">
                          <a:effectLst/>
                          <a:latin typeface="Cambria Math" panose="02040503050406030204" pitchFamily="18" charset="0"/>
                          <a:ea typeface="Times New Roman" panose="02020603050405020304" pitchFamily="18" charset="0"/>
                        </a:rPr>
                        <m:t>=−4.7887</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4</m:t>
                          </m:r>
                        </m:sub>
                      </m:sSub>
                      <m:r>
                        <a:rPr lang="en-US" altLang="zh-CN" sz="2400" i="1">
                          <a:effectLst/>
                          <a:latin typeface="Cambria Math" panose="02040503050406030204" pitchFamily="18" charset="0"/>
                          <a:ea typeface="Times New Roman" panose="02020603050405020304" pitchFamily="18" charset="0"/>
                        </a:rPr>
                        <m:t>=5.6510</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5</m:t>
                          </m:r>
                        </m:sub>
                      </m:sSub>
                      <m:r>
                        <a:rPr lang="en-US" altLang="zh-CN" sz="2400" i="1">
                          <a:effectLst/>
                          <a:latin typeface="Cambria Math" panose="02040503050406030204" pitchFamily="18" charset="0"/>
                          <a:ea typeface="Times New Roman" panose="02020603050405020304" pitchFamily="18" charset="0"/>
                        </a:rPr>
                        <m:t>=7.6883</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6</m:t>
                          </m:r>
                        </m:sub>
                      </m:sSub>
                      <m:r>
                        <a:rPr lang="en-US" altLang="zh-CN" sz="2400" i="1">
                          <a:effectLst/>
                          <a:latin typeface="Cambria Math" panose="02040503050406030204" pitchFamily="18" charset="0"/>
                          <a:ea typeface="Times New Roman" panose="02020603050405020304" pitchFamily="18" charset="0"/>
                        </a:rPr>
                        <m:t>=4.8984</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7</m:t>
                          </m:r>
                        </m:sub>
                      </m:sSub>
                      <m:r>
                        <a:rPr lang="en-US" altLang="zh-CN" sz="2400" i="1">
                          <a:effectLst/>
                          <a:latin typeface="Cambria Math" panose="02040503050406030204" pitchFamily="18" charset="0"/>
                          <a:ea typeface="Times New Roman" panose="02020603050405020304" pitchFamily="18" charset="0"/>
                        </a:rPr>
                        <m:t>=0.8601</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8</m:t>
                          </m:r>
                        </m:sub>
                      </m:sSub>
                      <m:r>
                        <a:rPr lang="en-US" altLang="zh-CN" sz="2400" i="1">
                          <a:effectLst/>
                          <a:latin typeface="Cambria Math" panose="02040503050406030204" pitchFamily="18" charset="0"/>
                          <a:ea typeface="Times New Roman" panose="02020603050405020304" pitchFamily="18" charset="0"/>
                        </a:rPr>
                        <m:t>=−2.4331</m:t>
                      </m:r>
                    </m:oMath>
                  </m:oMathPara>
                </a14:m>
                <a:endParaRPr lang="zh-CN" altLang="zh-CN" sz="2000" dirty="0">
                  <a:effectLst/>
                  <a:latin typeface="Times New Roman" panose="02020603050405020304" pitchFamily="18" charset="0"/>
                  <a:ea typeface="Times New Roman" panose="02020603050405020304" pitchFamily="18" charset="0"/>
                </a:endParaRPr>
              </a:p>
              <a:p>
                <a:pPr>
                  <a:spcBef>
                    <a:spcPts val="35"/>
                  </a:spcBef>
                </a:pPr>
                <a14:m>
                  <m:oMathPara xmlns:m="http://schemas.openxmlformats.org/officeDocument/2006/math">
                    <m:oMathParaPr>
                      <m:jc m:val="centerGroup"/>
                    </m:oMathParaPr>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Times New Roman" panose="02020603050405020304" pitchFamily="18" charset="0"/>
                            </a:rPr>
                            <m:t>𝑎</m:t>
                          </m:r>
                        </m:e>
                        <m:sub>
                          <m:r>
                            <a:rPr lang="en-US" altLang="zh-CN" sz="2400" i="1">
                              <a:effectLst/>
                              <a:latin typeface="Cambria Math" panose="02040503050406030204" pitchFamily="18" charset="0"/>
                              <a:ea typeface="Times New Roman" panose="02020603050405020304" pitchFamily="18" charset="0"/>
                            </a:rPr>
                            <m:t>9</m:t>
                          </m:r>
                        </m:sub>
                      </m:sSub>
                      <m:r>
                        <a:rPr lang="en-US" altLang="zh-CN" sz="2400" i="1">
                          <a:effectLst/>
                          <a:latin typeface="Cambria Math" panose="02040503050406030204" pitchFamily="18" charset="0"/>
                          <a:ea typeface="Times New Roman" panose="02020603050405020304" pitchFamily="18" charset="0"/>
                        </a:rPr>
                        <m:t>=−4.1180</m:t>
                      </m:r>
                    </m:oMath>
                  </m:oMathPara>
                </a14:m>
                <a:endParaRPr lang="zh-CN" altLang="zh-CN" sz="2000" dirty="0">
                  <a:effectLst/>
                  <a:latin typeface="Times New Roman" panose="02020603050405020304" pitchFamily="18" charset="0"/>
                  <a:ea typeface="Times New Roman" panose="02020603050405020304" pitchFamily="18" charset="0"/>
                </a:endParaRPr>
              </a:p>
              <a:p>
                <a:pPr indent="457200"/>
                <a:r>
                  <a:rPr lang="en-US" altLang="zh-CN" dirty="0">
                    <a:effectLst/>
                    <a:latin typeface="Times New Roman" panose="02020603050405020304" pitchFamily="18" charset="0"/>
                    <a:ea typeface="宋体" panose="02010600030101010101" pitchFamily="2" charset="-122"/>
                  </a:rPr>
                  <a:t>Best regularization weight:</a:t>
                </a:r>
                <a:endParaRPr lang="zh-CN" altLang="zh-CN" dirty="0">
                  <a:effectLst/>
                  <a:latin typeface="Times New Roman" panose="02020603050405020304" pitchFamily="18" charset="0"/>
                  <a:ea typeface="Times New Roman" panose="02020603050405020304" pitchFamily="18" charset="0"/>
                </a:endParaRPr>
              </a:p>
              <a:p>
                <a:pPr indent="457200"/>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宋体" panose="02010600030101010101" pitchFamily="2" charset="-122"/>
                        </a:rPr>
                        <m:t>𝜆</m:t>
                      </m:r>
                      <m:r>
                        <a:rPr lang="en-US" altLang="zh-CN" i="1">
                          <a:effectLst/>
                          <a:latin typeface="Cambria Math" panose="02040503050406030204" pitchFamily="18" charset="0"/>
                          <a:ea typeface="宋体" panose="02010600030101010101" pitchFamily="2" charset="-122"/>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rPr>
                            <m:t>10</m:t>
                          </m:r>
                        </m:e>
                        <m:sup>
                          <m:r>
                            <a:rPr lang="en-US" altLang="zh-CN" i="1">
                              <a:effectLst/>
                              <a:latin typeface="Cambria Math" panose="02040503050406030204" pitchFamily="18" charset="0"/>
                              <a:ea typeface="宋体" panose="02010600030101010101" pitchFamily="2" charset="-122"/>
                            </a:rPr>
                            <m:t>−3</m:t>
                          </m:r>
                        </m:sup>
                      </m:sSup>
                    </m:oMath>
                  </m:oMathPara>
                </a14:m>
                <a:endParaRPr lang="zh-CN" altLang="zh-CN" dirty="0">
                  <a:effectLst/>
                  <a:latin typeface="Times New Roman" panose="02020603050405020304" pitchFamily="18" charset="0"/>
                  <a:ea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CE0B0F9-FF0F-757A-5847-D6F91784F3C2}"/>
                  </a:ext>
                </a:extLst>
              </p:cNvPr>
              <p:cNvSpPr txBox="1">
                <a:spLocks noRot="1" noChangeAspect="1" noMove="1" noResize="1" noEditPoints="1" noAdjustHandles="1" noChangeArrowheads="1" noChangeShapeType="1" noTextEdit="1"/>
              </p:cNvSpPr>
              <p:nvPr/>
            </p:nvSpPr>
            <p:spPr>
              <a:xfrm>
                <a:off x="457200" y="1304892"/>
                <a:ext cx="10363199" cy="526297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448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Discussion</a:t>
            </a:r>
            <a:endParaRPr spc="-10" dirty="0"/>
          </a:p>
        </p:txBody>
      </p:sp>
      <p:sp>
        <p:nvSpPr>
          <p:cNvPr id="5" name="文本框 4">
            <a:extLst>
              <a:ext uri="{FF2B5EF4-FFF2-40B4-BE49-F238E27FC236}">
                <a16:creationId xmlns:a16="http://schemas.microsoft.com/office/drawing/2014/main" id="{6CE123C1-00FE-5FDB-124A-2A23588BB094}"/>
              </a:ext>
            </a:extLst>
          </p:cNvPr>
          <p:cNvSpPr txBox="1"/>
          <p:nvPr/>
        </p:nvSpPr>
        <p:spPr>
          <a:xfrm>
            <a:off x="1485900" y="1447800"/>
            <a:ext cx="9220200" cy="584775"/>
          </a:xfrm>
          <a:prstGeom prst="rect">
            <a:avLst/>
          </a:prstGeom>
          <a:noFill/>
        </p:spPr>
        <p:txBody>
          <a:bodyPr wrap="square">
            <a:spAutoFit/>
          </a:bodyPr>
          <a:lstStyle/>
          <a:p>
            <a:r>
              <a:rPr lang="en-US" altLang="zh-CN" sz="3200" dirty="0">
                <a:latin typeface="Times New Roman" panose="02020603050405020304" pitchFamily="18" charset="0"/>
                <a:ea typeface="Times New Roman" panose="02020603050405020304" pitchFamily="18" charset="0"/>
              </a:rPr>
              <a:t>T</a:t>
            </a:r>
            <a:r>
              <a:rPr lang="en-US" altLang="zh-CN" sz="3200" dirty="0">
                <a:effectLst/>
                <a:latin typeface="Times New Roman" panose="02020603050405020304" pitchFamily="18" charset="0"/>
                <a:ea typeface="Times New Roman" panose="02020603050405020304" pitchFamily="18" charset="0"/>
              </a:rPr>
              <a:t>raining errors decrease with the increase of degree</a:t>
            </a:r>
            <a:endParaRPr lang="zh-CN" altLang="en-US" sz="3200" dirty="0"/>
          </a:p>
        </p:txBody>
      </p:sp>
      <p:graphicFrame>
        <p:nvGraphicFramePr>
          <p:cNvPr id="8" name="表格 7">
            <a:extLst>
              <a:ext uri="{FF2B5EF4-FFF2-40B4-BE49-F238E27FC236}">
                <a16:creationId xmlns:a16="http://schemas.microsoft.com/office/drawing/2014/main" id="{E3E27519-3155-FF3D-EE1C-50A5A7365FAF}"/>
              </a:ext>
            </a:extLst>
          </p:cNvPr>
          <p:cNvGraphicFramePr>
            <a:graphicFrameLocks noGrp="1"/>
          </p:cNvGraphicFramePr>
          <p:nvPr>
            <p:extLst>
              <p:ext uri="{D42A27DB-BD31-4B8C-83A1-F6EECF244321}">
                <p14:modId xmlns:p14="http://schemas.microsoft.com/office/powerpoint/2010/main" val="795889835"/>
              </p:ext>
            </p:extLst>
          </p:nvPr>
        </p:nvGraphicFramePr>
        <p:xfrm>
          <a:off x="152400" y="2175483"/>
          <a:ext cx="11734798" cy="1506881"/>
        </p:xfrm>
        <a:graphic>
          <a:graphicData uri="http://schemas.openxmlformats.org/drawingml/2006/table">
            <a:tbl>
              <a:tblPr firstRow="1" firstCol="1" bandRow="1">
                <a:tableStyleId>{5C22544A-7EE6-4342-B048-85BDC9FD1C3A}</a:tableStyleId>
              </a:tblPr>
              <a:tblGrid>
                <a:gridCol w="1882822">
                  <a:extLst>
                    <a:ext uri="{9D8B030D-6E8A-4147-A177-3AD203B41FA5}">
                      <a16:colId xmlns:a16="http://schemas.microsoft.com/office/drawing/2014/main" val="722454563"/>
                    </a:ext>
                  </a:extLst>
                </a:gridCol>
                <a:gridCol w="1094664">
                  <a:extLst>
                    <a:ext uri="{9D8B030D-6E8A-4147-A177-3AD203B41FA5}">
                      <a16:colId xmlns:a16="http://schemas.microsoft.com/office/drawing/2014/main" val="1983765422"/>
                    </a:ext>
                  </a:extLst>
                </a:gridCol>
                <a:gridCol w="1094664">
                  <a:extLst>
                    <a:ext uri="{9D8B030D-6E8A-4147-A177-3AD203B41FA5}">
                      <a16:colId xmlns:a16="http://schemas.microsoft.com/office/drawing/2014/main" val="1709123771"/>
                    </a:ext>
                  </a:extLst>
                </a:gridCol>
                <a:gridCol w="1094664">
                  <a:extLst>
                    <a:ext uri="{9D8B030D-6E8A-4147-A177-3AD203B41FA5}">
                      <a16:colId xmlns:a16="http://schemas.microsoft.com/office/drawing/2014/main" val="2352004822"/>
                    </a:ext>
                  </a:extLst>
                </a:gridCol>
                <a:gridCol w="1094664">
                  <a:extLst>
                    <a:ext uri="{9D8B030D-6E8A-4147-A177-3AD203B41FA5}">
                      <a16:colId xmlns:a16="http://schemas.microsoft.com/office/drawing/2014/main" val="357781083"/>
                    </a:ext>
                  </a:extLst>
                </a:gridCol>
                <a:gridCol w="1094664">
                  <a:extLst>
                    <a:ext uri="{9D8B030D-6E8A-4147-A177-3AD203B41FA5}">
                      <a16:colId xmlns:a16="http://schemas.microsoft.com/office/drawing/2014/main" val="1188104124"/>
                    </a:ext>
                  </a:extLst>
                </a:gridCol>
                <a:gridCol w="1094664">
                  <a:extLst>
                    <a:ext uri="{9D8B030D-6E8A-4147-A177-3AD203B41FA5}">
                      <a16:colId xmlns:a16="http://schemas.microsoft.com/office/drawing/2014/main" val="1698221820"/>
                    </a:ext>
                  </a:extLst>
                </a:gridCol>
                <a:gridCol w="1094664">
                  <a:extLst>
                    <a:ext uri="{9D8B030D-6E8A-4147-A177-3AD203B41FA5}">
                      <a16:colId xmlns:a16="http://schemas.microsoft.com/office/drawing/2014/main" val="672887442"/>
                    </a:ext>
                  </a:extLst>
                </a:gridCol>
                <a:gridCol w="1094664">
                  <a:extLst>
                    <a:ext uri="{9D8B030D-6E8A-4147-A177-3AD203B41FA5}">
                      <a16:colId xmlns:a16="http://schemas.microsoft.com/office/drawing/2014/main" val="4215677665"/>
                    </a:ext>
                  </a:extLst>
                </a:gridCol>
                <a:gridCol w="1094664">
                  <a:extLst>
                    <a:ext uri="{9D8B030D-6E8A-4147-A177-3AD203B41FA5}">
                      <a16:colId xmlns:a16="http://schemas.microsoft.com/office/drawing/2014/main" val="3762561286"/>
                    </a:ext>
                  </a:extLst>
                </a:gridCol>
              </a:tblGrid>
              <a:tr h="377842">
                <a:tc>
                  <a:txBody>
                    <a:bodyPr/>
                    <a:lstStyle/>
                    <a:p>
                      <a:r>
                        <a:rPr lang="en-US" sz="2400" dirty="0">
                          <a:effectLst/>
                        </a:rPr>
                        <a:t>Model</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1129039">
                <a:tc>
                  <a:txBody>
                    <a:bodyPr/>
                    <a:lstStyle/>
                    <a:p>
                      <a:r>
                        <a:rPr lang="en-US" sz="2400">
                          <a:effectLst/>
                        </a:rPr>
                        <a:t>Training Error</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0.855951</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0.853836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0.27023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0.243957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0.168454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0.153101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0.110869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0.074539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1.18E-20</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83312109"/>
                  </a:ext>
                </a:extLst>
              </a:tr>
            </a:tbl>
          </a:graphicData>
        </a:graphic>
      </p:graphicFrame>
      <p:graphicFrame>
        <p:nvGraphicFramePr>
          <p:cNvPr id="9" name="表格 8">
            <a:extLst>
              <a:ext uri="{FF2B5EF4-FFF2-40B4-BE49-F238E27FC236}">
                <a16:creationId xmlns:a16="http://schemas.microsoft.com/office/drawing/2014/main" id="{CBBD4012-74C5-1C2C-AF20-FA7CF432AAED}"/>
              </a:ext>
            </a:extLst>
          </p:cNvPr>
          <p:cNvGraphicFramePr>
            <a:graphicFrameLocks noGrp="1"/>
          </p:cNvGraphicFramePr>
          <p:nvPr>
            <p:extLst>
              <p:ext uri="{D42A27DB-BD31-4B8C-83A1-F6EECF244321}">
                <p14:modId xmlns:p14="http://schemas.microsoft.com/office/powerpoint/2010/main" val="2737794564"/>
              </p:ext>
            </p:extLst>
          </p:nvPr>
        </p:nvGraphicFramePr>
        <p:xfrm>
          <a:off x="152397" y="4191000"/>
          <a:ext cx="11810995" cy="1904099"/>
        </p:xfrm>
        <a:graphic>
          <a:graphicData uri="http://schemas.openxmlformats.org/drawingml/2006/table">
            <a:tbl>
              <a:tblPr firstRow="1" firstCol="1" bandRow="1">
                <a:tableStyleId>{5C22544A-7EE6-4342-B048-85BDC9FD1C3A}</a:tableStyleId>
              </a:tblPr>
              <a:tblGrid>
                <a:gridCol w="1895047">
                  <a:extLst>
                    <a:ext uri="{9D8B030D-6E8A-4147-A177-3AD203B41FA5}">
                      <a16:colId xmlns:a16="http://schemas.microsoft.com/office/drawing/2014/main" val="3420812428"/>
                    </a:ext>
                  </a:extLst>
                </a:gridCol>
                <a:gridCol w="1101772">
                  <a:extLst>
                    <a:ext uri="{9D8B030D-6E8A-4147-A177-3AD203B41FA5}">
                      <a16:colId xmlns:a16="http://schemas.microsoft.com/office/drawing/2014/main" val="3140630185"/>
                    </a:ext>
                  </a:extLst>
                </a:gridCol>
                <a:gridCol w="1101772">
                  <a:extLst>
                    <a:ext uri="{9D8B030D-6E8A-4147-A177-3AD203B41FA5}">
                      <a16:colId xmlns:a16="http://schemas.microsoft.com/office/drawing/2014/main" val="556211829"/>
                    </a:ext>
                  </a:extLst>
                </a:gridCol>
                <a:gridCol w="1101772">
                  <a:extLst>
                    <a:ext uri="{9D8B030D-6E8A-4147-A177-3AD203B41FA5}">
                      <a16:colId xmlns:a16="http://schemas.microsoft.com/office/drawing/2014/main" val="1081407154"/>
                    </a:ext>
                  </a:extLst>
                </a:gridCol>
                <a:gridCol w="1101772">
                  <a:extLst>
                    <a:ext uri="{9D8B030D-6E8A-4147-A177-3AD203B41FA5}">
                      <a16:colId xmlns:a16="http://schemas.microsoft.com/office/drawing/2014/main" val="3065693702"/>
                    </a:ext>
                  </a:extLst>
                </a:gridCol>
                <a:gridCol w="1101772">
                  <a:extLst>
                    <a:ext uri="{9D8B030D-6E8A-4147-A177-3AD203B41FA5}">
                      <a16:colId xmlns:a16="http://schemas.microsoft.com/office/drawing/2014/main" val="925751242"/>
                    </a:ext>
                  </a:extLst>
                </a:gridCol>
                <a:gridCol w="1101772">
                  <a:extLst>
                    <a:ext uri="{9D8B030D-6E8A-4147-A177-3AD203B41FA5}">
                      <a16:colId xmlns:a16="http://schemas.microsoft.com/office/drawing/2014/main" val="2271445911"/>
                    </a:ext>
                  </a:extLst>
                </a:gridCol>
                <a:gridCol w="1101772">
                  <a:extLst>
                    <a:ext uri="{9D8B030D-6E8A-4147-A177-3AD203B41FA5}">
                      <a16:colId xmlns:a16="http://schemas.microsoft.com/office/drawing/2014/main" val="116515707"/>
                    </a:ext>
                  </a:extLst>
                </a:gridCol>
                <a:gridCol w="1101772">
                  <a:extLst>
                    <a:ext uri="{9D8B030D-6E8A-4147-A177-3AD203B41FA5}">
                      <a16:colId xmlns:a16="http://schemas.microsoft.com/office/drawing/2014/main" val="2120156122"/>
                    </a:ext>
                  </a:extLst>
                </a:gridCol>
                <a:gridCol w="1101772">
                  <a:extLst>
                    <a:ext uri="{9D8B030D-6E8A-4147-A177-3AD203B41FA5}">
                      <a16:colId xmlns:a16="http://schemas.microsoft.com/office/drawing/2014/main" val="3558124467"/>
                    </a:ext>
                  </a:extLst>
                </a:gridCol>
              </a:tblGrid>
              <a:tr h="667488">
                <a:tc>
                  <a:txBody>
                    <a:bodyPr/>
                    <a:lstStyle/>
                    <a:p>
                      <a:r>
                        <a:rPr lang="en-US" sz="2400" dirty="0">
                          <a:effectLst/>
                        </a:rPr>
                        <a:t>Model</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3556908"/>
                  </a:ext>
                </a:extLst>
              </a:tr>
              <a:tr h="1236611">
                <a:tc>
                  <a:txBody>
                    <a:bodyPr/>
                    <a:lstStyle/>
                    <a:p>
                      <a:r>
                        <a:rPr lang="en-US" sz="2400">
                          <a:effectLst/>
                        </a:rPr>
                        <a:t>Training Error</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0.386532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0.386018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0.215725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0.215499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0.209562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0.206802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0.205401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0.202191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0.20051</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61822313"/>
                  </a:ext>
                </a:extLst>
              </a:tr>
            </a:tbl>
          </a:graphicData>
        </a:graphic>
      </p:graphicFrame>
      <p:sp>
        <p:nvSpPr>
          <p:cNvPr id="10" name="文本框 9">
            <a:extLst>
              <a:ext uri="{FF2B5EF4-FFF2-40B4-BE49-F238E27FC236}">
                <a16:creationId xmlns:a16="http://schemas.microsoft.com/office/drawing/2014/main" id="{120B3487-1CF1-2AAA-57A3-16F10E689793}"/>
              </a:ext>
            </a:extLst>
          </p:cNvPr>
          <p:cNvSpPr txBox="1"/>
          <p:nvPr/>
        </p:nvSpPr>
        <p:spPr>
          <a:xfrm>
            <a:off x="5257800" y="3810000"/>
            <a:ext cx="1981200" cy="369332"/>
          </a:xfrm>
          <a:prstGeom prst="rect">
            <a:avLst/>
          </a:prstGeom>
          <a:noFill/>
        </p:spPr>
        <p:txBody>
          <a:bodyPr wrap="square" rtlCol="0">
            <a:spAutoFit/>
          </a:bodyPr>
          <a:lstStyle/>
          <a:p>
            <a:r>
              <a:rPr lang="en-US" altLang="zh-CN" dirty="0"/>
              <a:t>Small Data</a:t>
            </a:r>
            <a:endParaRPr lang="zh-CN" altLang="en-US" dirty="0"/>
          </a:p>
        </p:txBody>
      </p:sp>
      <p:sp>
        <p:nvSpPr>
          <p:cNvPr id="11" name="文本框 10">
            <a:extLst>
              <a:ext uri="{FF2B5EF4-FFF2-40B4-BE49-F238E27FC236}">
                <a16:creationId xmlns:a16="http://schemas.microsoft.com/office/drawing/2014/main" id="{65DF862D-22BC-CAF2-B0F1-05E0BA0472A7}"/>
              </a:ext>
            </a:extLst>
          </p:cNvPr>
          <p:cNvSpPr txBox="1"/>
          <p:nvPr/>
        </p:nvSpPr>
        <p:spPr>
          <a:xfrm>
            <a:off x="5067294" y="6139033"/>
            <a:ext cx="1981200" cy="369332"/>
          </a:xfrm>
          <a:prstGeom prst="rect">
            <a:avLst/>
          </a:prstGeom>
          <a:noFill/>
        </p:spPr>
        <p:txBody>
          <a:bodyPr wrap="square" rtlCol="0">
            <a:spAutoFit/>
          </a:bodyPr>
          <a:lstStyle/>
          <a:p>
            <a:r>
              <a:rPr lang="en-US" altLang="zh-CN" dirty="0"/>
              <a:t>Large Data</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Discussion</a:t>
            </a:r>
            <a:endParaRPr spc="-10" dirty="0"/>
          </a:p>
        </p:txBody>
      </p:sp>
      <p:sp>
        <p:nvSpPr>
          <p:cNvPr id="5" name="文本框 4">
            <a:extLst>
              <a:ext uri="{FF2B5EF4-FFF2-40B4-BE49-F238E27FC236}">
                <a16:creationId xmlns:a16="http://schemas.microsoft.com/office/drawing/2014/main" id="{6CE123C1-00FE-5FDB-124A-2A23588BB094}"/>
              </a:ext>
            </a:extLst>
          </p:cNvPr>
          <p:cNvSpPr txBox="1"/>
          <p:nvPr/>
        </p:nvSpPr>
        <p:spPr>
          <a:xfrm>
            <a:off x="1485900" y="1447800"/>
            <a:ext cx="9220200" cy="584775"/>
          </a:xfrm>
          <a:prstGeom prst="rect">
            <a:avLst/>
          </a:prstGeom>
          <a:noFill/>
        </p:spPr>
        <p:txBody>
          <a:bodyPr wrap="square">
            <a:spAutoFit/>
          </a:bodyPr>
          <a:lstStyle/>
          <a:p>
            <a:r>
              <a:rPr lang="en-US" altLang="zh-CN" sz="3200" dirty="0">
                <a:latin typeface="Times New Roman" panose="02020603050405020304" pitchFamily="18" charset="0"/>
                <a:ea typeface="Times New Roman" panose="02020603050405020304" pitchFamily="18" charset="0"/>
              </a:rPr>
              <a:t>T</a:t>
            </a:r>
            <a:r>
              <a:rPr lang="en-US" altLang="zh-CN" sz="3200" dirty="0">
                <a:effectLst/>
                <a:latin typeface="Times New Roman" panose="02020603050405020304" pitchFamily="18" charset="0"/>
                <a:ea typeface="Times New Roman" panose="02020603050405020304" pitchFamily="18" charset="0"/>
              </a:rPr>
              <a:t>est errors do not have this tendency</a:t>
            </a:r>
            <a:endParaRPr lang="zh-CN" altLang="en-US" sz="3200" dirty="0"/>
          </a:p>
        </p:txBody>
      </p:sp>
      <p:sp>
        <p:nvSpPr>
          <p:cNvPr id="10" name="文本框 9">
            <a:extLst>
              <a:ext uri="{FF2B5EF4-FFF2-40B4-BE49-F238E27FC236}">
                <a16:creationId xmlns:a16="http://schemas.microsoft.com/office/drawing/2014/main" id="{120B3487-1CF1-2AAA-57A3-16F10E689793}"/>
              </a:ext>
            </a:extLst>
          </p:cNvPr>
          <p:cNvSpPr txBox="1"/>
          <p:nvPr/>
        </p:nvSpPr>
        <p:spPr>
          <a:xfrm>
            <a:off x="5257800" y="3810000"/>
            <a:ext cx="1981200" cy="369332"/>
          </a:xfrm>
          <a:prstGeom prst="rect">
            <a:avLst/>
          </a:prstGeom>
          <a:noFill/>
        </p:spPr>
        <p:txBody>
          <a:bodyPr wrap="square" rtlCol="0">
            <a:spAutoFit/>
          </a:bodyPr>
          <a:lstStyle/>
          <a:p>
            <a:r>
              <a:rPr lang="en-US" altLang="zh-CN" dirty="0"/>
              <a:t>Small Data</a:t>
            </a:r>
            <a:endParaRPr lang="zh-CN" altLang="en-US" dirty="0"/>
          </a:p>
        </p:txBody>
      </p:sp>
      <p:sp>
        <p:nvSpPr>
          <p:cNvPr id="11" name="文本框 10">
            <a:extLst>
              <a:ext uri="{FF2B5EF4-FFF2-40B4-BE49-F238E27FC236}">
                <a16:creationId xmlns:a16="http://schemas.microsoft.com/office/drawing/2014/main" id="{65DF862D-22BC-CAF2-B0F1-05E0BA0472A7}"/>
              </a:ext>
            </a:extLst>
          </p:cNvPr>
          <p:cNvSpPr txBox="1"/>
          <p:nvPr/>
        </p:nvSpPr>
        <p:spPr>
          <a:xfrm>
            <a:off x="5067294" y="6139033"/>
            <a:ext cx="1981200" cy="369332"/>
          </a:xfrm>
          <a:prstGeom prst="rect">
            <a:avLst/>
          </a:prstGeom>
          <a:noFill/>
        </p:spPr>
        <p:txBody>
          <a:bodyPr wrap="square" rtlCol="0">
            <a:spAutoFit/>
          </a:bodyPr>
          <a:lstStyle/>
          <a:p>
            <a:r>
              <a:rPr lang="en-US" altLang="zh-CN" dirty="0"/>
              <a:t>Large Data</a:t>
            </a:r>
            <a:endParaRPr lang="zh-CN" altLang="en-US" dirty="0"/>
          </a:p>
        </p:txBody>
      </p:sp>
      <p:graphicFrame>
        <p:nvGraphicFramePr>
          <p:cNvPr id="6" name="表格 5">
            <a:extLst>
              <a:ext uri="{FF2B5EF4-FFF2-40B4-BE49-F238E27FC236}">
                <a16:creationId xmlns:a16="http://schemas.microsoft.com/office/drawing/2014/main" id="{95C92862-ACE0-264F-C638-6806BD98BCF4}"/>
              </a:ext>
            </a:extLst>
          </p:cNvPr>
          <p:cNvGraphicFramePr>
            <a:graphicFrameLocks noGrp="1"/>
          </p:cNvGraphicFramePr>
          <p:nvPr>
            <p:extLst>
              <p:ext uri="{D42A27DB-BD31-4B8C-83A1-F6EECF244321}">
                <p14:modId xmlns:p14="http://schemas.microsoft.com/office/powerpoint/2010/main" val="2291731294"/>
              </p:ext>
            </p:extLst>
          </p:nvPr>
        </p:nvGraphicFramePr>
        <p:xfrm>
          <a:off x="201869" y="4537683"/>
          <a:ext cx="11734798" cy="1097646"/>
        </p:xfrm>
        <a:graphic>
          <a:graphicData uri="http://schemas.openxmlformats.org/drawingml/2006/table">
            <a:tbl>
              <a:tblPr firstRow="1" firstCol="1" bandRow="1">
                <a:tableStyleId>{5C22544A-7EE6-4342-B048-85BDC9FD1C3A}</a:tableStyleId>
              </a:tblPr>
              <a:tblGrid>
                <a:gridCol w="1882822">
                  <a:extLst>
                    <a:ext uri="{9D8B030D-6E8A-4147-A177-3AD203B41FA5}">
                      <a16:colId xmlns:a16="http://schemas.microsoft.com/office/drawing/2014/main" val="3420812428"/>
                    </a:ext>
                  </a:extLst>
                </a:gridCol>
                <a:gridCol w="1094664">
                  <a:extLst>
                    <a:ext uri="{9D8B030D-6E8A-4147-A177-3AD203B41FA5}">
                      <a16:colId xmlns:a16="http://schemas.microsoft.com/office/drawing/2014/main" val="3140630185"/>
                    </a:ext>
                  </a:extLst>
                </a:gridCol>
                <a:gridCol w="1094664">
                  <a:extLst>
                    <a:ext uri="{9D8B030D-6E8A-4147-A177-3AD203B41FA5}">
                      <a16:colId xmlns:a16="http://schemas.microsoft.com/office/drawing/2014/main" val="556211829"/>
                    </a:ext>
                  </a:extLst>
                </a:gridCol>
                <a:gridCol w="1094664">
                  <a:extLst>
                    <a:ext uri="{9D8B030D-6E8A-4147-A177-3AD203B41FA5}">
                      <a16:colId xmlns:a16="http://schemas.microsoft.com/office/drawing/2014/main" val="1081407154"/>
                    </a:ext>
                  </a:extLst>
                </a:gridCol>
                <a:gridCol w="1094664">
                  <a:extLst>
                    <a:ext uri="{9D8B030D-6E8A-4147-A177-3AD203B41FA5}">
                      <a16:colId xmlns:a16="http://schemas.microsoft.com/office/drawing/2014/main" val="3065693702"/>
                    </a:ext>
                  </a:extLst>
                </a:gridCol>
                <a:gridCol w="1094664">
                  <a:extLst>
                    <a:ext uri="{9D8B030D-6E8A-4147-A177-3AD203B41FA5}">
                      <a16:colId xmlns:a16="http://schemas.microsoft.com/office/drawing/2014/main" val="925751242"/>
                    </a:ext>
                  </a:extLst>
                </a:gridCol>
                <a:gridCol w="1094664">
                  <a:extLst>
                    <a:ext uri="{9D8B030D-6E8A-4147-A177-3AD203B41FA5}">
                      <a16:colId xmlns:a16="http://schemas.microsoft.com/office/drawing/2014/main" val="2271445911"/>
                    </a:ext>
                  </a:extLst>
                </a:gridCol>
                <a:gridCol w="1094664">
                  <a:extLst>
                    <a:ext uri="{9D8B030D-6E8A-4147-A177-3AD203B41FA5}">
                      <a16:colId xmlns:a16="http://schemas.microsoft.com/office/drawing/2014/main" val="116515707"/>
                    </a:ext>
                  </a:extLst>
                </a:gridCol>
                <a:gridCol w="1094664">
                  <a:extLst>
                    <a:ext uri="{9D8B030D-6E8A-4147-A177-3AD203B41FA5}">
                      <a16:colId xmlns:a16="http://schemas.microsoft.com/office/drawing/2014/main" val="2120156122"/>
                    </a:ext>
                  </a:extLst>
                </a:gridCol>
                <a:gridCol w="1094664">
                  <a:extLst>
                    <a:ext uri="{9D8B030D-6E8A-4147-A177-3AD203B41FA5}">
                      <a16:colId xmlns:a16="http://schemas.microsoft.com/office/drawing/2014/main" val="3558124467"/>
                    </a:ext>
                  </a:extLst>
                </a:gridCol>
              </a:tblGrid>
              <a:tr h="366126">
                <a:tc>
                  <a:txBody>
                    <a:bodyPr/>
                    <a:lstStyle/>
                    <a:p>
                      <a:r>
                        <a:rPr lang="en-US" sz="2400">
                          <a:effectLst/>
                        </a:rPr>
                        <a:t>Model</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dirty="0">
                          <a:effectLst/>
                        </a:rPr>
                        <a:t>N=2</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3556908"/>
                  </a:ext>
                </a:extLst>
              </a:tr>
              <a:tr h="678298">
                <a:tc>
                  <a:txBody>
                    <a:bodyPr/>
                    <a:lstStyle/>
                    <a:p>
                      <a:r>
                        <a:rPr lang="en-US" sz="2400" dirty="0">
                          <a:effectLst/>
                        </a:rPr>
                        <a:t>Test Error</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0.181946</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0.178101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0.004612</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0.004618</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0.000477</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0.002946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0.00507</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0.00912</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0.007493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28885118"/>
                  </a:ext>
                </a:extLst>
              </a:tr>
            </a:tbl>
          </a:graphicData>
        </a:graphic>
      </p:graphicFrame>
      <p:graphicFrame>
        <p:nvGraphicFramePr>
          <p:cNvPr id="7" name="表格 6">
            <a:extLst>
              <a:ext uri="{FF2B5EF4-FFF2-40B4-BE49-F238E27FC236}">
                <a16:creationId xmlns:a16="http://schemas.microsoft.com/office/drawing/2014/main" id="{1492C336-EC77-585D-5BCE-037BD2E00591}"/>
              </a:ext>
            </a:extLst>
          </p:cNvPr>
          <p:cNvGraphicFramePr>
            <a:graphicFrameLocks noGrp="1"/>
          </p:cNvGraphicFramePr>
          <p:nvPr>
            <p:extLst>
              <p:ext uri="{D42A27DB-BD31-4B8C-83A1-F6EECF244321}">
                <p14:modId xmlns:p14="http://schemas.microsoft.com/office/powerpoint/2010/main" val="1710926881"/>
              </p:ext>
            </p:extLst>
          </p:nvPr>
        </p:nvGraphicFramePr>
        <p:xfrm>
          <a:off x="239968" y="2310208"/>
          <a:ext cx="11658600" cy="1222159"/>
        </p:xfrm>
        <a:graphic>
          <a:graphicData uri="http://schemas.openxmlformats.org/drawingml/2006/table">
            <a:tbl>
              <a:tblPr firstRow="1" firstCol="1" bandRow="1">
                <a:tableStyleId>{5C22544A-7EE6-4342-B048-85BDC9FD1C3A}</a:tableStyleId>
              </a:tblPr>
              <a:tblGrid>
                <a:gridCol w="1870596">
                  <a:extLst>
                    <a:ext uri="{9D8B030D-6E8A-4147-A177-3AD203B41FA5}">
                      <a16:colId xmlns:a16="http://schemas.microsoft.com/office/drawing/2014/main" val="722454563"/>
                    </a:ext>
                  </a:extLst>
                </a:gridCol>
                <a:gridCol w="1087556">
                  <a:extLst>
                    <a:ext uri="{9D8B030D-6E8A-4147-A177-3AD203B41FA5}">
                      <a16:colId xmlns:a16="http://schemas.microsoft.com/office/drawing/2014/main" val="1983765422"/>
                    </a:ext>
                  </a:extLst>
                </a:gridCol>
                <a:gridCol w="1087556">
                  <a:extLst>
                    <a:ext uri="{9D8B030D-6E8A-4147-A177-3AD203B41FA5}">
                      <a16:colId xmlns:a16="http://schemas.microsoft.com/office/drawing/2014/main" val="1709123771"/>
                    </a:ext>
                  </a:extLst>
                </a:gridCol>
                <a:gridCol w="1087556">
                  <a:extLst>
                    <a:ext uri="{9D8B030D-6E8A-4147-A177-3AD203B41FA5}">
                      <a16:colId xmlns:a16="http://schemas.microsoft.com/office/drawing/2014/main" val="2352004822"/>
                    </a:ext>
                  </a:extLst>
                </a:gridCol>
                <a:gridCol w="1087556">
                  <a:extLst>
                    <a:ext uri="{9D8B030D-6E8A-4147-A177-3AD203B41FA5}">
                      <a16:colId xmlns:a16="http://schemas.microsoft.com/office/drawing/2014/main" val="357781083"/>
                    </a:ext>
                  </a:extLst>
                </a:gridCol>
                <a:gridCol w="1087556">
                  <a:extLst>
                    <a:ext uri="{9D8B030D-6E8A-4147-A177-3AD203B41FA5}">
                      <a16:colId xmlns:a16="http://schemas.microsoft.com/office/drawing/2014/main" val="1188104124"/>
                    </a:ext>
                  </a:extLst>
                </a:gridCol>
                <a:gridCol w="1087556">
                  <a:extLst>
                    <a:ext uri="{9D8B030D-6E8A-4147-A177-3AD203B41FA5}">
                      <a16:colId xmlns:a16="http://schemas.microsoft.com/office/drawing/2014/main" val="1698221820"/>
                    </a:ext>
                  </a:extLst>
                </a:gridCol>
                <a:gridCol w="1087556">
                  <a:extLst>
                    <a:ext uri="{9D8B030D-6E8A-4147-A177-3AD203B41FA5}">
                      <a16:colId xmlns:a16="http://schemas.microsoft.com/office/drawing/2014/main" val="672887442"/>
                    </a:ext>
                  </a:extLst>
                </a:gridCol>
                <a:gridCol w="1087556">
                  <a:extLst>
                    <a:ext uri="{9D8B030D-6E8A-4147-A177-3AD203B41FA5}">
                      <a16:colId xmlns:a16="http://schemas.microsoft.com/office/drawing/2014/main" val="4215677665"/>
                    </a:ext>
                  </a:extLst>
                </a:gridCol>
                <a:gridCol w="1087556">
                  <a:extLst>
                    <a:ext uri="{9D8B030D-6E8A-4147-A177-3AD203B41FA5}">
                      <a16:colId xmlns:a16="http://schemas.microsoft.com/office/drawing/2014/main" val="3762561286"/>
                    </a:ext>
                  </a:extLst>
                </a:gridCol>
              </a:tblGrid>
              <a:tr h="286601">
                <a:tc>
                  <a:txBody>
                    <a:bodyPr/>
                    <a:lstStyle/>
                    <a:p>
                      <a:r>
                        <a:rPr lang="en-US" sz="2400">
                          <a:effectLst/>
                        </a:rPr>
                        <a:t>Model</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dirty="0">
                          <a:effectLst/>
                        </a:rPr>
                        <a:t>N=3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856399">
                <a:tc>
                  <a:txBody>
                    <a:bodyPr/>
                    <a:lstStyle/>
                    <a:p>
                      <a:r>
                        <a:rPr lang="en-US" sz="2400" dirty="0">
                          <a:effectLst/>
                        </a:rPr>
                        <a:t>Test Error</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0.156486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0.146281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0.148816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0.161313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0.25901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0.302324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0.398575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0.413903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4.979396</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65702486"/>
                  </a:ext>
                </a:extLst>
              </a:tr>
            </a:tbl>
          </a:graphicData>
        </a:graphic>
      </p:graphicFrame>
    </p:spTree>
    <p:extLst>
      <p:ext uri="{BB962C8B-B14F-4D97-AF65-F5344CB8AC3E}">
        <p14:creationId xmlns:p14="http://schemas.microsoft.com/office/powerpoint/2010/main" val="648632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Discussion</a:t>
            </a:r>
            <a:endParaRPr spc="-10" dirty="0"/>
          </a:p>
        </p:txBody>
      </p:sp>
      <p:sp>
        <p:nvSpPr>
          <p:cNvPr id="5" name="文本框 4">
            <a:extLst>
              <a:ext uri="{FF2B5EF4-FFF2-40B4-BE49-F238E27FC236}">
                <a16:creationId xmlns:a16="http://schemas.microsoft.com/office/drawing/2014/main" id="{6CE123C1-00FE-5FDB-124A-2A23588BB094}"/>
              </a:ext>
            </a:extLst>
          </p:cNvPr>
          <p:cNvSpPr txBox="1"/>
          <p:nvPr/>
        </p:nvSpPr>
        <p:spPr>
          <a:xfrm>
            <a:off x="1485900" y="1447800"/>
            <a:ext cx="9220200" cy="584775"/>
          </a:xfrm>
          <a:prstGeom prst="rect">
            <a:avLst/>
          </a:prstGeom>
          <a:noFill/>
        </p:spPr>
        <p:txBody>
          <a:bodyPr wrap="square">
            <a:spAutoFit/>
          </a:bodyPr>
          <a:lstStyle/>
          <a:p>
            <a:r>
              <a:rPr lang="en-US" altLang="zh-CN" sz="3200" dirty="0">
                <a:latin typeface="Times New Roman" panose="02020603050405020304" pitchFamily="18" charset="0"/>
                <a:ea typeface="Times New Roman" panose="02020603050405020304" pitchFamily="18" charset="0"/>
              </a:rPr>
              <a:t>T</a:t>
            </a:r>
            <a:r>
              <a:rPr lang="en-US" altLang="zh-CN" sz="3200" dirty="0">
                <a:effectLst/>
                <a:latin typeface="Times New Roman" panose="02020603050405020304" pitchFamily="18" charset="0"/>
                <a:ea typeface="Times New Roman" panose="02020603050405020304" pitchFamily="18" charset="0"/>
              </a:rPr>
              <a:t>raining errors decrease with the increase of dataset</a:t>
            </a:r>
            <a:endParaRPr lang="zh-CN" altLang="en-US" sz="3200" dirty="0"/>
          </a:p>
        </p:txBody>
      </p:sp>
      <p:graphicFrame>
        <p:nvGraphicFramePr>
          <p:cNvPr id="8" name="表格 7">
            <a:extLst>
              <a:ext uri="{FF2B5EF4-FFF2-40B4-BE49-F238E27FC236}">
                <a16:creationId xmlns:a16="http://schemas.microsoft.com/office/drawing/2014/main" id="{E3E27519-3155-FF3D-EE1C-50A5A7365FAF}"/>
              </a:ext>
            </a:extLst>
          </p:cNvPr>
          <p:cNvGraphicFramePr>
            <a:graphicFrameLocks noGrp="1"/>
          </p:cNvGraphicFramePr>
          <p:nvPr/>
        </p:nvGraphicFramePr>
        <p:xfrm>
          <a:off x="152400" y="2175483"/>
          <a:ext cx="11734798" cy="1506881"/>
        </p:xfrm>
        <a:graphic>
          <a:graphicData uri="http://schemas.openxmlformats.org/drawingml/2006/table">
            <a:tbl>
              <a:tblPr firstRow="1" firstCol="1" bandRow="1">
                <a:tableStyleId>{5C22544A-7EE6-4342-B048-85BDC9FD1C3A}</a:tableStyleId>
              </a:tblPr>
              <a:tblGrid>
                <a:gridCol w="1882822">
                  <a:extLst>
                    <a:ext uri="{9D8B030D-6E8A-4147-A177-3AD203B41FA5}">
                      <a16:colId xmlns:a16="http://schemas.microsoft.com/office/drawing/2014/main" val="722454563"/>
                    </a:ext>
                  </a:extLst>
                </a:gridCol>
                <a:gridCol w="1094664">
                  <a:extLst>
                    <a:ext uri="{9D8B030D-6E8A-4147-A177-3AD203B41FA5}">
                      <a16:colId xmlns:a16="http://schemas.microsoft.com/office/drawing/2014/main" val="1983765422"/>
                    </a:ext>
                  </a:extLst>
                </a:gridCol>
                <a:gridCol w="1094664">
                  <a:extLst>
                    <a:ext uri="{9D8B030D-6E8A-4147-A177-3AD203B41FA5}">
                      <a16:colId xmlns:a16="http://schemas.microsoft.com/office/drawing/2014/main" val="1709123771"/>
                    </a:ext>
                  </a:extLst>
                </a:gridCol>
                <a:gridCol w="1094664">
                  <a:extLst>
                    <a:ext uri="{9D8B030D-6E8A-4147-A177-3AD203B41FA5}">
                      <a16:colId xmlns:a16="http://schemas.microsoft.com/office/drawing/2014/main" val="2352004822"/>
                    </a:ext>
                  </a:extLst>
                </a:gridCol>
                <a:gridCol w="1094664">
                  <a:extLst>
                    <a:ext uri="{9D8B030D-6E8A-4147-A177-3AD203B41FA5}">
                      <a16:colId xmlns:a16="http://schemas.microsoft.com/office/drawing/2014/main" val="357781083"/>
                    </a:ext>
                  </a:extLst>
                </a:gridCol>
                <a:gridCol w="1094664">
                  <a:extLst>
                    <a:ext uri="{9D8B030D-6E8A-4147-A177-3AD203B41FA5}">
                      <a16:colId xmlns:a16="http://schemas.microsoft.com/office/drawing/2014/main" val="1188104124"/>
                    </a:ext>
                  </a:extLst>
                </a:gridCol>
                <a:gridCol w="1094664">
                  <a:extLst>
                    <a:ext uri="{9D8B030D-6E8A-4147-A177-3AD203B41FA5}">
                      <a16:colId xmlns:a16="http://schemas.microsoft.com/office/drawing/2014/main" val="1698221820"/>
                    </a:ext>
                  </a:extLst>
                </a:gridCol>
                <a:gridCol w="1094664">
                  <a:extLst>
                    <a:ext uri="{9D8B030D-6E8A-4147-A177-3AD203B41FA5}">
                      <a16:colId xmlns:a16="http://schemas.microsoft.com/office/drawing/2014/main" val="672887442"/>
                    </a:ext>
                  </a:extLst>
                </a:gridCol>
                <a:gridCol w="1094664">
                  <a:extLst>
                    <a:ext uri="{9D8B030D-6E8A-4147-A177-3AD203B41FA5}">
                      <a16:colId xmlns:a16="http://schemas.microsoft.com/office/drawing/2014/main" val="4215677665"/>
                    </a:ext>
                  </a:extLst>
                </a:gridCol>
                <a:gridCol w="1094664">
                  <a:extLst>
                    <a:ext uri="{9D8B030D-6E8A-4147-A177-3AD203B41FA5}">
                      <a16:colId xmlns:a16="http://schemas.microsoft.com/office/drawing/2014/main" val="3762561286"/>
                    </a:ext>
                  </a:extLst>
                </a:gridCol>
              </a:tblGrid>
              <a:tr h="377842">
                <a:tc>
                  <a:txBody>
                    <a:bodyPr/>
                    <a:lstStyle/>
                    <a:p>
                      <a:r>
                        <a:rPr lang="en-US" sz="2400" dirty="0">
                          <a:effectLst/>
                        </a:rPr>
                        <a:t>Model</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1129039">
                <a:tc>
                  <a:txBody>
                    <a:bodyPr/>
                    <a:lstStyle/>
                    <a:p>
                      <a:r>
                        <a:rPr lang="en-US" sz="2400">
                          <a:effectLst/>
                        </a:rPr>
                        <a:t>Training Error</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0.855951</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0.853836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0.27023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0.243957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0.168454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0.153101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0.110869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0.074539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1.18E-20</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83312109"/>
                  </a:ext>
                </a:extLst>
              </a:tr>
            </a:tbl>
          </a:graphicData>
        </a:graphic>
      </p:graphicFrame>
      <p:graphicFrame>
        <p:nvGraphicFramePr>
          <p:cNvPr id="9" name="表格 8">
            <a:extLst>
              <a:ext uri="{FF2B5EF4-FFF2-40B4-BE49-F238E27FC236}">
                <a16:creationId xmlns:a16="http://schemas.microsoft.com/office/drawing/2014/main" id="{CBBD4012-74C5-1C2C-AF20-FA7CF432AAED}"/>
              </a:ext>
            </a:extLst>
          </p:cNvPr>
          <p:cNvGraphicFramePr>
            <a:graphicFrameLocks noGrp="1"/>
          </p:cNvGraphicFramePr>
          <p:nvPr/>
        </p:nvGraphicFramePr>
        <p:xfrm>
          <a:off x="152397" y="4191000"/>
          <a:ext cx="11810995" cy="1904099"/>
        </p:xfrm>
        <a:graphic>
          <a:graphicData uri="http://schemas.openxmlformats.org/drawingml/2006/table">
            <a:tbl>
              <a:tblPr firstRow="1" firstCol="1" bandRow="1">
                <a:tableStyleId>{5C22544A-7EE6-4342-B048-85BDC9FD1C3A}</a:tableStyleId>
              </a:tblPr>
              <a:tblGrid>
                <a:gridCol w="1895047">
                  <a:extLst>
                    <a:ext uri="{9D8B030D-6E8A-4147-A177-3AD203B41FA5}">
                      <a16:colId xmlns:a16="http://schemas.microsoft.com/office/drawing/2014/main" val="3420812428"/>
                    </a:ext>
                  </a:extLst>
                </a:gridCol>
                <a:gridCol w="1101772">
                  <a:extLst>
                    <a:ext uri="{9D8B030D-6E8A-4147-A177-3AD203B41FA5}">
                      <a16:colId xmlns:a16="http://schemas.microsoft.com/office/drawing/2014/main" val="3140630185"/>
                    </a:ext>
                  </a:extLst>
                </a:gridCol>
                <a:gridCol w="1101772">
                  <a:extLst>
                    <a:ext uri="{9D8B030D-6E8A-4147-A177-3AD203B41FA5}">
                      <a16:colId xmlns:a16="http://schemas.microsoft.com/office/drawing/2014/main" val="556211829"/>
                    </a:ext>
                  </a:extLst>
                </a:gridCol>
                <a:gridCol w="1101772">
                  <a:extLst>
                    <a:ext uri="{9D8B030D-6E8A-4147-A177-3AD203B41FA5}">
                      <a16:colId xmlns:a16="http://schemas.microsoft.com/office/drawing/2014/main" val="1081407154"/>
                    </a:ext>
                  </a:extLst>
                </a:gridCol>
                <a:gridCol w="1101772">
                  <a:extLst>
                    <a:ext uri="{9D8B030D-6E8A-4147-A177-3AD203B41FA5}">
                      <a16:colId xmlns:a16="http://schemas.microsoft.com/office/drawing/2014/main" val="3065693702"/>
                    </a:ext>
                  </a:extLst>
                </a:gridCol>
                <a:gridCol w="1101772">
                  <a:extLst>
                    <a:ext uri="{9D8B030D-6E8A-4147-A177-3AD203B41FA5}">
                      <a16:colId xmlns:a16="http://schemas.microsoft.com/office/drawing/2014/main" val="925751242"/>
                    </a:ext>
                  </a:extLst>
                </a:gridCol>
                <a:gridCol w="1101772">
                  <a:extLst>
                    <a:ext uri="{9D8B030D-6E8A-4147-A177-3AD203B41FA5}">
                      <a16:colId xmlns:a16="http://schemas.microsoft.com/office/drawing/2014/main" val="2271445911"/>
                    </a:ext>
                  </a:extLst>
                </a:gridCol>
                <a:gridCol w="1101772">
                  <a:extLst>
                    <a:ext uri="{9D8B030D-6E8A-4147-A177-3AD203B41FA5}">
                      <a16:colId xmlns:a16="http://schemas.microsoft.com/office/drawing/2014/main" val="116515707"/>
                    </a:ext>
                  </a:extLst>
                </a:gridCol>
                <a:gridCol w="1101772">
                  <a:extLst>
                    <a:ext uri="{9D8B030D-6E8A-4147-A177-3AD203B41FA5}">
                      <a16:colId xmlns:a16="http://schemas.microsoft.com/office/drawing/2014/main" val="2120156122"/>
                    </a:ext>
                  </a:extLst>
                </a:gridCol>
                <a:gridCol w="1101772">
                  <a:extLst>
                    <a:ext uri="{9D8B030D-6E8A-4147-A177-3AD203B41FA5}">
                      <a16:colId xmlns:a16="http://schemas.microsoft.com/office/drawing/2014/main" val="3558124467"/>
                    </a:ext>
                  </a:extLst>
                </a:gridCol>
              </a:tblGrid>
              <a:tr h="667488">
                <a:tc>
                  <a:txBody>
                    <a:bodyPr/>
                    <a:lstStyle/>
                    <a:p>
                      <a:r>
                        <a:rPr lang="en-US" sz="2400" dirty="0">
                          <a:effectLst/>
                        </a:rPr>
                        <a:t>Model</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3556908"/>
                  </a:ext>
                </a:extLst>
              </a:tr>
              <a:tr h="1236611">
                <a:tc>
                  <a:txBody>
                    <a:bodyPr/>
                    <a:lstStyle/>
                    <a:p>
                      <a:r>
                        <a:rPr lang="en-US" sz="2400">
                          <a:effectLst/>
                        </a:rPr>
                        <a:t>Training Error</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0.386532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0.386018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0.215725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0.215499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0.209562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0.206802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0.205401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0.202191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0.20051</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61822313"/>
                  </a:ext>
                </a:extLst>
              </a:tr>
            </a:tbl>
          </a:graphicData>
        </a:graphic>
      </p:graphicFrame>
      <p:sp>
        <p:nvSpPr>
          <p:cNvPr id="10" name="文本框 9">
            <a:extLst>
              <a:ext uri="{FF2B5EF4-FFF2-40B4-BE49-F238E27FC236}">
                <a16:creationId xmlns:a16="http://schemas.microsoft.com/office/drawing/2014/main" id="{120B3487-1CF1-2AAA-57A3-16F10E689793}"/>
              </a:ext>
            </a:extLst>
          </p:cNvPr>
          <p:cNvSpPr txBox="1"/>
          <p:nvPr/>
        </p:nvSpPr>
        <p:spPr>
          <a:xfrm>
            <a:off x="5257800" y="3810000"/>
            <a:ext cx="1981200" cy="369332"/>
          </a:xfrm>
          <a:prstGeom prst="rect">
            <a:avLst/>
          </a:prstGeom>
          <a:noFill/>
        </p:spPr>
        <p:txBody>
          <a:bodyPr wrap="square" rtlCol="0">
            <a:spAutoFit/>
          </a:bodyPr>
          <a:lstStyle/>
          <a:p>
            <a:r>
              <a:rPr lang="en-US" altLang="zh-CN" dirty="0"/>
              <a:t>Small Data</a:t>
            </a:r>
            <a:endParaRPr lang="zh-CN" altLang="en-US" dirty="0"/>
          </a:p>
        </p:txBody>
      </p:sp>
      <p:sp>
        <p:nvSpPr>
          <p:cNvPr id="11" name="文本框 10">
            <a:extLst>
              <a:ext uri="{FF2B5EF4-FFF2-40B4-BE49-F238E27FC236}">
                <a16:creationId xmlns:a16="http://schemas.microsoft.com/office/drawing/2014/main" id="{65DF862D-22BC-CAF2-B0F1-05E0BA0472A7}"/>
              </a:ext>
            </a:extLst>
          </p:cNvPr>
          <p:cNvSpPr txBox="1"/>
          <p:nvPr/>
        </p:nvSpPr>
        <p:spPr>
          <a:xfrm>
            <a:off x="5067294" y="6139033"/>
            <a:ext cx="1981200" cy="369332"/>
          </a:xfrm>
          <a:prstGeom prst="rect">
            <a:avLst/>
          </a:prstGeom>
          <a:noFill/>
        </p:spPr>
        <p:txBody>
          <a:bodyPr wrap="square" rtlCol="0">
            <a:spAutoFit/>
          </a:bodyPr>
          <a:lstStyle/>
          <a:p>
            <a:r>
              <a:rPr lang="en-US" altLang="zh-CN" dirty="0"/>
              <a:t>Large Data</a:t>
            </a:r>
            <a:endParaRPr lang="zh-CN" altLang="en-US" dirty="0"/>
          </a:p>
        </p:txBody>
      </p:sp>
    </p:spTree>
    <p:extLst>
      <p:ext uri="{BB962C8B-B14F-4D97-AF65-F5344CB8AC3E}">
        <p14:creationId xmlns:p14="http://schemas.microsoft.com/office/powerpoint/2010/main" val="3399292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Discussion</a:t>
            </a:r>
            <a:endParaRPr spc="-10" dirty="0"/>
          </a:p>
        </p:txBody>
      </p:sp>
      <p:sp>
        <p:nvSpPr>
          <p:cNvPr id="5" name="文本框 4">
            <a:extLst>
              <a:ext uri="{FF2B5EF4-FFF2-40B4-BE49-F238E27FC236}">
                <a16:creationId xmlns:a16="http://schemas.microsoft.com/office/drawing/2014/main" id="{6CE123C1-00FE-5FDB-124A-2A23588BB094}"/>
              </a:ext>
            </a:extLst>
          </p:cNvPr>
          <p:cNvSpPr txBox="1"/>
          <p:nvPr/>
        </p:nvSpPr>
        <p:spPr>
          <a:xfrm>
            <a:off x="1485900" y="1447800"/>
            <a:ext cx="9220200" cy="584775"/>
          </a:xfrm>
          <a:prstGeom prst="rect">
            <a:avLst/>
          </a:prstGeom>
          <a:noFill/>
        </p:spPr>
        <p:txBody>
          <a:bodyPr wrap="square">
            <a:spAutoFit/>
          </a:bodyPr>
          <a:lstStyle/>
          <a:p>
            <a:r>
              <a:rPr lang="en-US" altLang="zh-CN" sz="3200" dirty="0">
                <a:latin typeface="Times New Roman" panose="02020603050405020304" pitchFamily="18" charset="0"/>
                <a:ea typeface="Times New Roman" panose="02020603050405020304" pitchFamily="18" charset="0"/>
              </a:rPr>
              <a:t>T</a:t>
            </a:r>
            <a:r>
              <a:rPr lang="en-US" altLang="zh-CN" sz="3200" dirty="0">
                <a:effectLst/>
                <a:latin typeface="Times New Roman" panose="02020603050405020304" pitchFamily="18" charset="0"/>
                <a:ea typeface="Times New Roman" panose="02020603050405020304" pitchFamily="18" charset="0"/>
              </a:rPr>
              <a:t>est errors do have this tendency</a:t>
            </a:r>
            <a:endParaRPr lang="zh-CN" altLang="en-US" sz="3200" dirty="0"/>
          </a:p>
        </p:txBody>
      </p:sp>
      <p:sp>
        <p:nvSpPr>
          <p:cNvPr id="10" name="文本框 9">
            <a:extLst>
              <a:ext uri="{FF2B5EF4-FFF2-40B4-BE49-F238E27FC236}">
                <a16:creationId xmlns:a16="http://schemas.microsoft.com/office/drawing/2014/main" id="{120B3487-1CF1-2AAA-57A3-16F10E689793}"/>
              </a:ext>
            </a:extLst>
          </p:cNvPr>
          <p:cNvSpPr txBox="1"/>
          <p:nvPr/>
        </p:nvSpPr>
        <p:spPr>
          <a:xfrm>
            <a:off x="5257800" y="3810000"/>
            <a:ext cx="1981200" cy="369332"/>
          </a:xfrm>
          <a:prstGeom prst="rect">
            <a:avLst/>
          </a:prstGeom>
          <a:noFill/>
        </p:spPr>
        <p:txBody>
          <a:bodyPr wrap="square" rtlCol="0">
            <a:spAutoFit/>
          </a:bodyPr>
          <a:lstStyle/>
          <a:p>
            <a:r>
              <a:rPr lang="en-US" altLang="zh-CN" dirty="0"/>
              <a:t>Small Data</a:t>
            </a:r>
            <a:endParaRPr lang="zh-CN" altLang="en-US" dirty="0"/>
          </a:p>
        </p:txBody>
      </p:sp>
      <p:sp>
        <p:nvSpPr>
          <p:cNvPr id="11" name="文本框 10">
            <a:extLst>
              <a:ext uri="{FF2B5EF4-FFF2-40B4-BE49-F238E27FC236}">
                <a16:creationId xmlns:a16="http://schemas.microsoft.com/office/drawing/2014/main" id="{65DF862D-22BC-CAF2-B0F1-05E0BA0472A7}"/>
              </a:ext>
            </a:extLst>
          </p:cNvPr>
          <p:cNvSpPr txBox="1"/>
          <p:nvPr/>
        </p:nvSpPr>
        <p:spPr>
          <a:xfrm>
            <a:off x="5067294" y="6139033"/>
            <a:ext cx="1981200" cy="369332"/>
          </a:xfrm>
          <a:prstGeom prst="rect">
            <a:avLst/>
          </a:prstGeom>
          <a:noFill/>
        </p:spPr>
        <p:txBody>
          <a:bodyPr wrap="square" rtlCol="0">
            <a:spAutoFit/>
          </a:bodyPr>
          <a:lstStyle/>
          <a:p>
            <a:r>
              <a:rPr lang="en-US" altLang="zh-CN" dirty="0"/>
              <a:t>Large Data</a:t>
            </a:r>
            <a:endParaRPr lang="zh-CN" altLang="en-US" dirty="0"/>
          </a:p>
        </p:txBody>
      </p:sp>
      <p:graphicFrame>
        <p:nvGraphicFramePr>
          <p:cNvPr id="6" name="表格 5">
            <a:extLst>
              <a:ext uri="{FF2B5EF4-FFF2-40B4-BE49-F238E27FC236}">
                <a16:creationId xmlns:a16="http://schemas.microsoft.com/office/drawing/2014/main" id="{95C92862-ACE0-264F-C638-6806BD98BCF4}"/>
              </a:ext>
            </a:extLst>
          </p:cNvPr>
          <p:cNvGraphicFramePr>
            <a:graphicFrameLocks noGrp="1"/>
          </p:cNvGraphicFramePr>
          <p:nvPr/>
        </p:nvGraphicFramePr>
        <p:xfrm>
          <a:off x="201869" y="4537683"/>
          <a:ext cx="11734798" cy="1097646"/>
        </p:xfrm>
        <a:graphic>
          <a:graphicData uri="http://schemas.openxmlformats.org/drawingml/2006/table">
            <a:tbl>
              <a:tblPr firstRow="1" firstCol="1" bandRow="1">
                <a:tableStyleId>{5C22544A-7EE6-4342-B048-85BDC9FD1C3A}</a:tableStyleId>
              </a:tblPr>
              <a:tblGrid>
                <a:gridCol w="1882822">
                  <a:extLst>
                    <a:ext uri="{9D8B030D-6E8A-4147-A177-3AD203B41FA5}">
                      <a16:colId xmlns:a16="http://schemas.microsoft.com/office/drawing/2014/main" val="3420812428"/>
                    </a:ext>
                  </a:extLst>
                </a:gridCol>
                <a:gridCol w="1094664">
                  <a:extLst>
                    <a:ext uri="{9D8B030D-6E8A-4147-A177-3AD203B41FA5}">
                      <a16:colId xmlns:a16="http://schemas.microsoft.com/office/drawing/2014/main" val="3140630185"/>
                    </a:ext>
                  </a:extLst>
                </a:gridCol>
                <a:gridCol w="1094664">
                  <a:extLst>
                    <a:ext uri="{9D8B030D-6E8A-4147-A177-3AD203B41FA5}">
                      <a16:colId xmlns:a16="http://schemas.microsoft.com/office/drawing/2014/main" val="556211829"/>
                    </a:ext>
                  </a:extLst>
                </a:gridCol>
                <a:gridCol w="1094664">
                  <a:extLst>
                    <a:ext uri="{9D8B030D-6E8A-4147-A177-3AD203B41FA5}">
                      <a16:colId xmlns:a16="http://schemas.microsoft.com/office/drawing/2014/main" val="1081407154"/>
                    </a:ext>
                  </a:extLst>
                </a:gridCol>
                <a:gridCol w="1094664">
                  <a:extLst>
                    <a:ext uri="{9D8B030D-6E8A-4147-A177-3AD203B41FA5}">
                      <a16:colId xmlns:a16="http://schemas.microsoft.com/office/drawing/2014/main" val="3065693702"/>
                    </a:ext>
                  </a:extLst>
                </a:gridCol>
                <a:gridCol w="1094664">
                  <a:extLst>
                    <a:ext uri="{9D8B030D-6E8A-4147-A177-3AD203B41FA5}">
                      <a16:colId xmlns:a16="http://schemas.microsoft.com/office/drawing/2014/main" val="925751242"/>
                    </a:ext>
                  </a:extLst>
                </a:gridCol>
                <a:gridCol w="1094664">
                  <a:extLst>
                    <a:ext uri="{9D8B030D-6E8A-4147-A177-3AD203B41FA5}">
                      <a16:colId xmlns:a16="http://schemas.microsoft.com/office/drawing/2014/main" val="2271445911"/>
                    </a:ext>
                  </a:extLst>
                </a:gridCol>
                <a:gridCol w="1094664">
                  <a:extLst>
                    <a:ext uri="{9D8B030D-6E8A-4147-A177-3AD203B41FA5}">
                      <a16:colId xmlns:a16="http://schemas.microsoft.com/office/drawing/2014/main" val="116515707"/>
                    </a:ext>
                  </a:extLst>
                </a:gridCol>
                <a:gridCol w="1094664">
                  <a:extLst>
                    <a:ext uri="{9D8B030D-6E8A-4147-A177-3AD203B41FA5}">
                      <a16:colId xmlns:a16="http://schemas.microsoft.com/office/drawing/2014/main" val="2120156122"/>
                    </a:ext>
                  </a:extLst>
                </a:gridCol>
                <a:gridCol w="1094664">
                  <a:extLst>
                    <a:ext uri="{9D8B030D-6E8A-4147-A177-3AD203B41FA5}">
                      <a16:colId xmlns:a16="http://schemas.microsoft.com/office/drawing/2014/main" val="3558124467"/>
                    </a:ext>
                  </a:extLst>
                </a:gridCol>
              </a:tblGrid>
              <a:tr h="366126">
                <a:tc>
                  <a:txBody>
                    <a:bodyPr/>
                    <a:lstStyle/>
                    <a:p>
                      <a:r>
                        <a:rPr lang="en-US" sz="2400">
                          <a:effectLst/>
                        </a:rPr>
                        <a:t>Model</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dirty="0">
                          <a:effectLst/>
                        </a:rPr>
                        <a:t>N=2</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3556908"/>
                  </a:ext>
                </a:extLst>
              </a:tr>
              <a:tr h="678298">
                <a:tc>
                  <a:txBody>
                    <a:bodyPr/>
                    <a:lstStyle/>
                    <a:p>
                      <a:r>
                        <a:rPr lang="en-US" sz="2400" dirty="0">
                          <a:effectLst/>
                        </a:rPr>
                        <a:t>Test Error</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0.181946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0.178101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0.004612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0.004618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0.000477</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0.002946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0.00507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0.00912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0.007493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28885118"/>
                  </a:ext>
                </a:extLst>
              </a:tr>
            </a:tbl>
          </a:graphicData>
        </a:graphic>
      </p:graphicFrame>
      <p:graphicFrame>
        <p:nvGraphicFramePr>
          <p:cNvPr id="7" name="表格 6">
            <a:extLst>
              <a:ext uri="{FF2B5EF4-FFF2-40B4-BE49-F238E27FC236}">
                <a16:creationId xmlns:a16="http://schemas.microsoft.com/office/drawing/2014/main" id="{1492C336-EC77-585D-5BCE-037BD2E00591}"/>
              </a:ext>
            </a:extLst>
          </p:cNvPr>
          <p:cNvGraphicFramePr>
            <a:graphicFrameLocks noGrp="1"/>
          </p:cNvGraphicFramePr>
          <p:nvPr/>
        </p:nvGraphicFramePr>
        <p:xfrm>
          <a:off x="239968" y="2310208"/>
          <a:ext cx="11658600" cy="1222159"/>
        </p:xfrm>
        <a:graphic>
          <a:graphicData uri="http://schemas.openxmlformats.org/drawingml/2006/table">
            <a:tbl>
              <a:tblPr firstRow="1" firstCol="1" bandRow="1">
                <a:tableStyleId>{5C22544A-7EE6-4342-B048-85BDC9FD1C3A}</a:tableStyleId>
              </a:tblPr>
              <a:tblGrid>
                <a:gridCol w="1870596">
                  <a:extLst>
                    <a:ext uri="{9D8B030D-6E8A-4147-A177-3AD203B41FA5}">
                      <a16:colId xmlns:a16="http://schemas.microsoft.com/office/drawing/2014/main" val="722454563"/>
                    </a:ext>
                  </a:extLst>
                </a:gridCol>
                <a:gridCol w="1087556">
                  <a:extLst>
                    <a:ext uri="{9D8B030D-6E8A-4147-A177-3AD203B41FA5}">
                      <a16:colId xmlns:a16="http://schemas.microsoft.com/office/drawing/2014/main" val="1983765422"/>
                    </a:ext>
                  </a:extLst>
                </a:gridCol>
                <a:gridCol w="1087556">
                  <a:extLst>
                    <a:ext uri="{9D8B030D-6E8A-4147-A177-3AD203B41FA5}">
                      <a16:colId xmlns:a16="http://schemas.microsoft.com/office/drawing/2014/main" val="1709123771"/>
                    </a:ext>
                  </a:extLst>
                </a:gridCol>
                <a:gridCol w="1087556">
                  <a:extLst>
                    <a:ext uri="{9D8B030D-6E8A-4147-A177-3AD203B41FA5}">
                      <a16:colId xmlns:a16="http://schemas.microsoft.com/office/drawing/2014/main" val="2352004822"/>
                    </a:ext>
                  </a:extLst>
                </a:gridCol>
                <a:gridCol w="1087556">
                  <a:extLst>
                    <a:ext uri="{9D8B030D-6E8A-4147-A177-3AD203B41FA5}">
                      <a16:colId xmlns:a16="http://schemas.microsoft.com/office/drawing/2014/main" val="357781083"/>
                    </a:ext>
                  </a:extLst>
                </a:gridCol>
                <a:gridCol w="1087556">
                  <a:extLst>
                    <a:ext uri="{9D8B030D-6E8A-4147-A177-3AD203B41FA5}">
                      <a16:colId xmlns:a16="http://schemas.microsoft.com/office/drawing/2014/main" val="1188104124"/>
                    </a:ext>
                  </a:extLst>
                </a:gridCol>
                <a:gridCol w="1087556">
                  <a:extLst>
                    <a:ext uri="{9D8B030D-6E8A-4147-A177-3AD203B41FA5}">
                      <a16:colId xmlns:a16="http://schemas.microsoft.com/office/drawing/2014/main" val="1698221820"/>
                    </a:ext>
                  </a:extLst>
                </a:gridCol>
                <a:gridCol w="1087556">
                  <a:extLst>
                    <a:ext uri="{9D8B030D-6E8A-4147-A177-3AD203B41FA5}">
                      <a16:colId xmlns:a16="http://schemas.microsoft.com/office/drawing/2014/main" val="672887442"/>
                    </a:ext>
                  </a:extLst>
                </a:gridCol>
                <a:gridCol w="1087556">
                  <a:extLst>
                    <a:ext uri="{9D8B030D-6E8A-4147-A177-3AD203B41FA5}">
                      <a16:colId xmlns:a16="http://schemas.microsoft.com/office/drawing/2014/main" val="4215677665"/>
                    </a:ext>
                  </a:extLst>
                </a:gridCol>
                <a:gridCol w="1087556">
                  <a:extLst>
                    <a:ext uri="{9D8B030D-6E8A-4147-A177-3AD203B41FA5}">
                      <a16:colId xmlns:a16="http://schemas.microsoft.com/office/drawing/2014/main" val="3762561286"/>
                    </a:ext>
                  </a:extLst>
                </a:gridCol>
              </a:tblGrid>
              <a:tr h="286601">
                <a:tc>
                  <a:txBody>
                    <a:bodyPr/>
                    <a:lstStyle/>
                    <a:p>
                      <a:r>
                        <a:rPr lang="en-US" sz="2400">
                          <a:effectLst/>
                        </a:rPr>
                        <a:t>Model</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N=2</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dirty="0">
                          <a:effectLst/>
                        </a:rPr>
                        <a:t>N=3</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N=7</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N=8</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2400">
                          <a:effectLst/>
                        </a:rPr>
                        <a:t>N=9</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856399">
                <a:tc>
                  <a:txBody>
                    <a:bodyPr/>
                    <a:lstStyle/>
                    <a:p>
                      <a:r>
                        <a:rPr lang="en-US" sz="2400" dirty="0">
                          <a:effectLst/>
                        </a:rPr>
                        <a:t>Test Error</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0.156486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0.146281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0.148816</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0.161313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0.25901</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0.302324</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0.398575</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a:effectLst/>
                        </a:rPr>
                        <a:t>0.413903</a:t>
                      </a:r>
                      <a:endParaRPr lang="zh-C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2400" dirty="0">
                          <a:effectLst/>
                        </a:rPr>
                        <a:t>4.979396</a:t>
                      </a:r>
                      <a:endParaRPr lang="zh-C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65702486"/>
                  </a:ext>
                </a:extLst>
              </a:tr>
            </a:tbl>
          </a:graphicData>
        </a:graphic>
      </p:graphicFrame>
    </p:spTree>
    <p:extLst>
      <p:ext uri="{BB962C8B-B14F-4D97-AF65-F5344CB8AC3E}">
        <p14:creationId xmlns:p14="http://schemas.microsoft.com/office/powerpoint/2010/main" val="245815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Introduction</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990600" y="2133600"/>
                <a:ext cx="10053955" cy="2868093"/>
              </a:xfrm>
              <a:prstGeom prst="rect">
                <a:avLst/>
              </a:prstGeom>
            </p:spPr>
            <p:txBody>
              <a:bodyPr vert="horz" wrap="square" lIns="0" tIns="46355" rIns="0" bIns="0" rtlCol="0">
                <a:spAutoFit/>
              </a:bodyPr>
              <a:lstStyle/>
              <a:p>
                <a:r>
                  <a:rPr lang="en-US" altLang="zh-CN" sz="4000" dirty="0">
                    <a:effectLst/>
                    <a:latin typeface="Times New Roman" panose="02020603050405020304" pitchFamily="18" charset="0"/>
                    <a:ea typeface="Times New Roman" panose="02020603050405020304" pitchFamily="18" charset="0"/>
                  </a:rPr>
                  <a:t>In this project, we will try to use least square regression to find out the curve that fit the data.</a:t>
                </a:r>
              </a:p>
              <a:p>
                <a:r>
                  <a:rPr lang="en-US" altLang="zh-CN" sz="4000" dirty="0">
                    <a:effectLst/>
                    <a:latin typeface="Times New Roman" panose="02020603050405020304" pitchFamily="18" charset="0"/>
                    <a:ea typeface="Times New Roman" panose="02020603050405020304" pitchFamily="18" charset="0"/>
                  </a:rPr>
                  <a:t> </a:t>
                </a:r>
                <a:endParaRPr lang="zh-CN" altLang="zh-CN" sz="4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3600" i="1">
                          <a:effectLst/>
                          <a:latin typeface="Cambria Math" panose="02040503050406030204" pitchFamily="18" charset="0"/>
                          <a:ea typeface="Times New Roman" panose="02020603050405020304" pitchFamily="18" charset="0"/>
                        </a:rPr>
                        <m:t>𝑓</m:t>
                      </m:r>
                      <m:d>
                        <m:dPr>
                          <m:ctrlPr>
                            <a:rPr lang="zh-CN" altLang="zh-CN" sz="3600" i="1">
                              <a:effectLst/>
                              <a:latin typeface="Cambria Math" panose="02040503050406030204" pitchFamily="18" charset="0"/>
                              <a:ea typeface="Cambria Math" panose="02040503050406030204" pitchFamily="18" charset="0"/>
                            </a:rPr>
                          </m:ctrlPr>
                        </m:dPr>
                        <m:e>
                          <m:r>
                            <a:rPr lang="en-US" altLang="zh-CN" sz="3600" i="1">
                              <a:effectLst/>
                              <a:latin typeface="Cambria Math" panose="02040503050406030204" pitchFamily="18" charset="0"/>
                              <a:ea typeface="Times New Roman" panose="02020603050405020304" pitchFamily="18" charset="0"/>
                            </a:rPr>
                            <m:t>𝑥</m:t>
                          </m:r>
                        </m:e>
                      </m:d>
                      <m:r>
                        <a:rPr lang="en-US" altLang="zh-CN" sz="3600">
                          <a:effectLst/>
                          <a:latin typeface="Cambria Math" panose="02040503050406030204" pitchFamily="18" charset="0"/>
                          <a:ea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a:effectLst/>
                              <a:latin typeface="Cambria Math" panose="02040503050406030204" pitchFamily="18" charset="0"/>
                              <a:ea typeface="Times New Roman" panose="02020603050405020304" pitchFamily="18" charset="0"/>
                            </a:rPr>
                            <m:t>𝑎</m:t>
                          </m:r>
                        </m:e>
                        <m:sub>
                          <m:r>
                            <a:rPr lang="en-US" altLang="zh-CN" sz="3600" i="1">
                              <a:effectLst/>
                              <a:latin typeface="Cambria Math" panose="02040503050406030204" pitchFamily="18" charset="0"/>
                              <a:ea typeface="Times New Roman" panose="02020603050405020304" pitchFamily="18" charset="0"/>
                            </a:rPr>
                            <m:t>𝑛</m:t>
                          </m:r>
                        </m:sub>
                      </m:sSub>
                      <m:sSup>
                        <m:sSupPr>
                          <m:ctrlPr>
                            <a:rPr lang="zh-CN" altLang="zh-CN" sz="3600" i="1">
                              <a:effectLst/>
                              <a:latin typeface="Cambria Math" panose="02040503050406030204" pitchFamily="18" charset="0"/>
                              <a:ea typeface="Cambria Math" panose="02040503050406030204" pitchFamily="18" charset="0"/>
                            </a:rPr>
                          </m:ctrlPr>
                        </m:sSupPr>
                        <m:e>
                          <m:r>
                            <a:rPr lang="en-US" altLang="zh-CN" sz="3600" i="1">
                              <a:effectLst/>
                              <a:latin typeface="Cambria Math" panose="02040503050406030204" pitchFamily="18" charset="0"/>
                              <a:ea typeface="Times New Roman" panose="02020603050405020304" pitchFamily="18" charset="0"/>
                            </a:rPr>
                            <m:t>𝑥</m:t>
                          </m:r>
                        </m:e>
                        <m:sup>
                          <m:r>
                            <a:rPr lang="en-US" altLang="zh-CN" sz="3600" i="1">
                              <a:effectLst/>
                              <a:latin typeface="Cambria Math" panose="02040503050406030204" pitchFamily="18" charset="0"/>
                              <a:ea typeface="Times New Roman" panose="02020603050405020304" pitchFamily="18" charset="0"/>
                            </a:rPr>
                            <m:t>𝑛</m:t>
                          </m:r>
                        </m:sup>
                      </m:sSup>
                      <m:r>
                        <a:rPr lang="en-US" altLang="zh-CN" sz="3600">
                          <a:effectLst/>
                          <a:latin typeface="Cambria Math" panose="02040503050406030204" pitchFamily="18" charset="0"/>
                          <a:ea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a:effectLst/>
                              <a:latin typeface="Cambria Math" panose="02040503050406030204" pitchFamily="18" charset="0"/>
                              <a:ea typeface="Times New Roman" panose="02020603050405020304" pitchFamily="18" charset="0"/>
                            </a:rPr>
                            <m:t>𝑎</m:t>
                          </m:r>
                        </m:e>
                        <m:sub>
                          <m:r>
                            <a:rPr lang="en-US" altLang="zh-CN" sz="3600" i="1">
                              <a:effectLst/>
                              <a:latin typeface="Cambria Math" panose="02040503050406030204" pitchFamily="18" charset="0"/>
                              <a:ea typeface="Times New Roman" panose="02020603050405020304" pitchFamily="18" charset="0"/>
                            </a:rPr>
                            <m:t>𝑛</m:t>
                          </m:r>
                          <m:r>
                            <a:rPr lang="en-US" altLang="zh-CN" sz="3600" i="1">
                              <a:effectLst/>
                              <a:latin typeface="Cambria Math" panose="02040503050406030204" pitchFamily="18" charset="0"/>
                              <a:ea typeface="Times New Roman" panose="02020603050405020304" pitchFamily="18" charset="0"/>
                            </a:rPr>
                            <m:t>−</m:t>
                          </m:r>
                          <m:r>
                            <a:rPr lang="en-US" altLang="zh-CN" sz="3600">
                              <a:effectLst/>
                              <a:latin typeface="Cambria Math" panose="02040503050406030204" pitchFamily="18" charset="0"/>
                              <a:ea typeface="Times New Roman" panose="02020603050405020304" pitchFamily="18" charset="0"/>
                            </a:rPr>
                            <m:t>1</m:t>
                          </m:r>
                        </m:sub>
                      </m:sSub>
                      <m:sSup>
                        <m:sSupPr>
                          <m:ctrlPr>
                            <a:rPr lang="zh-CN" altLang="zh-CN" sz="3600" i="1">
                              <a:effectLst/>
                              <a:latin typeface="Cambria Math" panose="02040503050406030204" pitchFamily="18" charset="0"/>
                              <a:ea typeface="Cambria Math" panose="02040503050406030204" pitchFamily="18" charset="0"/>
                            </a:rPr>
                          </m:ctrlPr>
                        </m:sSupPr>
                        <m:e>
                          <m:r>
                            <a:rPr lang="en-US" altLang="zh-CN" sz="3600" i="1">
                              <a:effectLst/>
                              <a:latin typeface="Cambria Math" panose="02040503050406030204" pitchFamily="18" charset="0"/>
                              <a:ea typeface="Times New Roman" panose="02020603050405020304" pitchFamily="18" charset="0"/>
                            </a:rPr>
                            <m:t>𝑥</m:t>
                          </m:r>
                        </m:e>
                        <m:sup>
                          <m:r>
                            <a:rPr lang="en-US" altLang="zh-CN" sz="3600" i="1">
                              <a:effectLst/>
                              <a:latin typeface="Cambria Math" panose="02040503050406030204" pitchFamily="18" charset="0"/>
                              <a:ea typeface="Times New Roman" panose="02020603050405020304" pitchFamily="18" charset="0"/>
                            </a:rPr>
                            <m:t>𝑛</m:t>
                          </m:r>
                          <m:r>
                            <a:rPr lang="en-US" altLang="zh-CN" sz="3600" i="1">
                              <a:effectLst/>
                              <a:latin typeface="Cambria Math" panose="02040503050406030204" pitchFamily="18" charset="0"/>
                              <a:ea typeface="Times New Roman" panose="02020603050405020304" pitchFamily="18" charset="0"/>
                            </a:rPr>
                            <m:t>−</m:t>
                          </m:r>
                          <m:r>
                            <a:rPr lang="en-US" altLang="zh-CN" sz="3600">
                              <a:effectLst/>
                              <a:latin typeface="Cambria Math" panose="02040503050406030204" pitchFamily="18" charset="0"/>
                              <a:ea typeface="Times New Roman" panose="02020603050405020304" pitchFamily="18" charset="0"/>
                            </a:rPr>
                            <m:t>1</m:t>
                          </m:r>
                        </m:sup>
                      </m:sSup>
                      <m:r>
                        <a:rPr lang="en-US" altLang="zh-CN" sz="3600">
                          <a:effectLst/>
                          <a:latin typeface="Cambria Math" panose="02040503050406030204" pitchFamily="18" charset="0"/>
                          <a:ea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a:effectLst/>
                              <a:latin typeface="Cambria Math" panose="02040503050406030204" pitchFamily="18" charset="0"/>
                              <a:ea typeface="Times New Roman" panose="02020603050405020304" pitchFamily="18" charset="0"/>
                            </a:rPr>
                            <m:t>𝑎</m:t>
                          </m:r>
                        </m:e>
                        <m:sub>
                          <m:r>
                            <a:rPr lang="en-US" altLang="zh-CN" sz="3600">
                              <a:effectLst/>
                              <a:latin typeface="Cambria Math" panose="02040503050406030204" pitchFamily="18" charset="0"/>
                              <a:ea typeface="Times New Roman" panose="02020603050405020304" pitchFamily="18" charset="0"/>
                            </a:rPr>
                            <m:t>2</m:t>
                          </m:r>
                        </m:sub>
                      </m:sSub>
                      <m:sSup>
                        <m:sSupPr>
                          <m:ctrlPr>
                            <a:rPr lang="zh-CN" altLang="zh-CN" sz="3600" i="1">
                              <a:effectLst/>
                              <a:latin typeface="Cambria Math" panose="02040503050406030204" pitchFamily="18" charset="0"/>
                              <a:ea typeface="Cambria Math" panose="02040503050406030204" pitchFamily="18" charset="0"/>
                            </a:rPr>
                          </m:ctrlPr>
                        </m:sSupPr>
                        <m:e>
                          <m:r>
                            <a:rPr lang="en-US" altLang="zh-CN" sz="3600" i="1">
                              <a:effectLst/>
                              <a:latin typeface="Cambria Math" panose="02040503050406030204" pitchFamily="18" charset="0"/>
                              <a:ea typeface="Times New Roman" panose="02020603050405020304" pitchFamily="18" charset="0"/>
                            </a:rPr>
                            <m:t>𝑥</m:t>
                          </m:r>
                        </m:e>
                        <m:sup>
                          <m:r>
                            <a:rPr lang="en-US" altLang="zh-CN" sz="3600">
                              <a:effectLst/>
                              <a:latin typeface="Cambria Math" panose="02040503050406030204" pitchFamily="18" charset="0"/>
                              <a:ea typeface="Times New Roman" panose="02020603050405020304" pitchFamily="18" charset="0"/>
                            </a:rPr>
                            <m:t>2</m:t>
                          </m:r>
                        </m:sup>
                      </m:sSup>
                      <m:r>
                        <a:rPr lang="en-US" altLang="zh-CN" sz="3600">
                          <a:effectLst/>
                          <a:latin typeface="Cambria Math" panose="02040503050406030204" pitchFamily="18" charset="0"/>
                          <a:ea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a:effectLst/>
                              <a:latin typeface="Cambria Math" panose="02040503050406030204" pitchFamily="18" charset="0"/>
                              <a:ea typeface="Times New Roman" panose="02020603050405020304" pitchFamily="18" charset="0"/>
                            </a:rPr>
                            <m:t>𝑎</m:t>
                          </m:r>
                        </m:e>
                        <m:sub>
                          <m:r>
                            <a:rPr lang="en-US" altLang="zh-CN" sz="3600">
                              <a:effectLst/>
                              <a:latin typeface="Cambria Math" panose="02040503050406030204" pitchFamily="18" charset="0"/>
                              <a:ea typeface="Times New Roman" panose="02020603050405020304" pitchFamily="18" charset="0"/>
                            </a:rPr>
                            <m:t>1</m:t>
                          </m:r>
                        </m:sub>
                      </m:sSub>
                      <m:r>
                        <a:rPr lang="en-US" altLang="zh-CN" sz="3600" i="1">
                          <a:effectLst/>
                          <a:latin typeface="Cambria Math" panose="02040503050406030204" pitchFamily="18" charset="0"/>
                          <a:ea typeface="Times New Roman" panose="02020603050405020304" pitchFamily="18" charset="0"/>
                        </a:rPr>
                        <m:t>𝑥</m:t>
                      </m:r>
                      <m:r>
                        <a:rPr lang="en-US" altLang="zh-CN" sz="3600">
                          <a:effectLst/>
                          <a:latin typeface="Cambria Math" panose="02040503050406030204" pitchFamily="18" charset="0"/>
                          <a:ea typeface="Times New Roman" panose="02020603050405020304" pitchFamily="18" charset="0"/>
                        </a:rPr>
                        <m:t>+</m:t>
                      </m:r>
                      <m:sSub>
                        <m:sSubPr>
                          <m:ctrlPr>
                            <a:rPr lang="zh-CN" altLang="zh-CN" sz="3600" i="1">
                              <a:effectLst/>
                              <a:latin typeface="Cambria Math" panose="02040503050406030204" pitchFamily="18" charset="0"/>
                              <a:ea typeface="Cambria Math" panose="02040503050406030204" pitchFamily="18" charset="0"/>
                            </a:rPr>
                          </m:ctrlPr>
                        </m:sSubPr>
                        <m:e>
                          <m:r>
                            <a:rPr lang="en-US" altLang="zh-CN" sz="3600" i="1">
                              <a:effectLst/>
                              <a:latin typeface="Cambria Math" panose="02040503050406030204" pitchFamily="18" charset="0"/>
                              <a:ea typeface="Times New Roman" panose="02020603050405020304" pitchFamily="18" charset="0"/>
                            </a:rPr>
                            <m:t>𝑎</m:t>
                          </m:r>
                        </m:e>
                        <m:sub>
                          <m:r>
                            <a:rPr lang="en-US" altLang="zh-CN" sz="3600">
                              <a:effectLst/>
                              <a:latin typeface="Cambria Math" panose="02040503050406030204" pitchFamily="18" charset="0"/>
                              <a:ea typeface="Times New Roman" panose="02020603050405020304" pitchFamily="18" charset="0"/>
                            </a:rPr>
                            <m:t>0</m:t>
                          </m:r>
                        </m:sub>
                      </m:sSub>
                    </m:oMath>
                  </m:oMathPara>
                </a14:m>
                <a:endParaRPr lang="zh-CN" altLang="zh-CN" sz="1800" dirty="0">
                  <a:effectLst/>
                  <a:latin typeface="Times New Roman" panose="02020603050405020304" pitchFamily="18" charset="0"/>
                  <a:ea typeface="Times New Roman" panose="02020603050405020304" pitchFamily="18" charset="0"/>
                </a:endParaRPr>
              </a:p>
              <a:p>
                <a:pPr marL="241300" indent="-228600">
                  <a:lnSpc>
                    <a:spcPct val="100000"/>
                  </a:lnSpc>
                  <a:spcBef>
                    <a:spcPts val="365"/>
                  </a:spcBef>
                  <a:buFont typeface="Arial"/>
                  <a:buChar char="•"/>
                  <a:tabLst>
                    <a:tab pos="241300" algn="l"/>
                  </a:tabLst>
                </a:pPr>
                <a:endParaRPr sz="2400" dirty="0">
                  <a:latin typeface="等线"/>
                  <a:cs typeface="等线"/>
                </a:endParaRPr>
              </a:p>
            </p:txBody>
          </p:sp>
        </mc:Choice>
        <mc:Fallback xmlns="">
          <p:sp>
            <p:nvSpPr>
              <p:cNvPr id="3" name="object 3"/>
              <p:cNvSpPr txBox="1">
                <a:spLocks noRot="1" noChangeAspect="1" noMove="1" noResize="1" noEditPoints="1" noAdjustHandles="1" noChangeArrowheads="1" noChangeShapeType="1" noTextEdit="1"/>
              </p:cNvSpPr>
              <p:nvPr/>
            </p:nvSpPr>
            <p:spPr>
              <a:xfrm>
                <a:off x="990600" y="2133600"/>
                <a:ext cx="10053955" cy="2868093"/>
              </a:xfrm>
              <a:prstGeom prst="rect">
                <a:avLst/>
              </a:prstGeom>
              <a:blipFill>
                <a:blip r:embed="rId2"/>
                <a:stretch>
                  <a:fillRect l="-3093" t="-3830"/>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Discussion</a:t>
            </a:r>
            <a:endParaRPr spc="-10" dirty="0"/>
          </a:p>
        </p:txBody>
      </p:sp>
      <p:graphicFrame>
        <p:nvGraphicFramePr>
          <p:cNvPr id="8" name="表格 7">
            <a:extLst>
              <a:ext uri="{FF2B5EF4-FFF2-40B4-BE49-F238E27FC236}">
                <a16:creationId xmlns:a16="http://schemas.microsoft.com/office/drawing/2014/main" id="{18652CAD-3A8E-76CF-C48D-DE7DE27936FB}"/>
              </a:ext>
            </a:extLst>
          </p:cNvPr>
          <p:cNvGraphicFramePr>
            <a:graphicFrameLocks noGrp="1"/>
          </p:cNvGraphicFramePr>
          <p:nvPr/>
        </p:nvGraphicFramePr>
        <p:xfrm>
          <a:off x="304800" y="1524000"/>
          <a:ext cx="11658600" cy="4312319"/>
        </p:xfrm>
        <a:graphic>
          <a:graphicData uri="http://schemas.openxmlformats.org/drawingml/2006/table">
            <a:tbl>
              <a:tblPr firstRow="1" firstCol="1" bandRow="1">
                <a:tableStyleId>{5C22544A-7EE6-4342-B048-85BDC9FD1C3A}</a:tableStyleId>
              </a:tblPr>
              <a:tblGrid>
                <a:gridCol w="1870596">
                  <a:extLst>
                    <a:ext uri="{9D8B030D-6E8A-4147-A177-3AD203B41FA5}">
                      <a16:colId xmlns:a16="http://schemas.microsoft.com/office/drawing/2014/main" val="722454563"/>
                    </a:ext>
                  </a:extLst>
                </a:gridCol>
                <a:gridCol w="1087556">
                  <a:extLst>
                    <a:ext uri="{9D8B030D-6E8A-4147-A177-3AD203B41FA5}">
                      <a16:colId xmlns:a16="http://schemas.microsoft.com/office/drawing/2014/main" val="1983765422"/>
                    </a:ext>
                  </a:extLst>
                </a:gridCol>
                <a:gridCol w="1087556">
                  <a:extLst>
                    <a:ext uri="{9D8B030D-6E8A-4147-A177-3AD203B41FA5}">
                      <a16:colId xmlns:a16="http://schemas.microsoft.com/office/drawing/2014/main" val="1709123771"/>
                    </a:ext>
                  </a:extLst>
                </a:gridCol>
                <a:gridCol w="1087556">
                  <a:extLst>
                    <a:ext uri="{9D8B030D-6E8A-4147-A177-3AD203B41FA5}">
                      <a16:colId xmlns:a16="http://schemas.microsoft.com/office/drawing/2014/main" val="2352004822"/>
                    </a:ext>
                  </a:extLst>
                </a:gridCol>
                <a:gridCol w="1087556">
                  <a:extLst>
                    <a:ext uri="{9D8B030D-6E8A-4147-A177-3AD203B41FA5}">
                      <a16:colId xmlns:a16="http://schemas.microsoft.com/office/drawing/2014/main" val="357781083"/>
                    </a:ext>
                  </a:extLst>
                </a:gridCol>
                <a:gridCol w="1087556">
                  <a:extLst>
                    <a:ext uri="{9D8B030D-6E8A-4147-A177-3AD203B41FA5}">
                      <a16:colId xmlns:a16="http://schemas.microsoft.com/office/drawing/2014/main" val="1188104124"/>
                    </a:ext>
                  </a:extLst>
                </a:gridCol>
                <a:gridCol w="1087556">
                  <a:extLst>
                    <a:ext uri="{9D8B030D-6E8A-4147-A177-3AD203B41FA5}">
                      <a16:colId xmlns:a16="http://schemas.microsoft.com/office/drawing/2014/main" val="1698221820"/>
                    </a:ext>
                  </a:extLst>
                </a:gridCol>
                <a:gridCol w="1087556">
                  <a:extLst>
                    <a:ext uri="{9D8B030D-6E8A-4147-A177-3AD203B41FA5}">
                      <a16:colId xmlns:a16="http://schemas.microsoft.com/office/drawing/2014/main" val="672887442"/>
                    </a:ext>
                  </a:extLst>
                </a:gridCol>
                <a:gridCol w="1087556">
                  <a:extLst>
                    <a:ext uri="{9D8B030D-6E8A-4147-A177-3AD203B41FA5}">
                      <a16:colId xmlns:a16="http://schemas.microsoft.com/office/drawing/2014/main" val="4215677665"/>
                    </a:ext>
                  </a:extLst>
                </a:gridCol>
                <a:gridCol w="1087556">
                  <a:extLst>
                    <a:ext uri="{9D8B030D-6E8A-4147-A177-3AD203B41FA5}">
                      <a16:colId xmlns:a16="http://schemas.microsoft.com/office/drawing/2014/main" val="3762561286"/>
                    </a:ext>
                  </a:extLst>
                </a:gridCol>
              </a:tblGrid>
              <a:tr h="618143">
                <a:tc>
                  <a:txBody>
                    <a:bodyPr/>
                    <a:lstStyle/>
                    <a:p>
                      <a:r>
                        <a:rPr lang="en-US" sz="3200">
                          <a:effectLst/>
                        </a:rPr>
                        <a:t>Model</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N=2</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dirty="0">
                          <a:effectLst/>
                        </a:rPr>
                        <a:t>N=3</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N=8</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3200">
                          <a:effectLst/>
                        </a:rPr>
                        <a:t>N=9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65261651"/>
                  </a:ext>
                </a:extLst>
              </a:tr>
              <a:tr h="1847088">
                <a:tc>
                  <a:txBody>
                    <a:bodyPr/>
                    <a:lstStyle/>
                    <a:p>
                      <a:r>
                        <a:rPr lang="en-US" sz="3200">
                          <a:effectLst/>
                        </a:rPr>
                        <a:t>Training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0.855951</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0.853836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0.27023</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0.243957</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0.168454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0.153101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0.110869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0.074539</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1.18E-20</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83312109"/>
                  </a:ext>
                </a:extLst>
              </a:tr>
              <a:tr h="1847088">
                <a:tc>
                  <a:txBody>
                    <a:bodyPr/>
                    <a:lstStyle/>
                    <a:p>
                      <a:r>
                        <a:rPr lang="en-US" sz="3200">
                          <a:effectLst/>
                        </a:rPr>
                        <a:t>Test Error</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0.156486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0.146281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0.148816</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0.161313</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0.25901</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0.302324</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0.398575</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a:effectLst/>
                        </a:rPr>
                        <a:t>0.413903</a:t>
                      </a:r>
                      <a:endParaRPr lang="zh-C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US" sz="3200" dirty="0">
                          <a:effectLst/>
                        </a:rPr>
                        <a:t>4.979396</a:t>
                      </a:r>
                      <a:endParaRPr lang="zh-C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65702486"/>
                  </a:ext>
                </a:extLst>
              </a:tr>
            </a:tbl>
          </a:graphicData>
        </a:graphic>
      </p:graphicFrame>
      <p:sp>
        <p:nvSpPr>
          <p:cNvPr id="10" name="文本框 9">
            <a:extLst>
              <a:ext uri="{FF2B5EF4-FFF2-40B4-BE49-F238E27FC236}">
                <a16:creationId xmlns:a16="http://schemas.microsoft.com/office/drawing/2014/main" id="{79E52AF6-698B-A203-667B-53B25F197178}"/>
              </a:ext>
            </a:extLst>
          </p:cNvPr>
          <p:cNvSpPr txBox="1"/>
          <p:nvPr/>
        </p:nvSpPr>
        <p:spPr>
          <a:xfrm>
            <a:off x="2590800" y="6019800"/>
            <a:ext cx="609515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Table 1. Small Data Error without regularization</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E7B7180C-008C-46CB-605D-BF06B2E25110}"/>
              </a:ext>
            </a:extLst>
          </p:cNvPr>
          <p:cNvSpPr txBox="1"/>
          <p:nvPr/>
        </p:nvSpPr>
        <p:spPr>
          <a:xfrm>
            <a:off x="5486400" y="523908"/>
            <a:ext cx="5486400" cy="584775"/>
          </a:xfrm>
          <a:prstGeom prst="rect">
            <a:avLst/>
          </a:prstGeom>
          <a:noFill/>
        </p:spPr>
        <p:txBody>
          <a:bodyPr wrap="square" rtlCol="0">
            <a:spAutoFit/>
          </a:bodyPr>
          <a:lstStyle/>
          <a:p>
            <a:r>
              <a:rPr lang="en-US" altLang="zh-CN" sz="3200" dirty="0"/>
              <a:t>Value of N=9 is weird</a:t>
            </a:r>
            <a:endParaRPr lang="zh-CN" altLang="en-US" sz="3200" dirty="0"/>
          </a:p>
        </p:txBody>
      </p:sp>
    </p:spTree>
    <p:extLst>
      <p:ext uri="{BB962C8B-B14F-4D97-AF65-F5344CB8AC3E}">
        <p14:creationId xmlns:p14="http://schemas.microsoft.com/office/powerpoint/2010/main" val="360412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1740" y="3168618"/>
            <a:ext cx="1650364" cy="696595"/>
          </a:xfrm>
          <a:prstGeom prst="rect">
            <a:avLst/>
          </a:prstGeom>
        </p:spPr>
        <p:txBody>
          <a:bodyPr vert="horz" wrap="square" lIns="0" tIns="13335" rIns="0" bIns="0" rtlCol="0">
            <a:spAutoFit/>
          </a:bodyPr>
          <a:lstStyle/>
          <a:p>
            <a:pPr marL="12700">
              <a:lnSpc>
                <a:spcPct val="100000"/>
              </a:lnSpc>
              <a:spcBef>
                <a:spcPts val="105"/>
              </a:spcBef>
            </a:pPr>
            <a:r>
              <a:rPr spc="-10"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889573" y="2209800"/>
                <a:ext cx="10325100" cy="3052759"/>
              </a:xfrm>
              <a:prstGeom prst="rect">
                <a:avLst/>
              </a:prstGeom>
            </p:spPr>
            <p:txBody>
              <a:bodyPr vert="horz" wrap="square" lIns="0" tIns="46355" rIns="0" bIns="0" rtlCol="0">
                <a:spAutoFit/>
              </a:bodyPr>
              <a:lstStyle/>
              <a:p>
                <a:pPr indent="228600">
                  <a:lnSpc>
                    <a:spcPct val="150000"/>
                  </a:lnSpc>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Times New Roman" panose="02020603050405020304" pitchFamily="18" charset="0"/>
                        </a:rPr>
                        <m:t>𝑓</m:t>
                      </m:r>
                      <m:d>
                        <m:dPr>
                          <m:ctrlPr>
                            <a:rPr lang="zh-CN" altLang="zh-CN" sz="2800" i="1">
                              <a:effectLst/>
                              <a:latin typeface="Cambria Math" panose="02040503050406030204" pitchFamily="18" charset="0"/>
                              <a:ea typeface="Cambria Math" panose="02040503050406030204" pitchFamily="18" charset="0"/>
                            </a:rPr>
                          </m:ctrlPr>
                        </m:dPr>
                        <m:e>
                          <m:r>
                            <a:rPr lang="en-US" altLang="zh-CN" sz="2800" i="1">
                              <a:effectLst/>
                              <a:latin typeface="Cambria Math" panose="02040503050406030204" pitchFamily="18" charset="0"/>
                              <a:ea typeface="Times New Roman" panose="02020603050405020304" pitchFamily="18" charset="0"/>
                            </a:rPr>
                            <m:t>𝑥</m:t>
                          </m:r>
                        </m:e>
                      </m:d>
                      <m:r>
                        <a:rPr lang="en-US" altLang="zh-CN" sz="2800" i="1">
                          <a:effectLst/>
                          <a:latin typeface="Cambria Math" panose="02040503050406030204" pitchFamily="18" charset="0"/>
                          <a:ea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𝑛</m:t>
                          </m:r>
                        </m:sub>
                      </m:sSub>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Times New Roman" panose="02020603050405020304" pitchFamily="18" charset="0"/>
                            </a:rPr>
                            <m:t>𝑥</m:t>
                          </m:r>
                        </m:e>
                        <m:sup>
                          <m:r>
                            <a:rPr lang="en-US" altLang="zh-CN" sz="2800" i="1">
                              <a:effectLst/>
                              <a:latin typeface="Cambria Math" panose="02040503050406030204" pitchFamily="18" charset="0"/>
                              <a:ea typeface="Times New Roman" panose="02020603050405020304" pitchFamily="18" charset="0"/>
                            </a:rPr>
                            <m:t>𝑛</m:t>
                          </m:r>
                        </m:sup>
                      </m:sSup>
                      <m:r>
                        <a:rPr lang="en-US" altLang="zh-CN" sz="2800" i="1">
                          <a:effectLst/>
                          <a:latin typeface="Cambria Math" panose="02040503050406030204" pitchFamily="18" charset="0"/>
                          <a:ea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𝑛</m:t>
                          </m:r>
                          <m:r>
                            <a:rPr lang="en-US" altLang="zh-CN" sz="2800" i="1">
                              <a:effectLst/>
                              <a:latin typeface="Cambria Math" panose="02040503050406030204" pitchFamily="18" charset="0"/>
                              <a:ea typeface="Times New Roman" panose="02020603050405020304" pitchFamily="18" charset="0"/>
                            </a:rPr>
                            <m:t>−1</m:t>
                          </m:r>
                        </m:sub>
                      </m:sSub>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Times New Roman" panose="02020603050405020304" pitchFamily="18" charset="0"/>
                            </a:rPr>
                            <m:t>𝑥</m:t>
                          </m:r>
                        </m:e>
                        <m:sup>
                          <m:r>
                            <a:rPr lang="en-US" altLang="zh-CN" sz="2800" i="1">
                              <a:effectLst/>
                              <a:latin typeface="Cambria Math" panose="02040503050406030204" pitchFamily="18" charset="0"/>
                              <a:ea typeface="Times New Roman" panose="02020603050405020304" pitchFamily="18" charset="0"/>
                            </a:rPr>
                            <m:t>𝑛</m:t>
                          </m:r>
                          <m:r>
                            <a:rPr lang="en-US" altLang="zh-CN" sz="2800" i="1">
                              <a:effectLst/>
                              <a:latin typeface="Cambria Math" panose="02040503050406030204" pitchFamily="18" charset="0"/>
                              <a:ea typeface="Times New Roman" panose="02020603050405020304" pitchFamily="18" charset="0"/>
                            </a:rPr>
                            <m:t>−1</m:t>
                          </m:r>
                        </m:sup>
                      </m:sSup>
                      <m:r>
                        <a:rPr lang="en-US" altLang="zh-CN" sz="2800" i="1">
                          <a:effectLst/>
                          <a:latin typeface="Cambria Math" panose="02040503050406030204" pitchFamily="18" charset="0"/>
                          <a:ea typeface="Times New Roman" panose="02020603050405020304" pitchFamily="18" charset="0"/>
                        </a:rPr>
                        <m:t>+ ··· +</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2</m:t>
                          </m:r>
                        </m:sub>
                      </m:sSub>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Times New Roman" panose="02020603050405020304" pitchFamily="18" charset="0"/>
                            </a:rPr>
                            <m:t>𝑥</m:t>
                          </m:r>
                        </m:e>
                        <m:sup>
                          <m:r>
                            <a:rPr lang="en-US" altLang="zh-CN" sz="2800" i="1">
                              <a:effectLst/>
                              <a:latin typeface="Cambria Math" panose="02040503050406030204" pitchFamily="18" charset="0"/>
                              <a:ea typeface="Times New Roman" panose="02020603050405020304" pitchFamily="18" charset="0"/>
                            </a:rPr>
                            <m:t>2</m:t>
                          </m:r>
                        </m:sup>
                      </m:sSup>
                      <m:r>
                        <a:rPr lang="en-US" altLang="zh-CN" sz="2800" i="1">
                          <a:effectLst/>
                          <a:latin typeface="Cambria Math" panose="02040503050406030204" pitchFamily="18" charset="0"/>
                          <a:ea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1</m:t>
                          </m:r>
                        </m:sub>
                      </m:sSub>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Times New Roman" panose="02020603050405020304" pitchFamily="18" charset="0"/>
                            </a:rPr>
                            <m:t>𝑥</m:t>
                          </m:r>
                        </m:e>
                        <m:sup>
                          <m:r>
                            <a:rPr lang="en-US" altLang="zh-CN" sz="2800" i="1">
                              <a:effectLst/>
                              <a:latin typeface="Cambria Math" panose="02040503050406030204" pitchFamily="18" charset="0"/>
                              <a:ea typeface="Times New Roman" panose="02020603050405020304" pitchFamily="18" charset="0"/>
                            </a:rPr>
                            <m:t>1</m:t>
                          </m:r>
                        </m:sup>
                      </m:sSup>
                      <m:r>
                        <a:rPr lang="en-US" altLang="zh-CN" sz="2800" i="1">
                          <a:effectLst/>
                          <a:latin typeface="Cambria Math" panose="02040503050406030204" pitchFamily="18" charset="0"/>
                          <a:ea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Times New Roman" panose="02020603050405020304" pitchFamily="18" charset="0"/>
                            </a:rPr>
                            <m:t>𝑎</m:t>
                          </m:r>
                        </m:e>
                        <m:sub>
                          <m:r>
                            <a:rPr lang="en-US" altLang="zh-CN" sz="2800" i="1">
                              <a:effectLst/>
                              <a:latin typeface="Cambria Math" panose="02040503050406030204" pitchFamily="18" charset="0"/>
                              <a:ea typeface="Times New Roman" panose="02020603050405020304" pitchFamily="18" charset="0"/>
                            </a:rPr>
                            <m:t>0</m:t>
                          </m:r>
                        </m:sub>
                      </m:sSub>
                    </m:oMath>
                  </m:oMathPara>
                </a14:m>
                <a:endParaRPr lang="zh-CN" altLang="zh-CN" sz="2800" dirty="0">
                  <a:effectLst/>
                  <a:latin typeface="Times New Roman" panose="02020603050405020304" pitchFamily="18" charset="0"/>
                  <a:ea typeface="Times New Roman" panose="02020603050405020304" pitchFamily="18" charset="0"/>
                </a:endParaRPr>
              </a:p>
              <a:p>
                <a:pPr>
                  <a:lnSpc>
                    <a:spcPct val="150000"/>
                  </a:lnSpc>
                </a:pPr>
                <a:r>
                  <a:rPr lang="en-US" altLang="zh-CN" sz="2800" dirty="0">
                    <a:effectLst/>
                    <a:latin typeface="Times New Roman" panose="02020603050405020304" pitchFamily="18" charset="0"/>
                    <a:ea typeface="宋体" panose="02010600030101010101" pitchFamily="2" charset="-122"/>
                  </a:rPr>
                  <a:t>We need to find out the best set of </a:t>
                </a:r>
                <a14:m>
                  <m:oMath xmlns:m="http://schemas.openxmlformats.org/officeDocument/2006/math">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rPr>
                          <m:t>𝑎</m:t>
                        </m:r>
                      </m:e>
                      <m:sub>
                        <m:r>
                          <a:rPr lang="en-US" altLang="zh-CN" sz="2800" i="1">
                            <a:effectLst/>
                            <a:latin typeface="Cambria Math" panose="02040503050406030204" pitchFamily="18" charset="0"/>
                            <a:ea typeface="宋体" panose="02010600030101010101" pitchFamily="2" charset="-122"/>
                          </a:rPr>
                          <m:t>𝑛</m:t>
                        </m:r>
                      </m:sub>
                    </m:sSub>
                  </m:oMath>
                </a14:m>
                <a:r>
                  <a:rPr lang="en-US" altLang="zh-CN" sz="2800" dirty="0">
                    <a:effectLst/>
                    <a:latin typeface="Times New Roman" panose="02020603050405020304" pitchFamily="18" charset="0"/>
                    <a:ea typeface="宋体" panose="02010600030101010101" pitchFamily="2" charset="-122"/>
                  </a:rPr>
                  <a:t> to fit the curve. The process is basically solving the overdetermined function:</a:t>
                </a:r>
                <a:endParaRPr lang="zh-CN" altLang="zh-CN" sz="2800" dirty="0">
                  <a:effectLst/>
                  <a:latin typeface="Times New Roman" panose="02020603050405020304" pitchFamily="18" charset="0"/>
                  <a:ea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宋体" panose="02010600030101010101" pitchFamily="2" charset="-122"/>
                        </a:rPr>
                        <m:t>𝐴𝑥</m:t>
                      </m:r>
                      <m:r>
                        <a:rPr lang="en-US" altLang="zh-CN" sz="2800" i="1">
                          <a:effectLst/>
                          <a:latin typeface="Cambria Math" panose="02040503050406030204" pitchFamily="18" charset="0"/>
                          <a:ea typeface="宋体" panose="02010600030101010101" pitchFamily="2" charset="-122"/>
                        </a:rPr>
                        <m:t>=</m:t>
                      </m:r>
                      <m:r>
                        <a:rPr lang="en-US" altLang="zh-CN" sz="2800" i="1">
                          <a:effectLst/>
                          <a:latin typeface="Cambria Math" panose="02040503050406030204" pitchFamily="18" charset="0"/>
                          <a:ea typeface="宋体" panose="02010600030101010101" pitchFamily="2" charset="-122"/>
                        </a:rPr>
                        <m:t>𝐵</m:t>
                      </m:r>
                    </m:oMath>
                  </m:oMathPara>
                </a14:m>
                <a:endParaRPr lang="zh-CN" altLang="zh-CN" sz="2800" dirty="0">
                  <a:effectLst/>
                  <a:latin typeface="Times New Roman" panose="02020603050405020304" pitchFamily="18" charset="0"/>
                  <a:ea typeface="Times New Roman" panose="02020603050405020304" pitchFamily="18" charset="0"/>
                </a:endParaRPr>
              </a:p>
              <a:p>
                <a:pPr marL="12700">
                  <a:lnSpc>
                    <a:spcPct val="100000"/>
                  </a:lnSpc>
                  <a:spcBef>
                    <a:spcPts val="365"/>
                  </a:spcBef>
                  <a:tabLst>
                    <a:tab pos="241300" algn="l"/>
                  </a:tabLst>
                </a:pPr>
                <a:endParaRPr sz="2400" dirty="0">
                  <a:latin typeface="等线"/>
                  <a:cs typeface="等线"/>
                </a:endParaRPr>
              </a:p>
            </p:txBody>
          </p:sp>
        </mc:Choice>
        <mc:Fallback xmlns="">
          <p:sp>
            <p:nvSpPr>
              <p:cNvPr id="3" name="object 3"/>
              <p:cNvSpPr txBox="1">
                <a:spLocks noRot="1" noChangeAspect="1" noMove="1" noResize="1" noEditPoints="1" noAdjustHandles="1" noChangeArrowheads="1" noChangeShapeType="1" noTextEdit="1"/>
              </p:cNvSpPr>
              <p:nvPr/>
            </p:nvSpPr>
            <p:spPr>
              <a:xfrm>
                <a:off x="889573" y="2209800"/>
                <a:ext cx="10325100" cy="3052759"/>
              </a:xfrm>
              <a:prstGeom prst="rect">
                <a:avLst/>
              </a:prstGeom>
              <a:blipFill>
                <a:blip r:embed="rId2"/>
                <a:stretch>
                  <a:fillRect l="-2125"/>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C480CDC8-F5B6-ADA3-57A4-DC8AEB60BCD2}"/>
              </a:ext>
            </a:extLst>
          </p:cNvPr>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p:sp>
        <p:nvSpPr>
          <p:cNvPr id="11" name="Rectangle 2">
            <a:extLst>
              <a:ext uri="{FF2B5EF4-FFF2-40B4-BE49-F238E27FC236}">
                <a16:creationId xmlns:a16="http://schemas.microsoft.com/office/drawing/2014/main" id="{ADA23A8F-8E2D-EE23-B691-988366B9E629}"/>
              </a:ext>
            </a:extLst>
          </p:cNvPr>
          <p:cNvSpPr>
            <a:spLocks noChangeArrowheads="1"/>
          </p:cNvSpPr>
          <p:nvPr/>
        </p:nvSpPr>
        <p:spPr bwMode="auto">
          <a:xfrm>
            <a:off x="3886200" y="990600"/>
            <a:ext cx="6400800" cy="77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图片 4">
            <a:extLst>
              <a:ext uri="{FF2B5EF4-FFF2-40B4-BE49-F238E27FC236}">
                <a16:creationId xmlns:a16="http://schemas.microsoft.com/office/drawing/2014/main" id="{CB28B7CE-6DCC-8C18-4F19-8DDD4C541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03867"/>
            <a:ext cx="4322565" cy="423643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6532D427-0686-2EF8-53E3-56E309F73B5A}"/>
              </a:ext>
            </a:extLst>
          </p:cNvPr>
          <p:cNvSpPr txBox="1"/>
          <p:nvPr/>
        </p:nvSpPr>
        <p:spPr>
          <a:xfrm>
            <a:off x="2438400" y="5684239"/>
            <a:ext cx="6095128" cy="369332"/>
          </a:xfrm>
          <a:prstGeom prst="rect">
            <a:avLst/>
          </a:prstGeom>
          <a:noFill/>
        </p:spPr>
        <p:txBody>
          <a:bodyPr wrap="square">
            <a:spAutoFit/>
          </a:bodyPr>
          <a:lstStyle/>
          <a:p>
            <a:pPr algn="ctr"/>
            <a:r>
              <a:rPr lang="en-US" altLang="zh-CN" sz="1800" dirty="0">
                <a:effectLst/>
                <a:latin typeface="Cambria" panose="02040503050406030204" pitchFamily="18" charset="0"/>
                <a:ea typeface="黑体" panose="02010609060101010101" pitchFamily="49" charset="-122"/>
                <a:cs typeface="Times New Roman" panose="02020603050405020304" pitchFamily="18" charset="0"/>
              </a:rPr>
              <a:t>Figure 1. Ax=B with regularization</a:t>
            </a:r>
            <a:endParaRPr lang="zh-CN" altLang="zh-CN" sz="1800" dirty="0">
              <a:effectLst/>
              <a:latin typeface="Cambria" panose="020405030504060302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8649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165C1E6-3E01-2841-B6C1-6ACC93353D0D}"/>
                  </a:ext>
                </a:extLst>
              </p:cNvPr>
              <p:cNvSpPr txBox="1"/>
              <p:nvPr/>
            </p:nvSpPr>
            <p:spPr>
              <a:xfrm>
                <a:off x="609600" y="1600200"/>
                <a:ext cx="10287000" cy="3837397"/>
              </a:xfrm>
              <a:prstGeom prst="rect">
                <a:avLst/>
              </a:prstGeom>
              <a:noFill/>
            </p:spPr>
            <p:txBody>
              <a:bodyPr wrap="square">
                <a:spAutoFit/>
              </a:bodyPr>
              <a:lstStyle/>
              <a:p>
                <a:pPr>
                  <a:lnSpc>
                    <a:spcPct val="150000"/>
                  </a:lnSpc>
                </a:pPr>
                <a:r>
                  <a:rPr lang="en-US" altLang="zh-CN" sz="2000" dirty="0">
                    <a:effectLst/>
                    <a:latin typeface="Times New Roman" panose="02020603050405020304" pitchFamily="18" charset="0"/>
                    <a:ea typeface="Times New Roman" panose="02020603050405020304" pitchFamily="18" charset="0"/>
                  </a:rPr>
                  <a:t>Regularization is used to minimize the overfitting influence which is caused by too inappropriate coefficient for the least square regression. Sometimes, the model is trained too well to fit some train data. In this case, </a:t>
                </a:r>
                <a:r>
                  <a:rPr lang="en-US" altLang="zh-CN" sz="2400" dirty="0">
                    <a:effectLst/>
                    <a:latin typeface="Times New Roman" panose="02020603050405020304" pitchFamily="18" charset="0"/>
                    <a:ea typeface="Times New Roman" panose="02020603050405020304" pitchFamily="18" charset="0"/>
                  </a:rPr>
                  <a:t>this</a:t>
                </a:r>
                <a:r>
                  <a:rPr lang="en-US" altLang="zh-CN" sz="2000" dirty="0">
                    <a:effectLst/>
                    <a:latin typeface="Times New Roman" panose="02020603050405020304" pitchFamily="18" charset="0"/>
                    <a:ea typeface="Times New Roman" panose="02020603050405020304" pitchFamily="18" charset="0"/>
                  </a:rPr>
                  <a:t> model will lose some capacity to be generalized to deal with other data like the test data.</a:t>
                </a:r>
                <a:r>
                  <a:rPr lang="en-US" altLang="zh-CN" dirty="0">
                    <a:effectLst/>
                    <a:latin typeface="Times New Roman" panose="02020603050405020304" pitchFamily="18" charset="0"/>
                    <a:ea typeface="Times New Roman" panose="02020603050405020304" pitchFamily="18" charset="0"/>
                  </a:rPr>
                  <a:t> </a:t>
                </a:r>
                <a:r>
                  <a:rPr lang="en-US" altLang="zh-CN" sz="2000" dirty="0">
                    <a:effectLst/>
                    <a:latin typeface="Times New Roman" panose="02020603050405020304" pitchFamily="18" charset="0"/>
                    <a:ea typeface="Times New Roman" panose="02020603050405020304" pitchFamily="18" charset="0"/>
                  </a:rPr>
                  <a:t>A common feature of overfitting is that there are many obvious distortions and the coefficients are very large in the fitting curve. To solve this problem, we introduce the concept of regularization which means adding a penalty for this kind of situation to make the coefficient not outstanding in the training. The general format for the regularization is:</a:t>
                </a:r>
                <a:endParaRPr lang="zh-CN" altLang="zh-CN" dirty="0">
                  <a:effectLst/>
                  <a:latin typeface="Times New Roman" panose="02020603050405020304" pitchFamily="18" charset="0"/>
                  <a:ea typeface="Times New Roman" panose="02020603050405020304" pitchFamily="18" charset="0"/>
                </a:endParaRPr>
              </a:p>
              <a:p>
                <a:pPr marL="228600" indent="-229235">
                  <a:lnSpc>
                    <a:spcPct val="150000"/>
                  </a:lnSpc>
                </a:pPr>
                <a14:m>
                  <m:oMathPara xmlns:m="http://schemas.openxmlformats.org/officeDocument/2006/math">
                    <m:oMathParaPr>
                      <m:jc m:val="centerGroup"/>
                    </m:oMathParaPr>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Times New Roman" panose="02020603050405020304" pitchFamily="18" charset="0"/>
                                </a:rPr>
                                <m:t>𝐴</m:t>
                              </m:r>
                              <m:r>
                                <a:rPr lang="en-US" altLang="zh-CN" sz="1800" i="1">
                                  <a:effectLst/>
                                  <a:latin typeface="Cambria Math" panose="02040503050406030204" pitchFamily="18" charset="0"/>
                                  <a:ea typeface="Times New Roman" panose="02020603050405020304" pitchFamily="18" charset="0"/>
                                </a:rPr>
                                <m:t>∙</m:t>
                              </m:r>
                              <m:r>
                                <a:rPr lang="en-US" altLang="zh-CN" sz="1800" i="1">
                                  <a:effectLst/>
                                  <a:latin typeface="Cambria Math" panose="02040503050406030204" pitchFamily="18" charset="0"/>
                                  <a:ea typeface="Times New Roman" panose="02020603050405020304" pitchFamily="18" charset="0"/>
                                </a:rPr>
                                <m:t>𝛼</m:t>
                              </m:r>
                              <m:r>
                                <a:rPr lang="en-US" altLang="zh-CN" sz="1800" i="1">
                                  <a:effectLst/>
                                  <a:latin typeface="Cambria Math" panose="02040503050406030204" pitchFamily="18" charset="0"/>
                                  <a:ea typeface="Times New Roman" panose="02020603050405020304" pitchFamily="18" charset="0"/>
                                </a:rPr>
                                <m:t>−</m:t>
                              </m:r>
                              <m:r>
                                <a:rPr lang="en-US" altLang="zh-CN" sz="1800" i="1">
                                  <a:effectLst/>
                                  <a:latin typeface="Cambria Math" panose="02040503050406030204" pitchFamily="18" charset="0"/>
                                  <a:ea typeface="Times New Roman" panose="02020603050405020304" pitchFamily="18" charset="0"/>
                                </a:rPr>
                                <m:t>𝐵</m:t>
                              </m:r>
                            </m:e>
                          </m:d>
                        </m:e>
                        <m:sub>
                          <m:r>
                            <a:rPr lang="en-US" altLang="zh-CN" sz="1800" i="1">
                              <a:effectLst/>
                              <a:latin typeface="Cambria Math" panose="02040503050406030204" pitchFamily="18" charset="0"/>
                              <a:ea typeface="Times New Roman" panose="02020603050405020304" pitchFamily="18" charset="0"/>
                            </a:rPr>
                            <m:t>2</m:t>
                          </m:r>
                        </m:sub>
                        <m:sup>
                          <m:r>
                            <a:rPr lang="en-US" altLang="zh-CN" sz="1800" i="1">
                              <a:effectLst/>
                              <a:latin typeface="Cambria Math" panose="02040503050406030204" pitchFamily="18" charset="0"/>
                              <a:ea typeface="Times New Roman" panose="02020603050405020304" pitchFamily="18" charset="0"/>
                            </a:rPr>
                            <m:t>2</m:t>
                          </m:r>
                        </m:sup>
                      </m:sSubSup>
                      <m:r>
                        <a:rPr lang="en-US" altLang="zh-CN" sz="1800" b="0" i="1" smtClean="0">
                          <a:effectLst/>
                          <a:latin typeface="Cambria Math" panose="02040503050406030204" pitchFamily="18" charset="0"/>
                          <a:ea typeface="Times New Roman" panose="02020603050405020304" pitchFamily="18" charset="0"/>
                        </a:rPr>
                        <m:t>+</m:t>
                      </m:r>
                      <m:r>
                        <a:rPr lang="en-US" altLang="zh-CN" sz="1800" i="1">
                          <a:effectLst/>
                          <a:latin typeface="Cambria Math" panose="02040503050406030204" pitchFamily="18" charset="0"/>
                          <a:ea typeface="Times New Roman" panose="02020603050405020304" pitchFamily="18" charset="0"/>
                        </a:rPr>
                        <m:t>𝜆</m:t>
                      </m:r>
                      <m:r>
                        <a:rPr lang="en-US" altLang="zh-CN" sz="1800" i="1">
                          <a:effectLst/>
                          <a:latin typeface="Cambria Math" panose="02040503050406030204" pitchFamily="18" charset="0"/>
                          <a:ea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rPr>
                          </m:ctrlPr>
                        </m:sSubSupPr>
                        <m:e>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Times New Roman" panose="02020603050405020304" pitchFamily="18" charset="0"/>
                                </a:rPr>
                                <m:t>𝛼</m:t>
                              </m:r>
                            </m:e>
                          </m:d>
                        </m:e>
                        <m:sub>
                          <m:r>
                            <a:rPr lang="en-US" altLang="zh-CN" sz="1800" i="1">
                              <a:effectLst/>
                              <a:latin typeface="Cambria Math" panose="02040503050406030204" pitchFamily="18" charset="0"/>
                              <a:ea typeface="Times New Roman" panose="02020603050405020304" pitchFamily="18" charset="0"/>
                            </a:rPr>
                            <m:t>2</m:t>
                          </m:r>
                        </m:sub>
                        <m:sup>
                          <m:r>
                            <a:rPr lang="en-US" altLang="zh-CN" sz="1800" i="1">
                              <a:effectLst/>
                              <a:latin typeface="Cambria Math" panose="02040503050406030204" pitchFamily="18" charset="0"/>
                              <a:ea typeface="Times New Roman" panose="02020603050405020304" pitchFamily="18" charset="0"/>
                            </a:rPr>
                            <m:t>2</m:t>
                          </m:r>
                        </m:sup>
                      </m:sSubSup>
                    </m:oMath>
                  </m:oMathPara>
                </a14:m>
                <a:endParaRPr lang="zh-CN" altLang="zh-CN" sz="1600" dirty="0">
                  <a:effectLst/>
                  <a:latin typeface="Times New Roman" panose="02020603050405020304" pitchFamily="18" charset="0"/>
                  <a:ea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6165C1E6-3E01-2841-B6C1-6ACC93353D0D}"/>
                  </a:ext>
                </a:extLst>
              </p:cNvPr>
              <p:cNvSpPr txBox="1">
                <a:spLocks noRot="1" noChangeAspect="1" noMove="1" noResize="1" noEditPoints="1" noAdjustHandles="1" noChangeArrowheads="1" noChangeShapeType="1" noTextEdit="1"/>
              </p:cNvSpPr>
              <p:nvPr/>
            </p:nvSpPr>
            <p:spPr>
              <a:xfrm>
                <a:off x="609600" y="1600200"/>
                <a:ext cx="10287000" cy="3837397"/>
              </a:xfrm>
              <a:prstGeom prst="rect">
                <a:avLst/>
              </a:prstGeom>
              <a:blipFill>
                <a:blip r:embed="rId2"/>
                <a:stretch>
                  <a:fillRect l="-592" r="-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309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mc:AlternateContent xmlns:mc="http://schemas.openxmlformats.org/markup-compatibility/2006" xmlns:a14="http://schemas.microsoft.com/office/drawing/2010/main">
        <mc:Choice Requires="a14">
          <p:sp>
            <p:nvSpPr>
              <p:cNvPr id="3" name="object 3"/>
              <p:cNvSpPr txBox="1"/>
              <p:nvPr/>
            </p:nvSpPr>
            <p:spPr>
              <a:xfrm>
                <a:off x="891257" y="1447800"/>
                <a:ext cx="10325100" cy="4982390"/>
              </a:xfrm>
              <a:prstGeom prst="rect">
                <a:avLst/>
              </a:prstGeom>
            </p:spPr>
            <p:txBody>
              <a:bodyPr vert="horz" wrap="square" lIns="0" tIns="46355" rIns="0" bIns="0" rtlCol="0">
                <a:spAutoFit/>
              </a:bodyPr>
              <a:lstStyle/>
              <a:p>
                <a:r>
                  <a:rPr lang="en-US" altLang="zh-CN" sz="3200" dirty="0"/>
                  <a:t>We set up one array to store the x value for the data which is called </a:t>
                </a:r>
                <a14:m>
                  <m:oMath xmlns:m="http://schemas.openxmlformats.org/officeDocument/2006/math">
                    <m:r>
                      <a:rPr lang="en-US" altLang="zh-CN" sz="3200" i="1">
                        <a:latin typeface="Cambria Math" panose="02040503050406030204" pitchFamily="18" charset="0"/>
                      </a:rPr>
                      <m:t>𝑎</m:t>
                    </m:r>
                  </m:oMath>
                </a14:m>
                <a:r>
                  <a:rPr lang="en-US" altLang="zh-CN" sz="3200" dirty="0"/>
                  <a:t>. Based on this array, we create a new matrix </a:t>
                </a:r>
                <a14:m>
                  <m:oMath xmlns:m="http://schemas.openxmlformats.org/officeDocument/2006/math">
                    <m:r>
                      <a:rPr lang="en-US" altLang="zh-CN" sz="3200" i="1">
                        <a:latin typeface="Cambria Math" panose="02040503050406030204" pitchFamily="18" charset="0"/>
                      </a:rPr>
                      <m:t>𝑏</m:t>
                    </m:r>
                  </m:oMath>
                </a14:m>
                <a:r>
                  <a:rPr lang="en-US" altLang="zh-CN" sz="3200" dirty="0"/>
                  <a:t>:</a:t>
                </a:r>
              </a:p>
              <a:p>
                <a:endParaRPr lang="zh-CN" altLang="zh-CN" sz="3200" dirty="0"/>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𝑏</m:t>
                      </m:r>
                      <m:r>
                        <a:rPr lang="en-US" altLang="zh-CN" sz="3200" i="1">
                          <a:latin typeface="Cambria Math" panose="02040503050406030204" pitchFamily="18" charset="0"/>
                        </a:rPr>
                        <m:t>=</m:t>
                      </m:r>
                      <m:d>
                        <m:dPr>
                          <m:begChr m:val="["/>
                          <m:endChr m:val="]"/>
                          <m:ctrlPr>
                            <a:rPr lang="zh-CN" altLang="zh-CN" sz="3200" i="1">
                              <a:latin typeface="Cambria Math" panose="02040503050406030204" pitchFamily="18" charset="0"/>
                            </a:rPr>
                          </m:ctrlPr>
                        </m:dPr>
                        <m:e>
                          <m:m>
                            <m:mPr>
                              <m:mcs>
                                <m:mc>
                                  <m:mcPr>
                                    <m:count m:val="1"/>
                                    <m:mcJc m:val="center"/>
                                  </m:mcPr>
                                </m:mc>
                              </m:mcs>
                              <m:ctrlPr>
                                <a:rPr lang="zh-CN" altLang="zh-CN" sz="3200" i="1">
                                  <a:latin typeface="Cambria Math" panose="02040503050406030204" pitchFamily="18" charset="0"/>
                                </a:rPr>
                              </m:ctrlPr>
                            </m:mPr>
                            <m:mr>
                              <m:e>
                                <m:m>
                                  <m:mPr>
                                    <m:mcs>
                                      <m:mc>
                                        <m:mcPr>
                                          <m:count m:val="3"/>
                                          <m:mcJc m:val="center"/>
                                        </m:mcPr>
                                      </m:mc>
                                    </m:mcs>
                                    <m:ctrlPr>
                                      <a:rPr lang="zh-CN" altLang="zh-CN" sz="3200" i="1">
                                        <a:latin typeface="Cambria Math" panose="02040503050406030204" pitchFamily="18" charset="0"/>
                                      </a:rPr>
                                    </m:ctrlPr>
                                  </m:mPr>
                                  <m:mr>
                                    <m:e>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𝑎</m:t>
                                          </m:r>
                                        </m:e>
                                        <m:sup>
                                          <m:r>
                                            <a:rPr lang="en-US" altLang="zh-CN" sz="3200" i="1">
                                              <a:latin typeface="Cambria Math" panose="02040503050406030204" pitchFamily="18" charset="0"/>
                                            </a:rPr>
                                            <m:t>1</m:t>
                                          </m:r>
                                        </m:sup>
                                      </m:sSup>
                                    </m:e>
                                    <m:e>
                                      <m:r>
                                        <a:rPr lang="en-US" altLang="zh-CN" sz="3200" i="1">
                                          <a:latin typeface="Cambria Math" panose="02040503050406030204" pitchFamily="18" charset="0"/>
                                        </a:rPr>
                                        <m:t>⋯</m:t>
                                      </m:r>
                                    </m:e>
                                    <m:e>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𝑎</m:t>
                                          </m:r>
                                        </m:e>
                                        <m:sup>
                                          <m:r>
                                            <a:rPr lang="en-US" altLang="zh-CN" sz="3200" i="1">
                                              <a:latin typeface="Cambria Math" panose="02040503050406030204" pitchFamily="18" charset="0"/>
                                            </a:rPr>
                                            <m:t>𝑑𝑒𝑔𝑟𝑒𝑒</m:t>
                                          </m:r>
                                        </m:sup>
                                      </m:sSup>
                                    </m:e>
                                  </m:mr>
                                </m:m>
                              </m:e>
                            </m:mr>
                          </m:m>
                        </m:e>
                      </m:d>
                    </m:oMath>
                  </m:oMathPara>
                </a14:m>
                <a:endParaRPr lang="en-US" altLang="zh-CN" sz="3200" dirty="0"/>
              </a:p>
              <a:p>
                <a:endParaRPr lang="zh-CN" altLang="zh-CN" sz="3200" dirty="0"/>
              </a:p>
              <a:p>
                <a:r>
                  <a:rPr lang="en-US" altLang="zh-CN" sz="3200" dirty="0"/>
                  <a:t>Then we will splice a column matrix which stand for the coefficient for </a:t>
                </a:r>
                <a14:m>
                  <m:oMath xmlns:m="http://schemas.openxmlformats.org/officeDocument/2006/math">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𝑎</m:t>
                        </m:r>
                      </m:e>
                      <m:sup>
                        <m:r>
                          <a:rPr lang="en-US" altLang="zh-CN" sz="3200" i="1">
                            <a:latin typeface="Cambria Math" panose="02040503050406030204" pitchFamily="18" charset="0"/>
                          </a:rPr>
                          <m:t>0</m:t>
                        </m:r>
                      </m:sup>
                    </m:sSup>
                  </m:oMath>
                </a14:m>
                <a:r>
                  <a:rPr lang="en-US" altLang="zh-CN" sz="3200" dirty="0"/>
                  <a:t> that is all 1 with b adduction from the left.</a:t>
                </a:r>
              </a:p>
              <a:p>
                <a:endParaRPr lang="zh-CN" altLang="zh-CN" sz="3200" dirty="0"/>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𝑏</m:t>
                      </m:r>
                      <m:r>
                        <a:rPr lang="en-US" altLang="zh-CN" sz="3200" i="1">
                          <a:latin typeface="Cambria Math" panose="02040503050406030204" pitchFamily="18" charset="0"/>
                        </a:rPr>
                        <m:t>=</m:t>
                      </m:r>
                      <m:d>
                        <m:dPr>
                          <m:begChr m:val="["/>
                          <m:endChr m:val="]"/>
                          <m:ctrlPr>
                            <a:rPr lang="zh-CN" altLang="zh-CN" sz="3200" i="1">
                              <a:latin typeface="Cambria Math" panose="02040503050406030204" pitchFamily="18" charset="0"/>
                            </a:rPr>
                          </m:ctrlPr>
                        </m:dPr>
                        <m:e>
                          <m:m>
                            <m:mPr>
                              <m:mcs>
                                <m:mc>
                                  <m:mcPr>
                                    <m:count m:val="2"/>
                                    <m:mcJc m:val="center"/>
                                  </m:mcPr>
                                </m:mc>
                              </m:mcs>
                              <m:ctrlPr>
                                <a:rPr lang="zh-CN" altLang="zh-CN" sz="3200" i="1">
                                  <a:latin typeface="Cambria Math" panose="02040503050406030204" pitchFamily="18" charset="0"/>
                                </a:rPr>
                              </m:ctrlPr>
                            </m:mPr>
                            <m:mr>
                              <m:e>
                                <m:r>
                                  <a:rPr lang="en-US" altLang="zh-CN" sz="3200" i="1">
                                    <a:latin typeface="Cambria Math" panose="02040503050406030204" pitchFamily="18" charset="0"/>
                                  </a:rPr>
                                  <m:t>𝑜𝑛𝑒𝑠</m:t>
                                </m:r>
                              </m:e>
                              <m:e>
                                <m:r>
                                  <a:rPr lang="en-US" altLang="zh-CN" sz="3200" i="1">
                                    <a:latin typeface="Cambria Math" panose="02040503050406030204" pitchFamily="18" charset="0"/>
                                  </a:rPr>
                                  <m:t>𝑏</m:t>
                                </m:r>
                              </m:e>
                            </m:mr>
                          </m:m>
                        </m:e>
                      </m:d>
                    </m:oMath>
                  </m:oMathPara>
                </a14:m>
                <a:endParaRPr lang="zh-CN" altLang="zh-CN" sz="3200" dirty="0"/>
              </a:p>
            </p:txBody>
          </p:sp>
        </mc:Choice>
        <mc:Fallback xmlns="">
          <p:sp>
            <p:nvSpPr>
              <p:cNvPr id="3" name="object 3"/>
              <p:cNvSpPr txBox="1">
                <a:spLocks noRot="1" noChangeAspect="1" noMove="1" noResize="1" noEditPoints="1" noAdjustHandles="1" noChangeArrowheads="1" noChangeShapeType="1" noTextEdit="1"/>
              </p:cNvSpPr>
              <p:nvPr/>
            </p:nvSpPr>
            <p:spPr>
              <a:xfrm>
                <a:off x="891257" y="1447800"/>
                <a:ext cx="10325100" cy="4982390"/>
              </a:xfrm>
              <a:prstGeom prst="rect">
                <a:avLst/>
              </a:prstGeom>
              <a:blipFill>
                <a:blip r:embed="rId2"/>
                <a:stretch>
                  <a:fillRect l="-2361" t="-1591" r="-3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798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DBC9AEC-317E-E4D8-459F-313919F4B5ED}"/>
                  </a:ext>
                </a:extLst>
              </p:cNvPr>
              <p:cNvSpPr txBox="1"/>
              <p:nvPr/>
            </p:nvSpPr>
            <p:spPr>
              <a:xfrm>
                <a:off x="1143000" y="1371600"/>
                <a:ext cx="9754021" cy="4558940"/>
              </a:xfrm>
              <a:prstGeom prst="rect">
                <a:avLst/>
              </a:prstGeom>
              <a:noFill/>
            </p:spPr>
            <p:txBody>
              <a:bodyPr wrap="square">
                <a:spAutoFit/>
              </a:bodyPr>
              <a:lstStyle/>
              <a:p>
                <a:pPr>
                  <a:lnSpc>
                    <a:spcPct val="150000"/>
                  </a:lnSpc>
                </a:pPr>
                <a:r>
                  <a:rPr lang="en-US" altLang="zh-CN" sz="2400" dirty="0">
                    <a:effectLst/>
                    <a:latin typeface="Times New Roman" panose="02020603050405020304" pitchFamily="18" charset="0"/>
                    <a:ea typeface="宋体" panose="02010600030101010101" pitchFamily="2" charset="-122"/>
                  </a:rPr>
                  <a:t>Then we create a new matrix </a:t>
                </a:r>
                <a14:m>
                  <m:oMath xmlns:m="http://schemas.openxmlformats.org/officeDocument/2006/math">
                    <m:r>
                      <a:rPr lang="en-US" altLang="zh-CN" sz="2400" i="1">
                        <a:effectLst/>
                        <a:latin typeface="Cambria Math" panose="02040503050406030204" pitchFamily="18" charset="0"/>
                        <a:ea typeface="宋体" panose="02010600030101010101" pitchFamily="2" charset="-122"/>
                      </a:rPr>
                      <m:t>𝑐</m:t>
                    </m:r>
                    <m:r>
                      <a:rPr lang="en-US" altLang="zh-CN" sz="2400" i="1">
                        <a:effectLst/>
                        <a:latin typeface="Cambria Math" panose="02040503050406030204" pitchFamily="18" charset="0"/>
                        <a:ea typeface="宋体" panose="02010600030101010101" pitchFamily="2" charset="-122"/>
                      </a:rPr>
                      <m:t> </m:t>
                    </m:r>
                    <m:r>
                      <a:rPr lang="en-US" altLang="zh-CN" sz="2400" i="1">
                        <a:effectLst/>
                        <a:latin typeface="Cambria Math" panose="02040503050406030204" pitchFamily="18" charset="0"/>
                        <a:ea typeface="宋体" panose="02010600030101010101" pitchFamily="2" charset="-122"/>
                      </a:rPr>
                      <m:t>𝑑𝑒𝑔𝑟𝑒𝑒</m:t>
                    </m:r>
                    <m:r>
                      <a:rPr lang="en-US" altLang="zh-CN" sz="2400" i="1">
                        <a:effectLst/>
                        <a:latin typeface="Cambria Math" panose="02040503050406030204" pitchFamily="18" charset="0"/>
                        <a:ea typeface="宋体" panose="02010600030101010101" pitchFamily="2" charset="-122"/>
                      </a:rPr>
                      <m:t> ×</m:t>
                    </m:r>
                    <m:r>
                      <a:rPr lang="en-US" altLang="zh-CN" sz="2400" i="1">
                        <a:effectLst/>
                        <a:latin typeface="Cambria Math" panose="02040503050406030204" pitchFamily="18" charset="0"/>
                        <a:ea typeface="宋体" panose="02010600030101010101" pitchFamily="2" charset="-122"/>
                      </a:rPr>
                      <m:t>𝑑𝑒𝑔𝑟𝑒𝑒</m:t>
                    </m:r>
                  </m:oMath>
                </a14:m>
                <a:r>
                  <a:rPr lang="en-US" altLang="zh-CN" sz="2400" dirty="0">
                    <a:effectLst/>
                    <a:latin typeface="Times New Roman" panose="02020603050405020304" pitchFamily="18" charset="0"/>
                    <a:ea typeface="宋体" panose="02010600030101010101" pitchFamily="2" charset="-122"/>
                  </a:rPr>
                  <a:t> whose the main diagonal is </a:t>
                </a:r>
                <a14:m>
                  <m:oMath xmlns:m="http://schemas.openxmlformats.org/officeDocument/2006/math">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a:effectLst/>
                            <a:latin typeface="Cambria Math" panose="02040503050406030204" pitchFamily="18" charset="0"/>
                            <a:ea typeface="宋体" panose="02010600030101010101" pitchFamily="2" charset="-122"/>
                          </a:rPr>
                          <m:t>𝜆</m:t>
                        </m:r>
                      </m:e>
                    </m:rad>
                  </m:oMath>
                </a14:m>
                <a:r>
                  <a:rPr lang="en-US" altLang="zh-CN" sz="2400" dirty="0">
                    <a:effectLst/>
                    <a:latin typeface="Times New Roman" panose="02020603050405020304" pitchFamily="18" charset="0"/>
                    <a:ea typeface="宋体" panose="02010600030101010101" pitchFamily="2" charset="-122"/>
                  </a:rPr>
                  <a:t>:</a:t>
                </a:r>
                <a:endParaRPr lang="zh-CN" altLang="zh-CN" sz="2000" dirty="0">
                  <a:effectLst/>
                  <a:latin typeface="Times New Roman" panose="02020603050405020304" pitchFamily="18" charset="0"/>
                  <a:ea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宋体" panose="02010600030101010101" pitchFamily="2" charset="-122"/>
                        </a:rPr>
                        <m:t>𝑐</m:t>
                      </m:r>
                      <m:r>
                        <a:rPr lang="en-US" altLang="zh-CN" sz="2400" i="1">
                          <a:effectLst/>
                          <a:latin typeface="Cambria Math" panose="02040503050406030204" pitchFamily="18" charset="0"/>
                          <a:ea typeface="宋体" panose="02010600030101010101" pitchFamily="2" charset="-122"/>
                        </a:rPr>
                        <m:t>=</m:t>
                      </m:r>
                      <m:d>
                        <m:dPr>
                          <m:begChr m:val="["/>
                          <m:endChr m:val="]"/>
                          <m:ctrlPr>
                            <a:rPr lang="zh-CN" altLang="zh-CN" sz="2400" i="1">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2400" i="1">
                                  <a:effectLst/>
                                  <a:latin typeface="Cambria Math" panose="02040503050406030204" pitchFamily="18" charset="0"/>
                                  <a:ea typeface="Cambria Math" panose="02040503050406030204" pitchFamily="18" charset="0"/>
                                </a:rPr>
                              </m:ctrlPr>
                            </m:mPr>
                            <m:mr>
                              <m:e>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a:effectLst/>
                                        <a:latin typeface="Cambria Math" panose="02040503050406030204" pitchFamily="18" charset="0"/>
                                        <a:ea typeface="宋体" panose="02010600030101010101" pitchFamily="2" charset="-122"/>
                                      </a:rPr>
                                      <m:t>𝜆</m:t>
                                    </m:r>
                                  </m:e>
                                </m:rad>
                              </m:e>
                              <m:e>
                                <m:r>
                                  <a:rPr lang="en-US" altLang="zh-CN" sz="2400" i="1">
                                    <a:effectLst/>
                                    <a:latin typeface="Cambria Math" panose="02040503050406030204" pitchFamily="18" charset="0"/>
                                    <a:ea typeface="Times New Roman" panose="02020603050405020304" pitchFamily="18" charset="0"/>
                                  </a:rPr>
                                  <m:t>⋯</m:t>
                                </m:r>
                              </m:e>
                              <m:e>
                                <m:r>
                                  <a:rPr lang="en-US" altLang="zh-CN" sz="2400" i="1">
                                    <a:effectLst/>
                                    <a:latin typeface="Cambria Math" panose="02040503050406030204" pitchFamily="18" charset="0"/>
                                    <a:ea typeface="宋体" panose="02010600030101010101" pitchFamily="2" charset="-122"/>
                                  </a:rPr>
                                  <m:t>0</m:t>
                                </m:r>
                              </m:e>
                            </m:mr>
                            <m:mr>
                              <m:e>
                                <m:r>
                                  <a:rPr lang="en-US" altLang="zh-CN" sz="2400" i="1">
                                    <a:effectLst/>
                                    <a:latin typeface="Cambria Math" panose="02040503050406030204" pitchFamily="18" charset="0"/>
                                    <a:ea typeface="Times New Roman" panose="02020603050405020304" pitchFamily="18" charset="0"/>
                                  </a:rPr>
                                  <m:t>⋮</m:t>
                                </m:r>
                              </m:e>
                              <m:e>
                                <m:r>
                                  <a:rPr lang="en-US" altLang="zh-CN" sz="2400" i="1">
                                    <a:effectLst/>
                                    <a:latin typeface="Cambria Math" panose="02040503050406030204" pitchFamily="18" charset="0"/>
                                    <a:ea typeface="Times New Roman" panose="02020603050405020304" pitchFamily="18" charset="0"/>
                                  </a:rPr>
                                  <m:t>⋱</m:t>
                                </m:r>
                              </m:e>
                              <m:e>
                                <m:r>
                                  <a:rPr lang="en-US" altLang="zh-CN" sz="2400" i="1">
                                    <a:effectLst/>
                                    <a:latin typeface="Cambria Math" panose="02040503050406030204" pitchFamily="18" charset="0"/>
                                    <a:ea typeface="Times New Roman" panose="02020603050405020304" pitchFamily="18" charset="0"/>
                                  </a:rPr>
                                  <m:t>⋮</m:t>
                                </m:r>
                              </m:e>
                            </m:mr>
                            <m:mr>
                              <m:e>
                                <m:r>
                                  <a:rPr lang="en-US" altLang="zh-CN" sz="2400" i="1">
                                    <a:effectLst/>
                                    <a:latin typeface="Cambria Math" panose="02040503050406030204" pitchFamily="18" charset="0"/>
                                    <a:ea typeface="宋体" panose="02010600030101010101" pitchFamily="2" charset="-122"/>
                                  </a:rPr>
                                  <m:t>0</m:t>
                                </m:r>
                              </m:e>
                              <m:e>
                                <m:r>
                                  <a:rPr lang="en-US" altLang="zh-CN" sz="2400" i="1">
                                    <a:effectLst/>
                                    <a:latin typeface="Cambria Math" panose="02040503050406030204" pitchFamily="18" charset="0"/>
                                    <a:ea typeface="Times New Roman" panose="02020603050405020304" pitchFamily="18" charset="0"/>
                                  </a:rPr>
                                  <m:t>⋯</m:t>
                                </m:r>
                              </m:e>
                              <m:e>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a:effectLst/>
                                        <a:latin typeface="Cambria Math" panose="02040503050406030204" pitchFamily="18" charset="0"/>
                                        <a:ea typeface="宋体" panose="02010600030101010101" pitchFamily="2" charset="-122"/>
                                      </a:rPr>
                                      <m:t>𝜆</m:t>
                                    </m:r>
                                  </m:e>
                                </m:rad>
                              </m:e>
                            </m:mr>
                          </m:m>
                        </m:e>
                      </m:d>
                    </m:oMath>
                  </m:oMathPara>
                </a14:m>
                <a:endParaRPr lang="zh-CN" altLang="zh-CN" sz="2000" dirty="0">
                  <a:effectLst/>
                  <a:latin typeface="Times New Roman" panose="02020603050405020304" pitchFamily="18" charset="0"/>
                  <a:ea typeface="Times New Roman" panose="02020603050405020304" pitchFamily="18" charset="0"/>
                </a:endParaRPr>
              </a:p>
              <a:p>
                <a:pPr>
                  <a:lnSpc>
                    <a:spcPct val="150000"/>
                  </a:lnSpc>
                </a:pPr>
                <a:r>
                  <a:rPr lang="en-US" altLang="zh-CN" sz="2400" dirty="0">
                    <a:effectLst/>
                    <a:latin typeface="Times New Roman" panose="02020603050405020304" pitchFamily="18" charset="0"/>
                    <a:ea typeface="宋体" panose="02010600030101010101" pitchFamily="2" charset="-122"/>
                  </a:rPr>
                  <a:t>Matrix A is the combination of Matrix c and Matrix b from vertical direction:</a:t>
                </a:r>
                <a:endParaRPr lang="zh-CN" altLang="zh-CN" sz="2000" dirty="0">
                  <a:effectLst/>
                  <a:latin typeface="Times New Roman" panose="02020603050405020304" pitchFamily="18" charset="0"/>
                  <a:ea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400" i="1">
                          <a:effectLst/>
                          <a:latin typeface="Cambria Math" panose="02040503050406030204" pitchFamily="18" charset="0"/>
                          <a:ea typeface="宋体" panose="02010600030101010101" pitchFamily="2" charset="-122"/>
                        </a:rPr>
                        <m:t>𝐴</m:t>
                      </m:r>
                      <m:r>
                        <a:rPr lang="en-US" altLang="zh-CN" sz="2400" i="1">
                          <a:effectLst/>
                          <a:latin typeface="Cambria Math" panose="02040503050406030204" pitchFamily="18" charset="0"/>
                          <a:ea typeface="宋体" panose="02010600030101010101" pitchFamily="2" charset="-122"/>
                        </a:rPr>
                        <m:t>=</m:t>
                      </m:r>
                      <m:d>
                        <m:dPr>
                          <m:begChr m:val="["/>
                          <m:endChr m:val="]"/>
                          <m:ctrlPr>
                            <a:rPr lang="zh-CN" altLang="zh-CN" sz="2400" i="1">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2400" i="1">
                                  <a:effectLst/>
                                  <a:latin typeface="Cambria Math" panose="02040503050406030204" pitchFamily="18" charset="0"/>
                                  <a:ea typeface="Cambria Math" panose="02040503050406030204" pitchFamily="18" charset="0"/>
                                </a:rPr>
                              </m:ctrlPr>
                            </m:mPr>
                            <m:mr>
                              <m:e>
                                <m:r>
                                  <a:rPr lang="en-US" altLang="zh-CN" sz="2400" i="1">
                                    <a:effectLst/>
                                    <a:latin typeface="Cambria Math" panose="02040503050406030204" pitchFamily="18" charset="0"/>
                                    <a:ea typeface="宋体" panose="02010600030101010101" pitchFamily="2" charset="-122"/>
                                  </a:rPr>
                                  <m:t>𝑏</m:t>
                                </m:r>
                              </m:e>
                            </m:mr>
                            <m:mr>
                              <m:e>
                                <m:r>
                                  <a:rPr lang="en-US" altLang="zh-CN" sz="2400" i="1">
                                    <a:effectLst/>
                                    <a:latin typeface="Cambria Math" panose="02040503050406030204" pitchFamily="18" charset="0"/>
                                    <a:ea typeface="宋体" panose="02010600030101010101" pitchFamily="2" charset="-122"/>
                                  </a:rPr>
                                  <m:t>𝑐</m:t>
                                </m:r>
                              </m:e>
                            </m:mr>
                          </m:m>
                        </m:e>
                      </m:d>
                    </m:oMath>
                  </m:oMathPara>
                </a14:m>
                <a:endParaRPr lang="zh-CN" altLang="zh-CN" sz="2000" dirty="0">
                  <a:effectLst/>
                  <a:latin typeface="Times New Roman" panose="02020603050405020304" pitchFamily="18" charset="0"/>
                  <a:ea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EDBC9AEC-317E-E4D8-459F-313919F4B5ED}"/>
                  </a:ext>
                </a:extLst>
              </p:cNvPr>
              <p:cNvSpPr txBox="1">
                <a:spLocks noRot="1" noChangeAspect="1" noMove="1" noResize="1" noEditPoints="1" noAdjustHandles="1" noChangeArrowheads="1" noChangeShapeType="1" noTextEdit="1"/>
              </p:cNvSpPr>
              <p:nvPr/>
            </p:nvSpPr>
            <p:spPr>
              <a:xfrm>
                <a:off x="1143000" y="1371600"/>
                <a:ext cx="9754021" cy="4558940"/>
              </a:xfrm>
              <a:prstGeom prst="rect">
                <a:avLst/>
              </a:prstGeom>
              <a:blipFill>
                <a:blip r:embed="rId2"/>
                <a:stretch>
                  <a:fillRect l="-1000" r="-15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813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2A3E3B18-0C91-9A70-9D1E-813C14AC4D3D}"/>
              </a:ext>
            </a:extLst>
          </p:cNvPr>
          <p:cNvSpPr txBox="1">
            <a:spLocks noGrp="1"/>
          </p:cNvSpPr>
          <p:nvPr>
            <p:ph type="title"/>
          </p:nvPr>
        </p:nvSpPr>
        <p:spPr>
          <a:xfrm>
            <a:off x="916938" y="608298"/>
            <a:ext cx="5026661" cy="690574"/>
          </a:xfrm>
          <a:prstGeom prst="rect">
            <a:avLst/>
          </a:prstGeom>
        </p:spPr>
        <p:txBody>
          <a:bodyPr vert="horz" wrap="square" lIns="0" tIns="13335" rIns="0" bIns="0" rtlCol="0">
            <a:spAutoFit/>
          </a:bodyPr>
          <a:lstStyle/>
          <a:p>
            <a:pPr marL="12700">
              <a:lnSpc>
                <a:spcPct val="100000"/>
              </a:lnSpc>
              <a:spcBef>
                <a:spcPts val="105"/>
              </a:spcBef>
            </a:pPr>
            <a:r>
              <a:rPr lang="en-US" spc="-10" dirty="0"/>
              <a:t>Methodology</a:t>
            </a:r>
            <a:endParaRPr spc="-10" dirty="0"/>
          </a:p>
        </p:txBody>
      </p:sp>
      <p:pic>
        <p:nvPicPr>
          <p:cNvPr id="6" name="图片 5" descr="文本, 信件&#10;&#10;描述已自动生成">
            <a:extLst>
              <a:ext uri="{FF2B5EF4-FFF2-40B4-BE49-F238E27FC236}">
                <a16:creationId xmlns:a16="http://schemas.microsoft.com/office/drawing/2014/main" id="{29DF29E6-F48C-3C6E-6CA8-D7222AEC4E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25" b="25321"/>
          <a:stretch/>
        </p:blipFill>
        <p:spPr bwMode="auto">
          <a:xfrm>
            <a:off x="914400" y="1627018"/>
            <a:ext cx="9343754" cy="3238818"/>
          </a:xfrm>
          <a:prstGeom prst="rect">
            <a:avLst/>
          </a:prstGeom>
          <a:ln>
            <a:noFill/>
          </a:ln>
          <a:extLst>
            <a:ext uri="{53640926-AAD7-44D8-BBD7-CCE9431645EC}">
              <a14:shadowObscured xmlns:a14="http://schemas.microsoft.com/office/drawing/2010/main"/>
            </a:ext>
          </a:extLst>
        </p:spPr>
      </p:pic>
      <p:sp>
        <p:nvSpPr>
          <p:cNvPr id="7" name="文本框 15">
            <a:extLst>
              <a:ext uri="{FF2B5EF4-FFF2-40B4-BE49-F238E27FC236}">
                <a16:creationId xmlns:a16="http://schemas.microsoft.com/office/drawing/2014/main" id="{D4565C1B-8F9A-3AB0-9F75-2F4FB5F27D9F}"/>
              </a:ext>
            </a:extLst>
          </p:cNvPr>
          <p:cNvSpPr txBox="1"/>
          <p:nvPr/>
        </p:nvSpPr>
        <p:spPr>
          <a:xfrm>
            <a:off x="1676400" y="5077094"/>
            <a:ext cx="7473950" cy="4308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2800" dirty="0">
                <a:effectLst/>
                <a:latin typeface="Cambria" panose="02040503050406030204" pitchFamily="18" charset="0"/>
                <a:ea typeface="黑体" panose="02010609060101010101" pitchFamily="49" charset="-122"/>
                <a:cs typeface="Times New Roman" panose="02020603050405020304" pitchFamily="18" charset="0"/>
              </a:rPr>
              <a:t>Picture 1. Composition of A matrix</a:t>
            </a:r>
            <a:endParaRPr lang="zh-CN" sz="2800" dirty="0">
              <a:effectLst/>
              <a:latin typeface="Cambria" panose="020405030504060302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65862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1479</Words>
  <Application>Microsoft Office PowerPoint</Application>
  <PresentationFormat>宽屏</PresentationFormat>
  <Paragraphs>442</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Arial</vt:lpstr>
      <vt:lpstr>Cambria</vt:lpstr>
      <vt:lpstr>Cambria Math</vt:lpstr>
      <vt:lpstr>Times New Roman</vt:lpstr>
      <vt:lpstr>Office Theme</vt:lpstr>
      <vt:lpstr>MATH 304 - Numerical Analysis and Optimization</vt:lpstr>
      <vt:lpstr>Outline</vt:lpstr>
      <vt:lpstr>Introduction</vt:lpstr>
      <vt:lpstr>Methodology</vt:lpstr>
      <vt:lpstr>Methodology</vt:lpstr>
      <vt:lpstr>Methodology</vt:lpstr>
      <vt:lpstr>Methodology</vt:lpstr>
      <vt:lpstr>Methodology</vt:lpstr>
      <vt:lpstr>Methodology</vt:lpstr>
      <vt:lpstr>Methodology</vt:lpstr>
      <vt:lpstr>Methodology</vt:lpstr>
      <vt:lpstr>Result-Task1</vt:lpstr>
      <vt:lpstr>Result-Task1</vt:lpstr>
      <vt:lpstr>Result-Task1</vt:lpstr>
      <vt:lpstr>Result-Task1</vt:lpstr>
      <vt:lpstr>Result-Task2</vt:lpstr>
      <vt:lpstr>Result-Task2</vt:lpstr>
      <vt:lpstr>Result-Task2</vt:lpstr>
      <vt:lpstr>Result-Task2</vt:lpstr>
      <vt:lpstr>Result-Task3</vt:lpstr>
      <vt:lpstr>Result-Task3</vt:lpstr>
      <vt:lpstr>Result-Task3</vt:lpstr>
      <vt:lpstr>Result-Task3</vt:lpstr>
      <vt:lpstr>Result-Task4</vt:lpstr>
      <vt:lpstr>Result-Task4</vt:lpstr>
      <vt:lpstr>Discussion</vt:lpstr>
      <vt:lpstr>Discussion</vt:lpstr>
      <vt:lpstr>Discussion</vt:lpstr>
      <vt:lpstr>Discussion</vt:lpstr>
      <vt:lpstr>Discussion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304 - Numerical Analysis and Optimization  Project ---Least Squares Regression</dc:title>
  <dc:creator>wang</dc:creator>
  <cp:lastModifiedBy>Xi Chen</cp:lastModifiedBy>
  <cp:revision>8</cp:revision>
  <dcterms:created xsi:type="dcterms:W3CDTF">2022-10-04T09:42:14Z</dcterms:created>
  <dcterms:modified xsi:type="dcterms:W3CDTF">2022-10-04T13:37:37Z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2022-09-08T00:00:00Z</vt:filetime>
  </property>
  <property fmtid="{D5CDD505-2E9C-101B-9397-08002B2CF9AE}" pid="3" name="Creator">
    <vt:lpwstr>Acrobat PDFMaker 20 for PowerPoint</vt:lpwstr>
  </property>
  <property fmtid="{D5CDD505-2E9C-101B-9397-08002B2CF9AE}" pid="4" name="LastSaved">
    <vt:filetime>2022-10-04T00:00:00Z</vt:filetime>
  </property>
  <property fmtid="{D5CDD505-2E9C-101B-9397-08002B2CF9AE}" pid="5" name="Producer">
    <vt:lpwstr>Adobe PDF Library 20.13.106</vt:lpwstr>
  </property>
</Properties>
</file>