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CURRENT</a:t>
            </a:r>
            <a:r>
              <a:rPr lang="en-US" baseline="0" dirty="0" smtClean="0"/>
              <a:t> VS. RECOMMENDED MIX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CURRENT</c:v>
                </c:pt>
                <c:pt idx="1">
                  <c:v>RECOMMENDED</c:v>
                </c:pt>
              </c:strCache>
            </c:strRef>
          </c:cat>
          <c:val>
            <c:numRef>
              <c:f>Sheet1!$B$2:$B$3</c:f>
              <c:numCache>
                <c:formatCode>0</c:formatCode>
                <c:ptCount val="2"/>
                <c:pt idx="0">
                  <c:v>147.04</c:v>
                </c:pt>
                <c:pt idx="1">
                  <c:v>73.0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CURRENT</c:v>
                </c:pt>
                <c:pt idx="1">
                  <c:v>RECOMMENDED</c:v>
                </c:pt>
              </c:strCache>
            </c:strRef>
          </c:cat>
          <c:val>
            <c:numRef>
              <c:f>Sheet1!$C$2:$C$3</c:f>
              <c:numCache>
                <c:formatCode>0</c:formatCode>
                <c:ptCount val="2"/>
                <c:pt idx="0">
                  <c:v>23.275</c:v>
                </c:pt>
                <c:pt idx="1">
                  <c:v>97.3333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093638224"/>
        <c:axId val="2093641872"/>
      </c:barChart>
      <c:catAx>
        <c:axId val="209363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641872"/>
        <c:crosses val="autoZero"/>
        <c:auto val="1"/>
        <c:lblAlgn val="ctr"/>
        <c:lblOffset val="100"/>
        <c:noMultiLvlLbl val="0"/>
      </c:catAx>
      <c:valAx>
        <c:axId val="209364187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09363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Current Mix</c:v>
                </c:pt>
                <c:pt idx="1">
                  <c:v>Optimal Mix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3744416"/>
        <c:axId val="2093747760"/>
      </c:barChart>
      <c:catAx>
        <c:axId val="209374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747760"/>
        <c:crosses val="autoZero"/>
        <c:auto val="1"/>
        <c:lblAlgn val="ctr"/>
        <c:lblOffset val="100"/>
        <c:noMultiLvlLbl val="0"/>
      </c:catAx>
      <c:valAx>
        <c:axId val="209374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74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Current Budget</c:v>
                </c:pt>
                <c:pt idx="1">
                  <c:v>Plus 10% to Current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5.93</c:v>
                </c:pt>
                <c:pt idx="1">
                  <c:v>6.53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01183648"/>
        <c:axId val="2098330992"/>
      </c:barChart>
      <c:catAx>
        <c:axId val="21011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330992"/>
        <c:crosses val="autoZero"/>
        <c:auto val="1"/>
        <c:lblAlgn val="ctr"/>
        <c:lblOffset val="100"/>
        <c:noMultiLvlLbl val="0"/>
      </c:catAx>
      <c:valAx>
        <c:axId val="209833099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1011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2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9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2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2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231E-B27B-E747-B6F4-15E42A9C672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4000D-3ADA-6248-9244-7E948F53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0909"/>
            <a:ext cx="12192000" cy="13161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Primer on Optimization                                                                                  January 2017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JJ Espinoza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6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What is optimization? – </a:t>
            </a:r>
            <a:r>
              <a:rPr lang="en-US" sz="2600" dirty="0" smtClean="0">
                <a:solidFill>
                  <a:schemeClr val="tx1"/>
                </a:solidFill>
              </a:rPr>
              <a:t>a way to maximize/minimize something given limited resources</a:t>
            </a:r>
          </a:p>
        </p:txBody>
      </p:sp>
    </p:spTree>
    <p:extLst>
      <p:ext uri="{BB962C8B-B14F-4D97-AF65-F5344CB8AC3E}">
        <p14:creationId xmlns:p14="http://schemas.microsoft.com/office/powerpoint/2010/main" val="78759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Why use optimization? </a:t>
            </a:r>
            <a:r>
              <a:rPr lang="en-US" sz="2400" dirty="0" smtClean="0">
                <a:solidFill>
                  <a:schemeClr val="tx1"/>
                </a:solidFill>
              </a:rPr>
              <a:t>– decision science (optimization) is high value analytics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4" y="3799247"/>
            <a:ext cx="4765964" cy="3058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05" y="652397"/>
            <a:ext cx="7323859" cy="3062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45" y="3886943"/>
            <a:ext cx="5619173" cy="297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3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What business questions in entertainment can benefit from an optimization approach?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5527" y="748145"/>
            <a:ext cx="11610109" cy="1260764"/>
            <a:chOff x="235527" y="748145"/>
            <a:chExt cx="11610109" cy="1260764"/>
          </a:xfrm>
        </p:grpSpPr>
        <p:sp>
          <p:nvSpPr>
            <p:cNvPr id="2" name="Rounded Rectangle 1"/>
            <p:cNvSpPr/>
            <p:nvPr/>
          </p:nvSpPr>
          <p:spPr>
            <a:xfrm>
              <a:off x="2161309" y="748145"/>
              <a:ext cx="9684327" cy="12607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entagon 4"/>
            <p:cNvSpPr/>
            <p:nvPr/>
          </p:nvSpPr>
          <p:spPr>
            <a:xfrm>
              <a:off x="235527" y="748145"/>
              <a:ext cx="2466109" cy="1260764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 Sales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5527" y="2189018"/>
            <a:ext cx="11610109" cy="1260764"/>
            <a:chOff x="235527" y="2189018"/>
            <a:chExt cx="11610109" cy="1260764"/>
          </a:xfrm>
        </p:grpSpPr>
        <p:sp>
          <p:nvSpPr>
            <p:cNvPr id="6" name="Rounded Rectangle 5"/>
            <p:cNvSpPr/>
            <p:nvPr/>
          </p:nvSpPr>
          <p:spPr>
            <a:xfrm>
              <a:off x="2161309" y="2189018"/>
              <a:ext cx="9684327" cy="12607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ntagon 6"/>
            <p:cNvSpPr/>
            <p:nvPr/>
          </p:nvSpPr>
          <p:spPr>
            <a:xfrm>
              <a:off x="235527" y="2189018"/>
              <a:ext cx="2466109" cy="1260764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Marketing Allocation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5527" y="3685309"/>
            <a:ext cx="11610109" cy="1260764"/>
            <a:chOff x="235527" y="3685309"/>
            <a:chExt cx="11610109" cy="1260764"/>
          </a:xfrm>
        </p:grpSpPr>
        <p:sp>
          <p:nvSpPr>
            <p:cNvPr id="8" name="Rounded Rectangle 7"/>
            <p:cNvSpPr/>
            <p:nvPr/>
          </p:nvSpPr>
          <p:spPr>
            <a:xfrm>
              <a:off x="2161309" y="3685309"/>
              <a:ext cx="9684327" cy="12607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ntagon 8"/>
            <p:cNvSpPr/>
            <p:nvPr/>
          </p:nvSpPr>
          <p:spPr>
            <a:xfrm>
              <a:off x="235527" y="3685309"/>
              <a:ext cx="2466109" cy="1260764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Film Distribution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5527" y="5181600"/>
            <a:ext cx="11610109" cy="1260764"/>
            <a:chOff x="235527" y="5181600"/>
            <a:chExt cx="11610109" cy="1260764"/>
          </a:xfrm>
        </p:grpSpPr>
        <p:sp>
          <p:nvSpPr>
            <p:cNvPr id="10" name="Rounded Rectangle 9"/>
            <p:cNvSpPr/>
            <p:nvPr/>
          </p:nvSpPr>
          <p:spPr>
            <a:xfrm>
              <a:off x="2161309" y="5181600"/>
              <a:ext cx="9684327" cy="12607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ntagon 10"/>
            <p:cNvSpPr/>
            <p:nvPr/>
          </p:nvSpPr>
          <p:spPr>
            <a:xfrm>
              <a:off x="235527" y="5181600"/>
              <a:ext cx="2466109" cy="1260764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Theme Park Operations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41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Business Problem: Marketing Optimization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982" y="803564"/>
            <a:ext cx="11970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Background:</a:t>
            </a:r>
            <a:r>
              <a:rPr lang="en-US" dirty="0" smtClean="0"/>
              <a:t> The head of marketing for a major broadcast network received a report from world renowned consultants stating that the largest cost/revenue opportunity in her business was improving the efficiency of her marketing spending. Given your experience in statistics and optimization she calls you in her office and requests your help.</a:t>
            </a:r>
          </a:p>
          <a:p>
            <a:endParaRPr lang="en-US" dirty="0"/>
          </a:p>
          <a:p>
            <a:r>
              <a:rPr lang="en-US" b="1" dirty="0" smtClean="0"/>
              <a:t>Your Task:  The head of marketing has a few complex business questions she wants your help with: 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Are we spending the right amount on marketing (increase/decrease budget)?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Are we investing in the right areas? If not, how do we rebalance our investments and what is the ROI?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Can you help me run through some likely scenarios we are sure to face next year?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Costs of TV advertising are going up by 20%, what is the optimal strategy then?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Costs of radio advertising are going down by 10%, what is the optimal strategy then?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Corporate is likely to cap our radio advertising at no more than 20% of our total budget, what will be the impact?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r>
              <a:rPr lang="en-US" b="1" dirty="0" smtClean="0"/>
              <a:t>You are given:  Data engineers and business professionals in the marketing department provide you with the following data</a:t>
            </a:r>
            <a:endParaRPr lang="en-US" b="1" dirty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A data set with inputs (TV &amp; radio ads) and outputs (ad sales), from which you will need to measure ad effectiveness</a:t>
            </a:r>
            <a:endParaRPr lang="en-US" dirty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Marketing budgets for TV and radio individually as well as the total marketing budget for the network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The cost of an individual TV ad/radio 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Mathematical Representation: Marketing Optimization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838" y="1288474"/>
            <a:ext cx="7384472" cy="187743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From the regression analysis  on the data sales can be approximated by a function of ad inputs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Sales</a:t>
            </a:r>
            <a:r>
              <a:rPr lang="en-US" sz="1400" dirty="0" smtClean="0"/>
              <a:t> = </a:t>
            </a:r>
            <a:r>
              <a:rPr lang="cs-CZ" sz="1400" dirty="0" smtClean="0"/>
              <a:t>0.1883110 * </a:t>
            </a:r>
            <a:r>
              <a:rPr lang="cs-CZ" sz="1400" b="1" dirty="0" err="1" smtClean="0"/>
              <a:t>Radio</a:t>
            </a:r>
            <a:r>
              <a:rPr lang="cs-CZ" sz="1400" dirty="0" smtClean="0"/>
              <a:t> + </a:t>
            </a:r>
            <a:r>
              <a:rPr lang="is-IS" sz="1400" dirty="0" smtClean="0"/>
              <a:t>0.0457715 * </a:t>
            </a:r>
            <a:r>
              <a:rPr lang="is-IS" sz="1400" b="1" dirty="0" smtClean="0"/>
              <a:t>TV + error</a:t>
            </a:r>
          </a:p>
          <a:p>
            <a:endParaRPr lang="is-IS" sz="1400" b="1" dirty="0"/>
          </a:p>
          <a:p>
            <a:r>
              <a:rPr lang="is-IS" sz="1400" b="1" dirty="0" smtClean="0"/>
              <a:t>If we want to maximize sales...</a:t>
            </a:r>
          </a:p>
          <a:p>
            <a:endParaRPr lang="is-IS" sz="1400" b="1" dirty="0"/>
          </a:p>
          <a:p>
            <a:r>
              <a:rPr lang="en-US" sz="1400" b="1" dirty="0" err="1" smtClean="0">
                <a:solidFill>
                  <a:srgbClr val="00B0F0"/>
                </a:solidFill>
              </a:rPr>
              <a:t>Obj</a:t>
            </a:r>
            <a:r>
              <a:rPr lang="en-US" sz="1400" b="1" dirty="0" smtClean="0">
                <a:solidFill>
                  <a:srgbClr val="00B0F0"/>
                </a:solidFill>
              </a:rPr>
              <a:t>: maximize(Sales) </a:t>
            </a:r>
            <a:r>
              <a:rPr lang="en-US" sz="1400" b="1" dirty="0" smtClean="0"/>
              <a:t>= maximize(</a:t>
            </a:r>
            <a:r>
              <a:rPr lang="cs-CZ" sz="1400" dirty="0"/>
              <a:t>0.1883110 * </a:t>
            </a:r>
            <a:r>
              <a:rPr lang="cs-CZ" sz="1400" b="1" dirty="0" err="1"/>
              <a:t>Radio</a:t>
            </a:r>
            <a:r>
              <a:rPr lang="cs-CZ" sz="1400" dirty="0"/>
              <a:t> + </a:t>
            </a:r>
            <a:r>
              <a:rPr lang="is-IS" sz="1400" dirty="0"/>
              <a:t>0.0457715 * </a:t>
            </a:r>
            <a:r>
              <a:rPr lang="is-IS" sz="1400" b="1" dirty="0"/>
              <a:t>TV + </a:t>
            </a:r>
            <a:r>
              <a:rPr lang="is-IS" sz="1400" b="1" dirty="0" smtClean="0"/>
              <a:t>error)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836" y="872837"/>
            <a:ext cx="738447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Objective Function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0837" y="4117320"/>
            <a:ext cx="7384471" cy="246221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Cost per Ad Unit:</a:t>
            </a:r>
          </a:p>
          <a:p>
            <a:r>
              <a:rPr lang="en-US" sz="1400" dirty="0" smtClean="0"/>
              <a:t>Cost for TV </a:t>
            </a:r>
            <a:r>
              <a:rPr lang="en-US" sz="1400" dirty="0"/>
              <a:t>= $10</a:t>
            </a:r>
          </a:p>
          <a:p>
            <a:r>
              <a:rPr lang="en-US" sz="1400" dirty="0" smtClean="0"/>
              <a:t>Cost Radio </a:t>
            </a:r>
            <a:r>
              <a:rPr lang="en-US" sz="1400" dirty="0"/>
              <a:t>= $</a:t>
            </a:r>
            <a:r>
              <a:rPr lang="en-US" sz="1400" dirty="0" smtClean="0"/>
              <a:t>30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Total Budgetary Constraints:         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TV Budget Constraint </a:t>
            </a:r>
            <a:r>
              <a:rPr lang="en-US" sz="1400" dirty="0" smtClean="0"/>
              <a:t>= TV*$10 &lt;= $400 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Radio Budget Constraint  </a:t>
            </a:r>
            <a:r>
              <a:rPr lang="en-US" sz="1400" dirty="0"/>
              <a:t>= </a:t>
            </a:r>
            <a:r>
              <a:rPr lang="en-US" sz="1400" dirty="0" smtClean="0"/>
              <a:t>Radio*$30  &lt;= $800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Total Budget Constraint </a:t>
            </a:r>
            <a:r>
              <a:rPr lang="en-US" sz="1400" dirty="0" smtClean="0"/>
              <a:t>= </a:t>
            </a:r>
            <a:r>
              <a:rPr lang="en-US" sz="1400" dirty="0"/>
              <a:t>TV*$10 </a:t>
            </a:r>
            <a:r>
              <a:rPr lang="en-US" sz="1400" dirty="0" smtClean="0"/>
              <a:t> + </a:t>
            </a:r>
            <a:r>
              <a:rPr lang="en-US" sz="1400" dirty="0"/>
              <a:t>Radio*$30 </a:t>
            </a:r>
            <a:r>
              <a:rPr lang="en-US" sz="1400" dirty="0" smtClean="0"/>
              <a:t> &lt;= $1000</a:t>
            </a:r>
          </a:p>
          <a:p>
            <a:endParaRPr lang="en-US" sz="1400" dirty="0"/>
          </a:p>
          <a:p>
            <a:endParaRPr lang="en-US" sz="1400" b="1" dirty="0" smtClean="0"/>
          </a:p>
          <a:p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836" y="3701683"/>
            <a:ext cx="738447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Constraints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63952"/>
              </p:ext>
            </p:extLst>
          </p:nvPr>
        </p:nvGraphicFramePr>
        <p:xfrm>
          <a:off x="9139386" y="1762759"/>
          <a:ext cx="2225964" cy="74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982"/>
                <a:gridCol w="1112982"/>
              </a:tblGrid>
              <a:tr h="373360">
                <a:tc>
                  <a:txBody>
                    <a:bodyPr/>
                    <a:lstStyle/>
                    <a:p>
                      <a:r>
                        <a:rPr lang="en-US" dirty="0" smtClean="0"/>
                        <a:t>Radio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b="1" dirty="0" smtClean="0"/>
                        <a:t>0.1883110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400" b="1" dirty="0" smtClean="0"/>
                        <a:t>0.0457715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47814"/>
              </p:ext>
            </p:extLst>
          </p:nvPr>
        </p:nvGraphicFramePr>
        <p:xfrm>
          <a:off x="8806878" y="4447308"/>
          <a:ext cx="28909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660"/>
                <a:gridCol w="963660"/>
                <a:gridCol w="963660"/>
              </a:tblGrid>
              <a:tr h="317693">
                <a:tc>
                  <a:txBody>
                    <a:bodyPr/>
                    <a:lstStyle/>
                    <a:p>
                      <a:r>
                        <a:rPr lang="en-US" smtClean="0"/>
                        <a:t>Radio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b="1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400" b="1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400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800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1000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riangle 14"/>
          <p:cNvSpPr/>
          <p:nvPr/>
        </p:nvSpPr>
        <p:spPr>
          <a:xfrm rot="5400000">
            <a:off x="7668491" y="1948809"/>
            <a:ext cx="443346" cy="372100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7668491" y="5000398"/>
            <a:ext cx="443346" cy="372100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09714" y="1011440"/>
            <a:ext cx="368530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Matrices Going into Model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8249920" y="649317"/>
            <a:ext cx="3942080" cy="55076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Graphical Representation: Marketing Optimization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3" y="681393"/>
            <a:ext cx="4530435" cy="116955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r>
              <a:rPr lang="en-US" sz="1400" b="1" dirty="0" smtClean="0"/>
              <a:t>Total Budgetary Constraints:         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TV Budget Constraint </a:t>
            </a:r>
            <a:r>
              <a:rPr lang="en-US" sz="1400" dirty="0" smtClean="0"/>
              <a:t>= TV*$10 &lt;= $400 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Radio Budget Constraint  </a:t>
            </a:r>
            <a:r>
              <a:rPr lang="en-US" sz="1400" dirty="0"/>
              <a:t>= </a:t>
            </a:r>
            <a:r>
              <a:rPr lang="en-US" sz="1400" dirty="0" smtClean="0"/>
              <a:t>Radio*$30  &lt;= $800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Total Budget Constraint </a:t>
            </a:r>
            <a:r>
              <a:rPr lang="en-US" sz="1400" dirty="0" smtClean="0"/>
              <a:t>= </a:t>
            </a:r>
            <a:r>
              <a:rPr lang="en-US" sz="1400" dirty="0"/>
              <a:t>TV*$10 </a:t>
            </a:r>
            <a:r>
              <a:rPr lang="en-US" sz="1400" dirty="0" smtClean="0"/>
              <a:t> + </a:t>
            </a:r>
            <a:r>
              <a:rPr lang="en-US" sz="1400" dirty="0"/>
              <a:t>Radio*$30 </a:t>
            </a:r>
            <a:r>
              <a:rPr lang="en-US" sz="1400" dirty="0" smtClean="0"/>
              <a:t> &lt;= $1000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6983" y="2310664"/>
            <a:ext cx="4530435" cy="138499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r>
              <a:rPr lang="en-US" sz="1400" b="1" dirty="0" smtClean="0"/>
              <a:t>Converted via Algebra:         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TV Budget Constraint </a:t>
            </a:r>
            <a:r>
              <a:rPr lang="en-US" sz="1400" dirty="0" smtClean="0"/>
              <a:t>= TV &lt;= $40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Radio Budget Constraint  </a:t>
            </a:r>
            <a:r>
              <a:rPr lang="en-US" sz="1400" dirty="0"/>
              <a:t>= </a:t>
            </a:r>
            <a:r>
              <a:rPr lang="en-US" sz="1400" dirty="0" smtClean="0"/>
              <a:t>Radio  &lt;= $27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Total Budget Constraint </a:t>
            </a:r>
            <a:r>
              <a:rPr lang="en-US" sz="1400" dirty="0" smtClean="0"/>
              <a:t>= </a:t>
            </a:r>
            <a:r>
              <a:rPr lang="en-US" sz="1400" dirty="0"/>
              <a:t>TV  &lt;= $100 - Radio*$3 </a:t>
            </a:r>
            <a:endParaRPr lang="en-US" sz="1400" dirty="0" smtClean="0"/>
          </a:p>
          <a:p>
            <a:endParaRPr lang="en-US" sz="1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14109" y="681393"/>
            <a:ext cx="0" cy="3014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514110" y="3695659"/>
            <a:ext cx="48490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6077" y="681393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TV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12036" y="3826375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Radio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14109" y="2310664"/>
            <a:ext cx="4682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63200" y="2156775"/>
            <a:ext cx="98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TV = 40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633854" y="681393"/>
            <a:ext cx="0" cy="3014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3854" y="617893"/>
            <a:ext cx="98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Radio  = 27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5444834" y="771781"/>
            <a:ext cx="138546" cy="15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33253" y="742948"/>
            <a:ext cx="98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TV = 100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7910946" y="3600945"/>
            <a:ext cx="138546" cy="15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0944" y="3651827"/>
            <a:ext cx="120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Radio = 33.3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0" idx="5"/>
            <a:endCxn id="22" idx="4"/>
          </p:cNvCxnSpPr>
          <p:nvPr/>
        </p:nvCxnSpPr>
        <p:spPr>
          <a:xfrm>
            <a:off x="5563090" y="903133"/>
            <a:ext cx="2417129" cy="285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469327" y="2268253"/>
            <a:ext cx="138546" cy="15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19459" y="2240371"/>
            <a:ext cx="138546" cy="15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64595" y="3224049"/>
            <a:ext cx="138546" cy="1538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78446" y="3584271"/>
            <a:ext cx="138546" cy="15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827822" y="3136175"/>
            <a:ext cx="180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Radio = 27  TV </a:t>
            </a:r>
            <a:r>
              <a:rPr lang="en-US" sz="1400" dirty="0" smtClean="0"/>
              <a:t>= 19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902045" y="1974055"/>
            <a:ext cx="180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Radio = 20  TV = 40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5469327" y="3626385"/>
            <a:ext cx="138546" cy="15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13908" y="3402095"/>
            <a:ext cx="41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5417125" y="2458524"/>
            <a:ext cx="41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62227" y="2445495"/>
            <a:ext cx="41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211783" y="3205258"/>
            <a:ext cx="41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436673" y="3773625"/>
            <a:ext cx="41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96983" y="4402698"/>
            <a:ext cx="4003962" cy="104644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Point 1:</a:t>
            </a:r>
          </a:p>
          <a:p>
            <a:r>
              <a:rPr lang="en-US" sz="1200" b="1" dirty="0" smtClean="0"/>
              <a:t>Objective Value </a:t>
            </a:r>
            <a:r>
              <a:rPr lang="en-US" sz="1200" dirty="0" smtClean="0"/>
              <a:t>= </a:t>
            </a:r>
            <a:r>
              <a:rPr lang="cs-CZ" sz="1200" dirty="0"/>
              <a:t>0.1883110 * </a:t>
            </a:r>
            <a:r>
              <a:rPr lang="cs-CZ" sz="1200" b="1" dirty="0" smtClean="0"/>
              <a:t>0</a:t>
            </a:r>
            <a:r>
              <a:rPr lang="cs-CZ" sz="1200" dirty="0" smtClean="0"/>
              <a:t>+ </a:t>
            </a:r>
            <a:r>
              <a:rPr lang="is-IS" sz="1200" dirty="0"/>
              <a:t>0.0457715 * </a:t>
            </a:r>
            <a:r>
              <a:rPr lang="is-IS" sz="1200" b="1" dirty="0" smtClean="0"/>
              <a:t>0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</a:p>
          <a:p>
            <a:r>
              <a:rPr lang="is-IS" sz="1200" b="1" dirty="0" smtClean="0"/>
              <a:t>TV constraint = 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0 &lt;= 40</a:t>
            </a:r>
          </a:p>
          <a:p>
            <a:r>
              <a:rPr lang="is-IS" sz="1200" b="1" dirty="0" smtClean="0"/>
              <a:t>Radio </a:t>
            </a:r>
            <a:r>
              <a:rPr lang="is-IS" sz="1200" b="1" dirty="0"/>
              <a:t>constraint =  </a:t>
            </a:r>
            <a:r>
              <a:rPr lang="is-IS" sz="1200" b="1" dirty="0">
                <a:solidFill>
                  <a:schemeClr val="accent2">
                    <a:lumMod val="50000"/>
                  </a:schemeClr>
                </a:solidFill>
              </a:rPr>
              <a:t>0 &lt;=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27</a:t>
            </a:r>
          </a:p>
          <a:p>
            <a:r>
              <a:rPr lang="is-IS" sz="1200" b="1" dirty="0" smtClean="0"/>
              <a:t>Total Budget constraint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0 &lt;= 100 – 0*$3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6983" y="5619174"/>
            <a:ext cx="4003962" cy="104644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Point 4:</a:t>
            </a:r>
          </a:p>
          <a:p>
            <a:r>
              <a:rPr lang="en-US" sz="1200" b="1" dirty="0" smtClean="0"/>
              <a:t>Objective Value</a:t>
            </a:r>
            <a:r>
              <a:rPr lang="en-US" sz="1200" dirty="0" smtClean="0"/>
              <a:t>= </a:t>
            </a:r>
            <a:r>
              <a:rPr lang="cs-CZ" sz="1200" dirty="0" smtClean="0"/>
              <a:t>0.1883110*</a:t>
            </a:r>
            <a:r>
              <a:rPr lang="cs-CZ" sz="1200" b="1" dirty="0" smtClean="0"/>
              <a:t>27 </a:t>
            </a:r>
            <a:r>
              <a:rPr lang="cs-CZ" sz="1200" dirty="0" smtClean="0"/>
              <a:t>+ </a:t>
            </a:r>
            <a:r>
              <a:rPr lang="is-IS" sz="1200" dirty="0" smtClean="0"/>
              <a:t>0.0457715*</a:t>
            </a:r>
            <a:r>
              <a:rPr lang="is-IS" sz="1200" b="1" dirty="0" smtClean="0"/>
              <a:t>20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5.93</a:t>
            </a:r>
          </a:p>
          <a:p>
            <a:r>
              <a:rPr lang="is-IS" sz="1200" b="1" dirty="0" smtClean="0"/>
              <a:t>TV constraint = 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19 &lt;= 40</a:t>
            </a:r>
          </a:p>
          <a:p>
            <a:r>
              <a:rPr lang="is-IS" sz="1200" b="1" dirty="0" smtClean="0"/>
              <a:t>Radio </a:t>
            </a:r>
            <a:r>
              <a:rPr lang="is-IS" sz="1200" b="1" dirty="0"/>
              <a:t>constraint = 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27 </a:t>
            </a:r>
            <a:r>
              <a:rPr lang="is-IS" sz="1200" b="1" dirty="0">
                <a:solidFill>
                  <a:schemeClr val="accent2">
                    <a:lumMod val="50000"/>
                  </a:schemeClr>
                </a:solidFill>
              </a:rPr>
              <a:t>&lt;=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27</a:t>
            </a:r>
          </a:p>
          <a:p>
            <a:r>
              <a:rPr lang="is-IS" sz="1200" b="1" dirty="0" smtClean="0"/>
              <a:t>Total Budget constraint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19 &lt;= 100 – 27*$3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77145" y="4412387"/>
            <a:ext cx="3962394" cy="104644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Point 2:</a:t>
            </a:r>
          </a:p>
          <a:p>
            <a:r>
              <a:rPr lang="en-US" sz="1200" b="1" dirty="0" smtClean="0"/>
              <a:t>Objective Value</a:t>
            </a:r>
            <a:r>
              <a:rPr lang="en-US" sz="1200" dirty="0" smtClean="0"/>
              <a:t>=</a:t>
            </a:r>
            <a:r>
              <a:rPr lang="cs-CZ" sz="1200" dirty="0" smtClean="0"/>
              <a:t>0.1883110 *</a:t>
            </a:r>
            <a:r>
              <a:rPr lang="cs-CZ" sz="1200" b="1" dirty="0" smtClean="0"/>
              <a:t>0 </a:t>
            </a:r>
            <a:r>
              <a:rPr lang="cs-CZ" sz="1200" dirty="0" smtClean="0"/>
              <a:t>+ </a:t>
            </a:r>
            <a:r>
              <a:rPr lang="is-IS" sz="1200" dirty="0" smtClean="0"/>
              <a:t>0.0457715*</a:t>
            </a:r>
            <a:r>
              <a:rPr lang="is-IS" sz="1200" b="1" dirty="0" smtClean="0"/>
              <a:t>40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1.83</a:t>
            </a:r>
          </a:p>
          <a:p>
            <a:r>
              <a:rPr lang="is-IS" sz="1200" b="1" dirty="0" smtClean="0"/>
              <a:t>TV constraint = 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40  &lt;= 40</a:t>
            </a:r>
          </a:p>
          <a:p>
            <a:r>
              <a:rPr lang="is-IS" sz="1200" b="1" dirty="0" smtClean="0"/>
              <a:t>Radio </a:t>
            </a:r>
            <a:r>
              <a:rPr lang="is-IS" sz="1200" b="1" dirty="0"/>
              <a:t>constraint =  </a:t>
            </a:r>
            <a:r>
              <a:rPr lang="is-IS" sz="1200" b="1" dirty="0">
                <a:solidFill>
                  <a:schemeClr val="accent2">
                    <a:lumMod val="50000"/>
                  </a:schemeClr>
                </a:solidFill>
              </a:rPr>
              <a:t>0 &lt;=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27</a:t>
            </a:r>
          </a:p>
          <a:p>
            <a:r>
              <a:rPr lang="is-IS" sz="1200" b="1" dirty="0" smtClean="0"/>
              <a:t>Total Budget constraint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40 &lt;= 100 – 0*$3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77145" y="5628863"/>
            <a:ext cx="3962394" cy="104644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Point 5:</a:t>
            </a:r>
          </a:p>
          <a:p>
            <a:r>
              <a:rPr lang="en-US" sz="1200" b="1" dirty="0" smtClean="0"/>
              <a:t>Objective Value </a:t>
            </a:r>
            <a:r>
              <a:rPr lang="en-US" sz="1200" dirty="0" smtClean="0"/>
              <a:t>= </a:t>
            </a:r>
            <a:r>
              <a:rPr lang="cs-CZ" sz="1200" dirty="0"/>
              <a:t>0.1883110 * </a:t>
            </a:r>
            <a:r>
              <a:rPr lang="cs-CZ" sz="1200" b="1" dirty="0" smtClean="0"/>
              <a:t>27</a:t>
            </a:r>
            <a:r>
              <a:rPr lang="cs-CZ" sz="1200" dirty="0" smtClean="0"/>
              <a:t>+ </a:t>
            </a:r>
            <a:r>
              <a:rPr lang="is-IS" sz="1200" dirty="0"/>
              <a:t>0.0457715 * </a:t>
            </a:r>
            <a:r>
              <a:rPr lang="is-IS" sz="1200" b="1" dirty="0" smtClean="0"/>
              <a:t>0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5.1</a:t>
            </a:r>
          </a:p>
          <a:p>
            <a:r>
              <a:rPr lang="is-IS" sz="1200" b="1" dirty="0" smtClean="0"/>
              <a:t>TV constraint =  </a:t>
            </a:r>
            <a:r>
              <a:rPr lang="is-IS" sz="1200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 &lt;= 40</a:t>
            </a:r>
          </a:p>
          <a:p>
            <a:r>
              <a:rPr lang="is-IS" sz="1200" b="1" dirty="0" smtClean="0"/>
              <a:t>Radio </a:t>
            </a:r>
            <a:r>
              <a:rPr lang="is-IS" sz="1200" b="1" dirty="0"/>
              <a:t>constraint = 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27 </a:t>
            </a:r>
            <a:r>
              <a:rPr lang="is-IS" sz="1200" b="1" dirty="0">
                <a:solidFill>
                  <a:schemeClr val="accent2">
                    <a:lumMod val="50000"/>
                  </a:schemeClr>
                </a:solidFill>
              </a:rPr>
              <a:t>&lt;=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27</a:t>
            </a:r>
          </a:p>
          <a:p>
            <a:r>
              <a:rPr lang="is-IS" sz="1200" b="1" dirty="0" smtClean="0"/>
              <a:t>Total Budget constraint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0 &lt;= 100 – 27*$3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15739" y="4412387"/>
            <a:ext cx="3962394" cy="104644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Point 3:</a:t>
            </a:r>
          </a:p>
          <a:p>
            <a:r>
              <a:rPr lang="en-US" sz="1200" b="1" dirty="0" smtClean="0"/>
              <a:t>Objective Value </a:t>
            </a:r>
            <a:r>
              <a:rPr lang="en-US" sz="1200" dirty="0" smtClean="0"/>
              <a:t>= </a:t>
            </a:r>
            <a:r>
              <a:rPr lang="cs-CZ" sz="1200" dirty="0"/>
              <a:t>0.1883110 * </a:t>
            </a:r>
            <a:r>
              <a:rPr lang="cs-CZ" sz="1200" b="1" dirty="0" smtClean="0"/>
              <a:t>20</a:t>
            </a:r>
            <a:r>
              <a:rPr lang="cs-CZ" sz="1200" dirty="0" smtClean="0"/>
              <a:t>+ </a:t>
            </a:r>
            <a:r>
              <a:rPr lang="is-IS" sz="1200" dirty="0"/>
              <a:t>0.0457715 * </a:t>
            </a:r>
            <a:r>
              <a:rPr lang="is-IS" sz="1200" b="1" dirty="0" smtClean="0"/>
              <a:t>40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5.6</a:t>
            </a:r>
          </a:p>
          <a:p>
            <a:r>
              <a:rPr lang="is-IS" sz="1200" b="1" dirty="0" smtClean="0"/>
              <a:t>TV constraint = 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40 &lt;= 40</a:t>
            </a:r>
          </a:p>
          <a:p>
            <a:r>
              <a:rPr lang="is-IS" sz="1200" b="1" dirty="0" smtClean="0"/>
              <a:t>Radio </a:t>
            </a:r>
            <a:r>
              <a:rPr lang="is-IS" sz="1200" b="1" dirty="0"/>
              <a:t>constraint = 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20 </a:t>
            </a:r>
            <a:r>
              <a:rPr lang="is-IS" sz="1200" b="1" dirty="0">
                <a:solidFill>
                  <a:schemeClr val="accent2">
                    <a:lumMod val="50000"/>
                  </a:schemeClr>
                </a:solidFill>
              </a:rPr>
              <a:t>&lt;=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27</a:t>
            </a:r>
          </a:p>
          <a:p>
            <a:r>
              <a:rPr lang="is-IS" sz="1200" b="1" dirty="0" smtClean="0"/>
              <a:t>Total Budget constraint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40 &lt;= 100 – 20*$3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215739" y="5628863"/>
            <a:ext cx="3962394" cy="104644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Point Z:</a:t>
            </a:r>
          </a:p>
          <a:p>
            <a:r>
              <a:rPr lang="en-US" sz="1200" b="1" dirty="0" smtClean="0"/>
              <a:t>Objective Value </a:t>
            </a:r>
            <a:r>
              <a:rPr lang="en-US" sz="1200" dirty="0" smtClean="0"/>
              <a:t>= </a:t>
            </a:r>
            <a:r>
              <a:rPr lang="cs-CZ" sz="1200" dirty="0"/>
              <a:t>0.1883110 * </a:t>
            </a:r>
            <a:r>
              <a:rPr lang="cs-CZ" sz="1200" b="1" dirty="0" smtClean="0"/>
              <a:t>27</a:t>
            </a:r>
            <a:r>
              <a:rPr lang="cs-CZ" sz="1200" dirty="0" smtClean="0"/>
              <a:t>+ </a:t>
            </a:r>
            <a:r>
              <a:rPr lang="is-IS" sz="1200" dirty="0"/>
              <a:t>0.0457715 * </a:t>
            </a:r>
            <a:r>
              <a:rPr lang="is-IS" sz="1200" b="1" dirty="0" smtClean="0"/>
              <a:t>40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6.91</a:t>
            </a:r>
          </a:p>
          <a:p>
            <a:r>
              <a:rPr lang="is-IS" sz="1200" b="1" dirty="0" smtClean="0"/>
              <a:t>TV constraint = 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40 &lt;= 40</a:t>
            </a:r>
          </a:p>
          <a:p>
            <a:r>
              <a:rPr lang="is-IS" sz="1200" b="1" dirty="0" smtClean="0"/>
              <a:t>Radio </a:t>
            </a:r>
            <a:r>
              <a:rPr lang="is-IS" sz="1200" b="1" dirty="0"/>
              <a:t>constraint = 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27 </a:t>
            </a:r>
            <a:r>
              <a:rPr lang="is-IS" sz="1200" b="1" dirty="0">
                <a:solidFill>
                  <a:schemeClr val="accent2">
                    <a:lumMod val="50000"/>
                  </a:schemeClr>
                </a:solidFill>
              </a:rPr>
              <a:t>&lt;=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27</a:t>
            </a:r>
          </a:p>
          <a:p>
            <a:r>
              <a:rPr lang="is-IS" sz="1200" b="1" dirty="0" smtClean="0"/>
              <a:t>Total Budget constraint = </a:t>
            </a:r>
            <a:r>
              <a:rPr lang="is-IS" sz="1200" b="1" dirty="0" smtClean="0">
                <a:solidFill>
                  <a:schemeClr val="accent2">
                    <a:lumMod val="50000"/>
                  </a:schemeClr>
                </a:solidFill>
              </a:rPr>
              <a:t>40 &lt;= 100 – 27*$3</a:t>
            </a:r>
            <a:endParaRPr lang="en-US" sz="1200" b="1" dirty="0"/>
          </a:p>
        </p:txBody>
      </p:sp>
      <p:sp>
        <p:nvSpPr>
          <p:cNvPr id="46" name="Oval 45"/>
          <p:cNvSpPr/>
          <p:nvPr/>
        </p:nvSpPr>
        <p:spPr>
          <a:xfrm>
            <a:off x="7564588" y="2226515"/>
            <a:ext cx="138546" cy="1538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74933" y="1937655"/>
            <a:ext cx="180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Radio = 27  TV = 40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268810" y="2321144"/>
            <a:ext cx="41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Z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4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Key Question: Are we investing in the right areas? (optimal mix)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4691" y="858982"/>
            <a:ext cx="11942619" cy="49876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Keeping </a:t>
            </a:r>
            <a:r>
              <a:rPr lang="en-US" sz="1600" b="1" smtClean="0"/>
              <a:t>budget constant at 173 </a:t>
            </a:r>
            <a:r>
              <a:rPr lang="en-US" sz="1600" b="1" dirty="0" smtClean="0"/>
              <a:t>but rebalancing our investment would yield x% uplift</a:t>
            </a:r>
            <a:endParaRPr lang="en-US" sz="1600" b="1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30360673"/>
              </p:ext>
            </p:extLst>
          </p:nvPr>
        </p:nvGraphicFramePr>
        <p:xfrm>
          <a:off x="466437" y="1939636"/>
          <a:ext cx="3994727" cy="407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603972833"/>
              </p:ext>
            </p:extLst>
          </p:nvPr>
        </p:nvGraphicFramePr>
        <p:xfrm>
          <a:off x="5098472" y="2258291"/>
          <a:ext cx="5735783" cy="3449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57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Key Question: Are we spending the right amount on marketing? (increase/decrease)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00746" y="858982"/>
            <a:ext cx="7190509" cy="49876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Increasing marketing budget by 10% yields an 10% return</a:t>
            </a:r>
            <a:endParaRPr lang="en-US" b="1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505365053"/>
              </p:ext>
            </p:extLst>
          </p:nvPr>
        </p:nvGraphicFramePr>
        <p:xfrm>
          <a:off x="1728355" y="1322725"/>
          <a:ext cx="8735291" cy="4212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12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843</Words>
  <Application>Microsoft Macintosh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 Espinoza</dc:creator>
  <cp:lastModifiedBy>JJ Espinoza</cp:lastModifiedBy>
  <cp:revision>62</cp:revision>
  <dcterms:created xsi:type="dcterms:W3CDTF">2016-12-09T05:06:08Z</dcterms:created>
  <dcterms:modified xsi:type="dcterms:W3CDTF">2016-12-29T18:47:01Z</dcterms:modified>
</cp:coreProperties>
</file>