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3" r:id="rId4"/>
    <p:sldId id="281" r:id="rId5"/>
    <p:sldId id="282" r:id="rId6"/>
    <p:sldId id="284" r:id="rId7"/>
    <p:sldId id="285" r:id="rId8"/>
    <p:sldId id="286" r:id="rId9"/>
    <p:sldId id="288" r:id="rId10"/>
    <p:sldId id="280" r:id="rId11"/>
  </p:sldIdLst>
  <p:sldSz cx="9144000" cy="5143500" type="screen16x9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30"/>
    <a:srgbClr val="E53112"/>
    <a:srgbClr val="009949"/>
    <a:srgbClr val="00549A"/>
    <a:srgbClr val="0794CE"/>
    <a:srgbClr val="7B2525"/>
    <a:srgbClr val="E20334"/>
    <a:srgbClr val="EF8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3D5AC-DB58-4548-9AA8-29E3081DC370}" v="7" dt="2019-04-25T03:41:35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999CE549-0CCD-43CD-8443-5EEE6F19FA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E8742B3-1594-4E92-A4FD-BE817210C4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0252F60F-6287-4845-B943-952942B0DE4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1" name="Rectangle 5">
            <a:extLst>
              <a:ext uri="{FF2B5EF4-FFF2-40B4-BE49-F238E27FC236}">
                <a16:creationId xmlns:a16="http://schemas.microsoft.com/office/drawing/2014/main" id="{6E5F4663-9AEE-4909-9711-EAC5A3A377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3B9B6D-5E0B-4B5C-BB4A-8E49EE651F16}" type="slidenum">
              <a:rPr lang="pt-BR" altLang="es-ES"/>
              <a:pPr/>
              <a:t>‹nº›</a:t>
            </a:fld>
            <a:endParaRPr lang="pt-B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C652069-F33D-4963-93C6-794E33CAE7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EF0E8B4-5C7D-4383-AD9F-74648C9706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F1E1D0E-6DB4-4561-A10B-D33E01FFFA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6DE2ECF-5E02-4CF6-A313-2D95296BBB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12625C8-D3BA-47D7-B3B5-D6B926E94E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97259CF-1696-4EDD-B62C-3AF4E24EA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3068E8-9CED-4EA8-9A1B-B0825339A8BD}" type="slidenum">
              <a:rPr lang="pt-BR" altLang="es-ES"/>
              <a:pPr/>
              <a:t>‹nº›</a:t>
            </a:fld>
            <a:endParaRPr lang="pt-B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91D66F19-90DE-45D8-B948-5647CD6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875213"/>
            <a:ext cx="3995737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>
                <a:srgbClr val="FFFFFF"/>
              </a:buClr>
              <a:defRPr/>
            </a:pPr>
            <a:r>
              <a:rPr lang="pt-BR" sz="1400">
                <a:solidFill>
                  <a:srgbClr val="FFFFFF"/>
                </a:solidFill>
                <a:latin typeface="Calibri" pitchFamily="34" charset="0"/>
                <a:cs typeface="Arial" charset="0"/>
              </a:rPr>
              <a:t>Globalcode – O</a:t>
            </a:r>
            <a:r>
              <a:rPr lang="pt-BR" sz="1400">
                <a:solidFill>
                  <a:srgbClr val="FFFFFF"/>
                </a:solidFill>
                <a:latin typeface="EurostileT" pitchFamily="2" charset="0"/>
                <a:cs typeface="Arial" charset="0"/>
              </a:rPr>
              <a:t>pen4education</a:t>
            </a:r>
          </a:p>
        </p:txBody>
      </p:sp>
      <p:grpSp>
        <p:nvGrpSpPr>
          <p:cNvPr id="5" name="Group 59">
            <a:extLst>
              <a:ext uri="{FF2B5EF4-FFF2-40B4-BE49-F238E27FC236}">
                <a16:creationId xmlns:a16="http://schemas.microsoft.com/office/drawing/2014/main" id="{37A833FB-4506-4E76-8F45-47057EFFFC5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215900"/>
            <a:chOff x="0" y="0"/>
            <a:chExt cx="5764" cy="181"/>
          </a:xfrm>
        </p:grpSpPr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0DDFEF98-0814-42A6-8F71-F0427D6B91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7" name="Rectangle 46">
              <a:extLst>
                <a:ext uri="{FF2B5EF4-FFF2-40B4-BE49-F238E27FC236}">
                  <a16:creationId xmlns:a16="http://schemas.microsoft.com/office/drawing/2014/main" id="{5700215D-A8BF-4478-A8F3-CECF76B089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es-ES"/>
                <a:t> </a:t>
              </a:r>
            </a:p>
          </p:txBody>
        </p:sp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C4382752-D3C5-4D3B-9197-064A4A6637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9" name="Rectangle 48">
              <a:extLst>
                <a:ext uri="{FF2B5EF4-FFF2-40B4-BE49-F238E27FC236}">
                  <a16:creationId xmlns:a16="http://schemas.microsoft.com/office/drawing/2014/main" id="{B88D63A5-E684-4BF7-BFCA-0405F64F64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" name="Rectangle 49">
              <a:extLst>
                <a:ext uri="{FF2B5EF4-FFF2-40B4-BE49-F238E27FC236}">
                  <a16:creationId xmlns:a16="http://schemas.microsoft.com/office/drawing/2014/main" id="{305DC012-EE11-4D65-BCD4-A14801931D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1" name="Rectangle 50">
              <a:extLst>
                <a:ext uri="{FF2B5EF4-FFF2-40B4-BE49-F238E27FC236}">
                  <a16:creationId xmlns:a16="http://schemas.microsoft.com/office/drawing/2014/main" id="{18CDAC24-8D59-4D4B-B018-08FE3F49D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grpSp>
        <p:nvGrpSpPr>
          <p:cNvPr id="12" name="Group 60">
            <a:extLst>
              <a:ext uri="{FF2B5EF4-FFF2-40B4-BE49-F238E27FC236}">
                <a16:creationId xmlns:a16="http://schemas.microsoft.com/office/drawing/2014/main" id="{7187FA02-057D-4828-954E-E0100DF40B4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5056188"/>
            <a:ext cx="9150350" cy="87312"/>
            <a:chOff x="0" y="0"/>
            <a:chExt cx="5764" cy="181"/>
          </a:xfrm>
        </p:grpSpPr>
        <p:sp>
          <p:nvSpPr>
            <p:cNvPr id="13" name="Rectangle 61">
              <a:extLst>
                <a:ext uri="{FF2B5EF4-FFF2-40B4-BE49-F238E27FC236}">
                  <a16:creationId xmlns:a16="http://schemas.microsoft.com/office/drawing/2014/main" id="{88672310-3EB0-4116-B0A5-8F91E74B3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18229040-A5DC-46ED-9F4D-107639ACE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es-ES"/>
                <a:t> </a:t>
              </a:r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1B459D8B-725A-48DD-87B5-5216AB3438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67012592-83B6-44E7-9452-071A5C7FC4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7" name="Rectangle 65">
              <a:extLst>
                <a:ext uri="{FF2B5EF4-FFF2-40B4-BE49-F238E27FC236}">
                  <a16:creationId xmlns:a16="http://schemas.microsoft.com/office/drawing/2014/main" id="{A5590522-8C9A-4167-84D6-A2F85AFEB4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1812CAF6-5F86-4298-955A-3EC9AF69E7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pic>
        <p:nvPicPr>
          <p:cNvPr id="19" name="Picture 3" descr="I:\TDC2017\Logos\TDC2017\logo-tdc-vertical-A4.emf">
            <a:extLst>
              <a:ext uri="{FF2B5EF4-FFF2-40B4-BE49-F238E27FC236}">
                <a16:creationId xmlns:a16="http://schemas.microsoft.com/office/drawing/2014/main" id="{3B87D34E-907C-4FC3-87BB-B3877F6A1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484188"/>
            <a:ext cx="381952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0" name="Espaço Reservado para Título 1"/>
          <p:cNvSpPr>
            <a:spLocks noGrp="1"/>
          </p:cNvSpPr>
          <p:nvPr>
            <p:ph type="ctrTitle"/>
          </p:nvPr>
        </p:nvSpPr>
        <p:spPr>
          <a:xfrm>
            <a:off x="684213" y="2950369"/>
            <a:ext cx="7772400" cy="452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Click to edit Master title style</a:t>
            </a:r>
          </a:p>
        </p:txBody>
      </p:sp>
      <p:sp>
        <p:nvSpPr>
          <p:cNvPr id="23757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3489723"/>
            <a:ext cx="6400800" cy="739378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pt-B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627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908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9" y="361950"/>
            <a:ext cx="2160587" cy="420766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6" y="361950"/>
            <a:ext cx="6329363" cy="420766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173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5AD54-6C80-494F-A087-55BEDBB9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A53042-D196-4E27-A16D-6C3DE9BDB860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8E5A2-F137-4D3F-8EF7-B918FE92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5FC237-23BE-42F0-8ADD-BCDB430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B35FF5-F253-42FB-AA85-D2138EE8851C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23605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5E8258-D906-4CB5-A982-F6009969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DC1482-2D7F-42FF-A274-A6EF63877BCD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ED47F0-8512-4079-8DBC-810AA116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D2B009-F443-40B1-A656-27680B4D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522688-FCB8-417D-8835-4CADD22E37F3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90174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5613C-6D9E-42D7-94D2-5B039CD9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43AEED-C1D9-4AE1-BAFC-C257B5FE43D6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6615E-DA11-4A8B-9B7B-3C845CD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885E8-BC62-487F-BE38-F9A6AB6B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6C189B-425A-4AC4-BFDA-80FD4C598770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8299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F5F985-E40F-441E-89CA-B5DBF5C7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07F3F9-40DC-447E-9431-0BD2E853097C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F58837-5362-4D99-B153-930D3ECD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F78ACB-CDB1-4746-9BBF-F4F31E8E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B98301-E922-4E69-B334-A387D4E51E3C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01120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0D9E22-723E-416D-8798-4340709D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92F6F06-ACDB-4210-8471-3EAAEA2F1B2C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1CE046-4AF9-45A7-9B99-2E88A0AE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0B2477-E4CA-4A00-ABAB-DA1300B6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197FE9-B28B-4F76-9884-7410BF013A7F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864140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5ACC5A-4EFA-42FE-B989-E3ACF514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799731-3400-4B8D-91BE-93CD25520399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3256EB-7004-4ACE-B703-11085D66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5E0588-607C-446D-B47F-AB3896D8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43CFA7-A3DB-4B63-AD05-A9BB182107E8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842420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E1C93D-6865-4531-9048-782ED8AA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495C238-479D-42E0-B644-42E00E0A11DB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33864C-903C-4525-9A9B-4C3A5514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9516A5-D6BC-4691-81E3-8E054076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8E9AC7-BC22-47EB-9D4A-5D7407F07EF2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942662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A75C41-8E4C-4FAC-AFFF-07475F5C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6D7627-03BF-4462-A32F-9586B8086D6B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D262A2-3C59-45EC-9D13-657E696B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67697-7D74-467C-8CE8-A50092C2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B40BB1-7F5D-426E-B746-93F9A1031026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03281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84615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B743C-C39B-4390-BEDA-C7DFBB31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63C2884-82DA-49DD-8DF2-1283FD2F17AF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579DF3-CEF4-4C90-ACBA-69BC6F66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1E1B8F-24F1-4CBC-9F59-3CC75419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02DEFA-2F77-4E11-81A1-98028C4A5062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644714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A600A5-AED8-436B-AE83-BD55CA39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7D1C608-E96A-4EC7-B6A8-2932CE815E4C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144E6-347D-41A6-B9C7-8EC8EA30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B9E43-6AA8-4AA0-A901-ABAA5C0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57907C-1643-46B3-8082-36238FF7EA0F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27496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586EE-AEF7-4DE7-8ACA-F351B37C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5B54C17-D1C8-46F9-B21E-4B1278F2F3BE}" type="datetimeFigureOut">
              <a:rPr lang="pt-BR"/>
              <a:pPr>
                <a:defRPr/>
              </a:pPr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E5D560-FE00-4FA8-8882-6E275E13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B7F2D-8D39-4606-8D4D-FFA42D00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D5B349-0116-419F-B88C-5C066EC2F114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3189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3996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826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324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51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100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1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2904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068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83631361-710F-4D14-8072-62C272A66A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5" y="361950"/>
            <a:ext cx="5689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s-ES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04F2127E-4F27-4E3B-9B7D-A5E8DFC830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168400"/>
            <a:ext cx="864235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s-ES"/>
              <a:t>Clique para editar os estilos do texto mestre</a:t>
            </a:r>
          </a:p>
          <a:p>
            <a:pPr lvl="1"/>
            <a:r>
              <a:rPr lang="pt-BR" altLang="es-ES"/>
              <a:t>Segundo nível</a:t>
            </a:r>
          </a:p>
          <a:p>
            <a:pPr lvl="2"/>
            <a:r>
              <a:rPr lang="pt-BR" altLang="es-ES"/>
              <a:t>Terceiro nível</a:t>
            </a:r>
          </a:p>
          <a:p>
            <a:pPr lvl="3"/>
            <a:r>
              <a:rPr lang="pt-BR" altLang="es-ES"/>
              <a:t>Quarto nível</a:t>
            </a:r>
          </a:p>
          <a:p>
            <a:pPr lvl="4"/>
            <a:r>
              <a:rPr lang="pt-BR" altLang="es-ES"/>
              <a:t>Quinto nível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4E7D1C9-A0A4-49BC-BD2F-9F56C9689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875213"/>
            <a:ext cx="3995737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>
                <a:srgbClr val="FFFFFF"/>
              </a:buClr>
              <a:defRPr/>
            </a:pPr>
            <a:r>
              <a:rPr lang="pt-BR" sz="1400">
                <a:solidFill>
                  <a:srgbClr val="FFFFFF"/>
                </a:solidFill>
                <a:latin typeface="Calibri" pitchFamily="34" charset="0"/>
                <a:cs typeface="Arial" charset="0"/>
              </a:rPr>
              <a:t>Globalcode – O</a:t>
            </a:r>
            <a:r>
              <a:rPr lang="pt-BR" sz="1400">
                <a:solidFill>
                  <a:srgbClr val="FFFFFF"/>
                </a:solidFill>
                <a:latin typeface="EurostileT" pitchFamily="2" charset="0"/>
                <a:cs typeface="Arial" charset="0"/>
              </a:rPr>
              <a:t>pen4education</a:t>
            </a:r>
          </a:p>
        </p:txBody>
      </p:sp>
      <p:grpSp>
        <p:nvGrpSpPr>
          <p:cNvPr id="1029" name="Group 56">
            <a:extLst>
              <a:ext uri="{FF2B5EF4-FFF2-40B4-BE49-F238E27FC236}">
                <a16:creationId xmlns:a16="http://schemas.microsoft.com/office/drawing/2014/main" id="{DCFCA4CB-A3BF-4DE9-94FC-E06E147E51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215900"/>
            <a:chOff x="0" y="0"/>
            <a:chExt cx="5764" cy="181"/>
          </a:xfrm>
        </p:grpSpPr>
        <p:sp>
          <p:nvSpPr>
            <p:cNvPr id="1038" name="Rectangle 57">
              <a:extLst>
                <a:ext uri="{FF2B5EF4-FFF2-40B4-BE49-F238E27FC236}">
                  <a16:creationId xmlns:a16="http://schemas.microsoft.com/office/drawing/2014/main" id="{B702B339-7B68-4CA0-95EE-948A8BE91B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39" name="Rectangle 58">
              <a:extLst>
                <a:ext uri="{FF2B5EF4-FFF2-40B4-BE49-F238E27FC236}">
                  <a16:creationId xmlns:a16="http://schemas.microsoft.com/office/drawing/2014/main" id="{732304B6-467C-42CB-A8A5-9289895E57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es-ES"/>
                <a:t> </a:t>
              </a:r>
            </a:p>
          </p:txBody>
        </p:sp>
        <p:sp>
          <p:nvSpPr>
            <p:cNvPr id="1040" name="Rectangle 59">
              <a:extLst>
                <a:ext uri="{FF2B5EF4-FFF2-40B4-BE49-F238E27FC236}">
                  <a16:creationId xmlns:a16="http://schemas.microsoft.com/office/drawing/2014/main" id="{C77949B6-599D-4F10-801D-634AE3691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41" name="Rectangle 60">
              <a:extLst>
                <a:ext uri="{FF2B5EF4-FFF2-40B4-BE49-F238E27FC236}">
                  <a16:creationId xmlns:a16="http://schemas.microsoft.com/office/drawing/2014/main" id="{07881841-C01F-4715-8AB5-C34F7D7070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42" name="Rectangle 61">
              <a:extLst>
                <a:ext uri="{FF2B5EF4-FFF2-40B4-BE49-F238E27FC236}">
                  <a16:creationId xmlns:a16="http://schemas.microsoft.com/office/drawing/2014/main" id="{0E5242BF-5D01-4CE3-BCCA-4D8A73F69C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43" name="Rectangle 62">
              <a:extLst>
                <a:ext uri="{FF2B5EF4-FFF2-40B4-BE49-F238E27FC236}">
                  <a16:creationId xmlns:a16="http://schemas.microsoft.com/office/drawing/2014/main" id="{47FCC440-E99A-4A81-83C9-E64947227D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grpSp>
        <p:nvGrpSpPr>
          <p:cNvPr id="1030" name="Group 63">
            <a:extLst>
              <a:ext uri="{FF2B5EF4-FFF2-40B4-BE49-F238E27FC236}">
                <a16:creationId xmlns:a16="http://schemas.microsoft.com/office/drawing/2014/main" id="{A28525F3-95B4-4B5A-90DF-D7FE61E28C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5056188"/>
            <a:ext cx="9150350" cy="87312"/>
            <a:chOff x="0" y="0"/>
            <a:chExt cx="5764" cy="181"/>
          </a:xfrm>
        </p:grpSpPr>
        <p:sp>
          <p:nvSpPr>
            <p:cNvPr id="1032" name="Rectangle 64">
              <a:extLst>
                <a:ext uri="{FF2B5EF4-FFF2-40B4-BE49-F238E27FC236}">
                  <a16:creationId xmlns:a16="http://schemas.microsoft.com/office/drawing/2014/main" id="{9D3D2989-F124-41B0-A66E-02A3DC4ACA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33" name="Rectangle 65">
              <a:extLst>
                <a:ext uri="{FF2B5EF4-FFF2-40B4-BE49-F238E27FC236}">
                  <a16:creationId xmlns:a16="http://schemas.microsoft.com/office/drawing/2014/main" id="{FE531247-11E0-4DBD-88C5-4ABBD6F253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es-ES"/>
                <a:t> </a:t>
              </a:r>
            </a:p>
          </p:txBody>
        </p:sp>
        <p:sp>
          <p:nvSpPr>
            <p:cNvPr id="1034" name="Rectangle 66">
              <a:extLst>
                <a:ext uri="{FF2B5EF4-FFF2-40B4-BE49-F238E27FC236}">
                  <a16:creationId xmlns:a16="http://schemas.microsoft.com/office/drawing/2014/main" id="{DE073D41-9AF2-42D0-9696-58FA2C6715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35" name="Rectangle 67">
              <a:extLst>
                <a:ext uri="{FF2B5EF4-FFF2-40B4-BE49-F238E27FC236}">
                  <a16:creationId xmlns:a16="http://schemas.microsoft.com/office/drawing/2014/main" id="{A5959548-697C-4F8F-B959-92D7064201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36" name="Rectangle 68">
              <a:extLst>
                <a:ext uri="{FF2B5EF4-FFF2-40B4-BE49-F238E27FC236}">
                  <a16:creationId xmlns:a16="http://schemas.microsoft.com/office/drawing/2014/main" id="{18739680-31AE-436E-8612-0A61AE2B8F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37" name="Rectangle 69">
              <a:extLst>
                <a:ext uri="{FF2B5EF4-FFF2-40B4-BE49-F238E27FC236}">
                  <a16:creationId xmlns:a16="http://schemas.microsoft.com/office/drawing/2014/main" id="{82B736A7-1EEC-4104-9B53-F9B5D3F8C8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pic>
        <p:nvPicPr>
          <p:cNvPr id="1031" name="Picture 21" descr="I:\TDC2017\Logos\TDC2017\logo-tdc-horizontal-A4.emf">
            <a:extLst>
              <a:ext uri="{FF2B5EF4-FFF2-40B4-BE49-F238E27FC236}">
                <a16:creationId xmlns:a16="http://schemas.microsoft.com/office/drawing/2014/main" id="{F0C674F1-9703-45B2-8D4F-5C9D99D183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87338"/>
            <a:ext cx="24765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i="1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i="1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i="1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i="1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indolaa/TDCslides" TargetMode="External"/><Relationship Id="rId2" Type="http://schemas.openxmlformats.org/officeDocument/2006/relationships/hyperlink" Target="https://www.youtube.com/watch?v=996OiexHze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lucas-espindola/" TargetMode="External"/><Relationship Id="rId4" Type="http://schemas.openxmlformats.org/officeDocument/2006/relationships/hyperlink" Target="https://espindolaa.github.io/person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A4D72C-E366-4D31-A828-80BDA2CE9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8" y="3003550"/>
            <a:ext cx="7847012" cy="595313"/>
          </a:xfrm>
        </p:spPr>
        <p:txBody>
          <a:bodyPr/>
          <a:lstStyle/>
          <a:p>
            <a:pPr algn="ctr"/>
            <a:r>
              <a:rPr lang="pt-BR" altLang="es-ES" b="1" err="1"/>
              <a:t>OpenID</a:t>
            </a:r>
            <a:r>
              <a:rPr lang="pt-BR" altLang="es-ES" b="1"/>
              <a:t> Connect para Humanos</a:t>
            </a:r>
          </a:p>
        </p:txBody>
      </p:sp>
      <p:sp>
        <p:nvSpPr>
          <p:cNvPr id="14340" name="Text Box 18">
            <a:extLst>
              <a:ext uri="{FF2B5EF4-FFF2-40B4-BE49-F238E27FC236}">
                <a16:creationId xmlns:a16="http://schemas.microsoft.com/office/drawing/2014/main" id="{83933FB9-3EAA-4541-AB61-D67DA3ABF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25888"/>
            <a:ext cx="784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>
                <a:latin typeface="Arial"/>
                <a:cs typeface="Arial"/>
              </a:rPr>
              <a:t>Lucas</a:t>
            </a:r>
            <a:r>
              <a:rPr lang="pt-BR" b="1">
                <a:latin typeface="Arial"/>
                <a:cs typeface="Arial"/>
              </a:rPr>
              <a:t> </a:t>
            </a:r>
            <a:r>
              <a:rPr lang="pt-BR">
                <a:latin typeface="Arial"/>
                <a:cs typeface="Arial"/>
              </a:rPr>
              <a:t>Espíndola</a:t>
            </a:r>
          </a:p>
          <a:p>
            <a:pPr algn="ctr"/>
            <a:endParaRPr lang="pt-BR" altLang="es-ES"/>
          </a:p>
          <a:p>
            <a:pPr algn="ctr" eaLnBrk="1" hangingPunct="1"/>
            <a:endParaRPr lang="pt-BR" altLang="es-E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3">
            <a:extLst>
              <a:ext uri="{FF2B5EF4-FFF2-40B4-BE49-F238E27FC236}">
                <a16:creationId xmlns:a16="http://schemas.microsoft.com/office/drawing/2014/main" id="{619B1E54-8A05-4B86-A168-F9C177B6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76" y="1561667"/>
            <a:ext cx="2202439" cy="2227984"/>
          </a:xfrm>
          <a:prstGeom prst="rect">
            <a:avLst/>
          </a:prstGeom>
        </p:spPr>
      </p:pic>
      <p:pic>
        <p:nvPicPr>
          <p:cNvPr id="15" name="Imagem 15">
            <a:extLst>
              <a:ext uri="{FF2B5EF4-FFF2-40B4-BE49-F238E27FC236}">
                <a16:creationId xmlns:a16="http://schemas.microsoft.com/office/drawing/2014/main" id="{7C5AE198-3D05-427B-A4B7-537C1C94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594" y="2158541"/>
            <a:ext cx="3483552" cy="1034236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B45C6E2-1937-4FA6-BFCD-3D26360D35CB}"/>
              </a:ext>
            </a:extLst>
          </p:cNvPr>
          <p:cNvCxnSpPr/>
          <p:nvPr/>
        </p:nvCxnSpPr>
        <p:spPr>
          <a:xfrm>
            <a:off x="4601875" y="1237817"/>
            <a:ext cx="6494" cy="2838015"/>
          </a:xfrm>
          <a:prstGeom prst="straightConnector1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F3CE10AE-2E4C-4422-AC44-B35C1A5B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8" y="1615771"/>
            <a:ext cx="2743200" cy="444243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CBDD3F4A-811E-477A-8E2E-A5708511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365" y="2527167"/>
            <a:ext cx="2808143" cy="608712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F69E3CC5-9903-4168-80AC-9399D7710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37" y="3576024"/>
            <a:ext cx="2743200" cy="6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4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20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9F3CD964-AFE3-48AC-B238-44681653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67" y="2811049"/>
            <a:ext cx="2037051" cy="22453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7F7BE3-B3DE-4D1D-91B4-88A788B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OAuth 2.0 code flow</a:t>
            </a:r>
          </a:p>
        </p:txBody>
      </p:sp>
      <p:pic>
        <p:nvPicPr>
          <p:cNvPr id="12" name="Imagem 1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D5A36A4-0F7F-49B4-9A23-4CCE2C5D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49" y="1435493"/>
            <a:ext cx="5139602" cy="1571130"/>
          </a:xfrm>
          <a:prstGeom prst="rect">
            <a:avLst/>
          </a:prstGeom>
        </p:spPr>
      </p:pic>
      <p:pic>
        <p:nvPicPr>
          <p:cNvPr id="32" name="Imagem 32">
            <a:extLst>
              <a:ext uri="{FF2B5EF4-FFF2-40B4-BE49-F238E27FC236}">
                <a16:creationId xmlns:a16="http://schemas.microsoft.com/office/drawing/2014/main" id="{EDC5A3AF-EA7A-4CD2-A58B-6DE891874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7" y="3515930"/>
            <a:ext cx="5133109" cy="1535073"/>
          </a:xfrm>
          <a:prstGeom prst="rect">
            <a:avLst/>
          </a:prstGeom>
        </p:spPr>
      </p:pic>
      <p:pic>
        <p:nvPicPr>
          <p:cNvPr id="4" name="Imagem 2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8C5FE94-4E07-412A-AD9A-D4861F9F7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5" y="1436480"/>
            <a:ext cx="2023259" cy="15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093BE181-61F2-4D54-A51F-F9C91564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72" y="2777650"/>
            <a:ext cx="2069523" cy="22712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7F7BE3-B3DE-4D1D-91B4-88A788B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OAuth 2.0 code flow</a:t>
            </a:r>
          </a:p>
        </p:txBody>
      </p:sp>
      <p:pic>
        <p:nvPicPr>
          <p:cNvPr id="27" name="Imagem 27">
            <a:extLst>
              <a:ext uri="{FF2B5EF4-FFF2-40B4-BE49-F238E27FC236}">
                <a16:creationId xmlns:a16="http://schemas.microsoft.com/office/drawing/2014/main" id="{5906917D-EDA1-4E05-93E1-3BB904B6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5" y="3475110"/>
            <a:ext cx="5266706" cy="1570327"/>
          </a:xfrm>
          <a:prstGeom prst="rect">
            <a:avLst/>
          </a:prstGeom>
        </p:spPr>
      </p:pic>
      <p:pic>
        <p:nvPicPr>
          <p:cNvPr id="3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85A8E06-54CA-47EA-93DD-246CE592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55" y="1435492"/>
            <a:ext cx="5172074" cy="1571131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BECEBF14-21B3-45EF-9E82-02ABF0960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731" y="2784376"/>
            <a:ext cx="2624448" cy="1125962"/>
          </a:xfrm>
          <a:prstGeom prst="rect">
            <a:avLst/>
          </a:prstGeom>
        </p:spPr>
      </p:pic>
      <p:pic>
        <p:nvPicPr>
          <p:cNvPr id="22" name="Imagem 22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06E58A3C-2497-4B6D-8799-8A0D7028B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288" y="2279443"/>
            <a:ext cx="1094385" cy="1015093"/>
          </a:xfrm>
          <a:prstGeom prst="rect">
            <a:avLst/>
          </a:prstGeom>
        </p:spPr>
      </p:pic>
      <p:pic>
        <p:nvPicPr>
          <p:cNvPr id="25" name="Imagem 2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FD1566E-7E57-4ACE-ABC1-207F7E1A2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95" y="1436480"/>
            <a:ext cx="2023259" cy="1543178"/>
          </a:xfrm>
          <a:prstGeom prst="rect">
            <a:avLst/>
          </a:prstGeom>
        </p:spPr>
      </p:pic>
      <p:pic>
        <p:nvPicPr>
          <p:cNvPr id="29" name="Imagem 29">
            <a:extLst>
              <a:ext uri="{FF2B5EF4-FFF2-40B4-BE49-F238E27FC236}">
                <a16:creationId xmlns:a16="http://schemas.microsoft.com/office/drawing/2014/main" id="{2A7D139E-6763-4F3C-9BFD-AAF6BA226B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0613" y="4066122"/>
            <a:ext cx="636444" cy="6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093BE181-61F2-4D54-A51F-F9C91564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72" y="2777650"/>
            <a:ext cx="2069523" cy="22712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7F7BE3-B3DE-4D1D-91B4-88A788B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OAuth 2.0 code flow</a:t>
            </a:r>
          </a:p>
        </p:txBody>
      </p:sp>
      <p:pic>
        <p:nvPicPr>
          <p:cNvPr id="27" name="Imagem 27">
            <a:extLst>
              <a:ext uri="{FF2B5EF4-FFF2-40B4-BE49-F238E27FC236}">
                <a16:creationId xmlns:a16="http://schemas.microsoft.com/office/drawing/2014/main" id="{5906917D-EDA1-4E05-93E1-3BB904B6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5" y="3475110"/>
            <a:ext cx="5266706" cy="1570327"/>
          </a:xfrm>
          <a:prstGeom prst="rect">
            <a:avLst/>
          </a:prstGeom>
        </p:spPr>
      </p:pic>
      <p:pic>
        <p:nvPicPr>
          <p:cNvPr id="3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85A8E06-54CA-47EA-93DD-246CE592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55" y="1435492"/>
            <a:ext cx="5172074" cy="1571131"/>
          </a:xfrm>
          <a:prstGeom prst="rect">
            <a:avLst/>
          </a:prstGeom>
        </p:spPr>
      </p:pic>
      <p:pic>
        <p:nvPicPr>
          <p:cNvPr id="25" name="Imagem 2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FD1566E-7E57-4ACE-ABC1-207F7E1A2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5" y="1436480"/>
            <a:ext cx="2023259" cy="1543178"/>
          </a:xfrm>
          <a:prstGeom prst="rect">
            <a:avLst/>
          </a:prstGeom>
        </p:spPr>
      </p:pic>
      <p:pic>
        <p:nvPicPr>
          <p:cNvPr id="29" name="Imagem 29">
            <a:extLst>
              <a:ext uri="{FF2B5EF4-FFF2-40B4-BE49-F238E27FC236}">
                <a16:creationId xmlns:a16="http://schemas.microsoft.com/office/drawing/2014/main" id="{2A7D139E-6763-4F3C-9BFD-AAF6BA226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613" y="4066122"/>
            <a:ext cx="636444" cy="633228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7645ACBE-9E8E-4211-BE07-380DF6A32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997" y="2776954"/>
            <a:ext cx="2602180" cy="1133384"/>
          </a:xfrm>
          <a:prstGeom prst="rect">
            <a:avLst/>
          </a:prstGeom>
        </p:spPr>
      </p:pic>
      <p:pic>
        <p:nvPicPr>
          <p:cNvPr id="9" name="Imagem 9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D4F419AE-9ECC-4E60-973B-789C130FE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555" y="2309133"/>
            <a:ext cx="1072119" cy="9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1">
            <a:extLst>
              <a:ext uri="{FF2B5EF4-FFF2-40B4-BE49-F238E27FC236}">
                <a16:creationId xmlns:a16="http://schemas.microsoft.com/office/drawing/2014/main" id="{A7FB7C95-85E6-472A-8405-0594A8F5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351" y="2767446"/>
            <a:ext cx="2073233" cy="2280557"/>
          </a:xfrm>
          <a:prstGeom prst="rect">
            <a:avLst/>
          </a:prstGeom>
        </p:spPr>
      </p:pic>
      <p:pic>
        <p:nvPicPr>
          <p:cNvPr id="6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58E34DC-C2D1-4FD4-BD79-421919FA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934" y="1436419"/>
            <a:ext cx="5177640" cy="15729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7F7BE3-B3DE-4D1D-91B4-88A788B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OpenID Connect code flow</a:t>
            </a:r>
          </a:p>
        </p:txBody>
      </p:sp>
      <p:pic>
        <p:nvPicPr>
          <p:cNvPr id="27" name="Imagem 27">
            <a:extLst>
              <a:ext uri="{FF2B5EF4-FFF2-40B4-BE49-F238E27FC236}">
                <a16:creationId xmlns:a16="http://schemas.microsoft.com/office/drawing/2014/main" id="{5906917D-EDA1-4E05-93E1-3BB904B6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5" y="3475110"/>
            <a:ext cx="5266706" cy="1570327"/>
          </a:xfrm>
          <a:prstGeom prst="rect">
            <a:avLst/>
          </a:prstGeom>
        </p:spPr>
      </p:pic>
      <p:pic>
        <p:nvPicPr>
          <p:cNvPr id="25" name="Imagem 2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FD1566E-7E57-4ACE-ABC1-207F7E1A2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5" y="1436480"/>
            <a:ext cx="2023259" cy="1543178"/>
          </a:xfrm>
          <a:prstGeom prst="rect">
            <a:avLst/>
          </a:prstGeom>
        </p:spPr>
      </p:pic>
      <p:pic>
        <p:nvPicPr>
          <p:cNvPr id="15" name="Imagem 15">
            <a:extLst>
              <a:ext uri="{FF2B5EF4-FFF2-40B4-BE49-F238E27FC236}">
                <a16:creationId xmlns:a16="http://schemas.microsoft.com/office/drawing/2014/main" id="{D2AFEAFA-C61F-41C8-88CA-A18491F68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107" y="2764715"/>
            <a:ext cx="2565071" cy="1209816"/>
          </a:xfrm>
          <a:prstGeom prst="rect">
            <a:avLst/>
          </a:prstGeom>
        </p:spPr>
      </p:pic>
      <p:pic>
        <p:nvPicPr>
          <p:cNvPr id="29" name="Imagem 29">
            <a:extLst>
              <a:ext uri="{FF2B5EF4-FFF2-40B4-BE49-F238E27FC236}">
                <a16:creationId xmlns:a16="http://schemas.microsoft.com/office/drawing/2014/main" id="{2A7D139E-6763-4F3C-9BFD-AAF6BA226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613" y="4066122"/>
            <a:ext cx="636444" cy="633228"/>
          </a:xfrm>
          <a:prstGeom prst="rect">
            <a:avLst/>
          </a:prstGeom>
        </p:spPr>
      </p:pic>
      <p:pic>
        <p:nvPicPr>
          <p:cNvPr id="9" name="Imagem 9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D4F419AE-9ECC-4E60-973B-789C130FE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555" y="2309133"/>
            <a:ext cx="1072119" cy="985405"/>
          </a:xfrm>
          <a:prstGeom prst="rect">
            <a:avLst/>
          </a:prstGeom>
        </p:spPr>
      </p:pic>
      <p:pic>
        <p:nvPicPr>
          <p:cNvPr id="22" name="Imagem 22">
            <a:extLst>
              <a:ext uri="{FF2B5EF4-FFF2-40B4-BE49-F238E27FC236}">
                <a16:creationId xmlns:a16="http://schemas.microsoft.com/office/drawing/2014/main" id="{A8CD86EE-514A-4C0E-A6CB-322732C185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3997" y="4385259"/>
            <a:ext cx="2542804" cy="5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94C159-D666-4486-B535-DB8244023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err="1"/>
              <a:t>OAuth</a:t>
            </a:r>
            <a:r>
              <a:rPr lang="pt-BR" sz="2000" dirty="0"/>
              <a:t> 2.0 </a:t>
            </a:r>
            <a:r>
              <a:rPr lang="pt-BR" sz="2000" dirty="0" err="1"/>
              <a:t>and</a:t>
            </a:r>
            <a:r>
              <a:rPr lang="pt-BR" sz="2000" dirty="0"/>
              <a:t> </a:t>
            </a:r>
            <a:r>
              <a:rPr lang="pt-BR" sz="2000" dirty="0" err="1"/>
              <a:t>OpenID</a:t>
            </a:r>
            <a:r>
              <a:rPr lang="pt-BR" sz="2000" dirty="0"/>
              <a:t> Connect (in </a:t>
            </a:r>
            <a:r>
              <a:rPr lang="pt-BR" sz="2000" dirty="0" err="1"/>
              <a:t>plain</a:t>
            </a:r>
            <a:r>
              <a:rPr lang="pt-BR" sz="2000" dirty="0"/>
              <a:t> </a:t>
            </a:r>
            <a:r>
              <a:rPr lang="pt-BR" sz="2000" dirty="0" err="1"/>
              <a:t>English</a:t>
            </a:r>
            <a:r>
              <a:rPr lang="pt-BR" sz="2000" dirty="0"/>
              <a:t>): 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     </a:t>
            </a:r>
            <a:r>
              <a:rPr lang="pt-BR" sz="2000" dirty="0">
                <a:hlinkClick r:id="rId2"/>
              </a:rPr>
              <a:t>https://www.youtube.com/watch?v=996OiexHze0</a:t>
            </a:r>
          </a:p>
          <a:p>
            <a:pPr>
              <a:buChar char="•"/>
            </a:pPr>
            <a:endParaRPr lang="pt-BR" sz="2000" dirty="0"/>
          </a:p>
          <a:p>
            <a:pPr>
              <a:buChar char="•"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Slides: </a:t>
            </a:r>
            <a:r>
              <a:rPr lang="pt-BR" sz="2000" dirty="0">
                <a:hlinkClick r:id="rId3"/>
              </a:rPr>
              <a:t>https://github.com/espindolaa/TDCslides</a:t>
            </a:r>
            <a:endParaRPr lang="pt-BR" sz="2000" dirty="0"/>
          </a:p>
          <a:p>
            <a:r>
              <a:rPr lang="pt-BR" sz="2000" dirty="0"/>
              <a:t>Site pessoal: </a:t>
            </a:r>
            <a:r>
              <a:rPr lang="pt-BR" sz="2000" dirty="0">
                <a:hlinkClick r:id="rId4"/>
              </a:rPr>
              <a:t>https://espindolaa.github.io/personal</a:t>
            </a:r>
            <a:endParaRPr lang="pt-BR" sz="2000" dirty="0"/>
          </a:p>
          <a:p>
            <a:r>
              <a:rPr lang="pt-BR" sz="2000" dirty="0"/>
              <a:t>LinkedIn: </a:t>
            </a:r>
            <a:r>
              <a:rPr lang="pt-BR" sz="2000" dirty="0">
                <a:hlinkClick r:id="rId5"/>
              </a:rPr>
              <a:t>https://www.linkedin.com/in/lucas-espindola/</a:t>
            </a:r>
            <a:endParaRPr lang="pt-BR"/>
          </a:p>
          <a:p>
            <a:pPr>
              <a:buFont typeface="Arial,Sans-Serif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4015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I:\TDC2017\Logos\TDC2017\logo-tdc-vertical-A4.emf">
            <a:extLst>
              <a:ext uri="{FF2B5EF4-FFF2-40B4-BE49-F238E27FC236}">
                <a16:creationId xmlns:a16="http://schemas.microsoft.com/office/drawing/2014/main" id="{7533C1B0-77C2-4AD2-87DD-BA2CFD60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915988"/>
            <a:ext cx="44275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_open4education">
  <a:themeElements>
    <a:clrScheme name="modelo_open4educ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delo_open4educ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open4educ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(16:9)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modelo_open4education</vt:lpstr>
      <vt:lpstr>Personalizar design</vt:lpstr>
      <vt:lpstr>OpenID Connect para Humanos</vt:lpstr>
      <vt:lpstr>Apresentação do PowerPoint</vt:lpstr>
      <vt:lpstr>Apresentação do PowerPoint</vt:lpstr>
      <vt:lpstr>OAuth 2.0 code flow</vt:lpstr>
      <vt:lpstr>OAuth 2.0 code flow</vt:lpstr>
      <vt:lpstr>OAuth 2.0 code flow</vt:lpstr>
      <vt:lpstr>OpenID Connect code flow</vt:lpstr>
      <vt:lpstr>Apresentação do PowerPoint</vt:lpstr>
      <vt:lpstr>Apresentação do PowerPoint</vt:lpstr>
    </vt:vector>
  </TitlesOfParts>
  <Company>Globalcode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Líderes e Gerentes</dc:title>
  <dc:creator>Elaine Quintino da Silva</dc:creator>
  <cp:revision>533</cp:revision>
  <dcterms:created xsi:type="dcterms:W3CDTF">2008-09-08T18:46:53Z</dcterms:created>
  <dcterms:modified xsi:type="dcterms:W3CDTF">2019-04-25T03:48:35Z</dcterms:modified>
</cp:coreProperties>
</file>