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6" r:id="rId1"/>
  </p:sldMasterIdLst>
  <p:notesMasterIdLst>
    <p:notesMasterId r:id="rId9"/>
  </p:notesMasterIdLst>
  <p:sldIdLst>
    <p:sldId id="382" r:id="rId2"/>
    <p:sldId id="412" r:id="rId3"/>
    <p:sldId id="418" r:id="rId4"/>
    <p:sldId id="413" r:id="rId5"/>
    <p:sldId id="419" r:id="rId6"/>
    <p:sldId id="420" r:id="rId7"/>
    <p:sldId id="421" r:id="rId8"/>
  </p:sldIdLst>
  <p:sldSz cx="9144000" cy="6858000" type="screen4x3"/>
  <p:notesSz cx="6858000" cy="9144000"/>
  <p:defaultTextStyle>
    <a:defPPr>
      <a:defRPr lang="en-US"/>
    </a:defPPr>
    <a:lvl1pPr algn="l" rtl="0" eaLnBrk="0" fontAlgn="base" hangingPunct="0">
      <a:spcBef>
        <a:spcPct val="0"/>
      </a:spcBef>
      <a:spcAft>
        <a:spcPct val="0"/>
      </a:spcAft>
      <a:defRPr sz="1200" kern="1200">
        <a:solidFill>
          <a:schemeClr val="tx1"/>
        </a:solidFill>
        <a:latin typeface="Times" pitchFamily="96" charset="0"/>
        <a:ea typeface="+mn-ea"/>
        <a:cs typeface="+mn-cs"/>
      </a:defRPr>
    </a:lvl1pPr>
    <a:lvl2pPr marL="457200" algn="l" rtl="0" eaLnBrk="0" fontAlgn="base" hangingPunct="0">
      <a:spcBef>
        <a:spcPct val="0"/>
      </a:spcBef>
      <a:spcAft>
        <a:spcPct val="0"/>
      </a:spcAft>
      <a:defRPr sz="1200" kern="1200">
        <a:solidFill>
          <a:schemeClr val="tx1"/>
        </a:solidFill>
        <a:latin typeface="Times" pitchFamily="96" charset="0"/>
        <a:ea typeface="+mn-ea"/>
        <a:cs typeface="+mn-cs"/>
      </a:defRPr>
    </a:lvl2pPr>
    <a:lvl3pPr marL="914400" algn="l" rtl="0" eaLnBrk="0" fontAlgn="base" hangingPunct="0">
      <a:spcBef>
        <a:spcPct val="0"/>
      </a:spcBef>
      <a:spcAft>
        <a:spcPct val="0"/>
      </a:spcAft>
      <a:defRPr sz="1200" kern="1200">
        <a:solidFill>
          <a:schemeClr val="tx1"/>
        </a:solidFill>
        <a:latin typeface="Times" pitchFamily="96" charset="0"/>
        <a:ea typeface="+mn-ea"/>
        <a:cs typeface="+mn-cs"/>
      </a:defRPr>
    </a:lvl3pPr>
    <a:lvl4pPr marL="1371600" algn="l" rtl="0" eaLnBrk="0" fontAlgn="base" hangingPunct="0">
      <a:spcBef>
        <a:spcPct val="0"/>
      </a:spcBef>
      <a:spcAft>
        <a:spcPct val="0"/>
      </a:spcAft>
      <a:defRPr sz="1200" kern="1200">
        <a:solidFill>
          <a:schemeClr val="tx1"/>
        </a:solidFill>
        <a:latin typeface="Times" pitchFamily="96" charset="0"/>
        <a:ea typeface="+mn-ea"/>
        <a:cs typeface="+mn-cs"/>
      </a:defRPr>
    </a:lvl4pPr>
    <a:lvl5pPr marL="1828800" algn="l" rtl="0" eaLnBrk="0" fontAlgn="base" hangingPunct="0">
      <a:spcBef>
        <a:spcPct val="0"/>
      </a:spcBef>
      <a:spcAft>
        <a:spcPct val="0"/>
      </a:spcAft>
      <a:defRPr sz="1200" kern="1200">
        <a:solidFill>
          <a:schemeClr val="tx1"/>
        </a:solidFill>
        <a:latin typeface="Times" pitchFamily="96" charset="0"/>
        <a:ea typeface="+mn-ea"/>
        <a:cs typeface="+mn-cs"/>
      </a:defRPr>
    </a:lvl5pPr>
    <a:lvl6pPr marL="2286000" algn="l" defTabSz="914400" rtl="0" eaLnBrk="1" latinLnBrk="0" hangingPunct="1">
      <a:defRPr sz="1200" kern="1200">
        <a:solidFill>
          <a:schemeClr val="tx1"/>
        </a:solidFill>
        <a:latin typeface="Times" pitchFamily="96" charset="0"/>
        <a:ea typeface="+mn-ea"/>
        <a:cs typeface="+mn-cs"/>
      </a:defRPr>
    </a:lvl6pPr>
    <a:lvl7pPr marL="2743200" algn="l" defTabSz="914400" rtl="0" eaLnBrk="1" latinLnBrk="0" hangingPunct="1">
      <a:defRPr sz="1200" kern="1200">
        <a:solidFill>
          <a:schemeClr val="tx1"/>
        </a:solidFill>
        <a:latin typeface="Times" pitchFamily="96" charset="0"/>
        <a:ea typeface="+mn-ea"/>
        <a:cs typeface="+mn-cs"/>
      </a:defRPr>
    </a:lvl7pPr>
    <a:lvl8pPr marL="3200400" algn="l" defTabSz="914400" rtl="0" eaLnBrk="1" latinLnBrk="0" hangingPunct="1">
      <a:defRPr sz="1200" kern="1200">
        <a:solidFill>
          <a:schemeClr val="tx1"/>
        </a:solidFill>
        <a:latin typeface="Times" pitchFamily="96" charset="0"/>
        <a:ea typeface="+mn-ea"/>
        <a:cs typeface="+mn-cs"/>
      </a:defRPr>
    </a:lvl8pPr>
    <a:lvl9pPr marL="3657600" algn="l" defTabSz="914400" rtl="0" eaLnBrk="1" latinLnBrk="0" hangingPunct="1">
      <a:defRPr sz="1200" kern="1200">
        <a:solidFill>
          <a:schemeClr val="tx1"/>
        </a:solidFill>
        <a:latin typeface="Times" pitchFamily="9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4C4C4C"/>
    <a:srgbClr val="0668B3"/>
    <a:srgbClr val="E6E6E6"/>
    <a:srgbClr val="70B926"/>
  </p:clrMru>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4965" autoAdjust="0"/>
    <p:restoredTop sz="86331" autoAdjust="0"/>
  </p:normalViewPr>
  <p:slideViewPr>
    <p:cSldViewPr>
      <p:cViewPr varScale="1">
        <p:scale>
          <a:sx n="79" d="100"/>
          <a:sy n="79" d="100"/>
        </p:scale>
        <p:origin x="-110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vl1pPr>
          </a:lstStyle>
          <a:p>
            <a:pPr>
              <a:defRPr/>
            </a:pPr>
            <a:fld id="{F0B1B06B-CF95-4027-9578-668ABDC046C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96"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96"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96"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96"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9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0B1B06B-CF95-4027-9578-668ABDC046CE}" type="slidenum">
              <a:rPr lang="en-US" smtClean="0"/>
              <a:pPr>
                <a:defRPr/>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pPr algn="l" eaLnBrk="1" latinLnBrk="0" hangingPunct="1"/>
            <a:fld id="{48D92626-37D2-4832-BF7A-BC283494A20D}" type="datetimeFigureOut">
              <a:rPr lang="en-US" smtClean="0"/>
              <a:pPr algn="l" eaLnBrk="1" latinLnBrk="0" hangingPunct="1"/>
              <a:t>1/17/2010</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pPr algn="r" eaLnBrk="1" latinLnBrk="0" hangingPunct="1"/>
              <a:t>‹#›</a:t>
            </a:fld>
            <a:endParaRPr kumimoji="0" lang="en-US" dirty="0">
              <a:solidFill>
                <a:schemeClr val="tx2">
                  <a:shade val="90000"/>
                </a:schemeClr>
              </a:solidFill>
            </a:endParaRPr>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D92626-37D2-4832-BF7A-BC283494A20D}" type="datetimeFigureOut">
              <a:rPr lang="en-US" smtClean="0"/>
              <a:pPr/>
              <a:t>1/17/2010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8C592886-E571-45D5-8B56-343DC94F8FA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D92626-37D2-4832-BF7A-BC283494A20D}" type="datetimeFigureOut">
              <a:rPr lang="en-US" smtClean="0"/>
              <a:pPr/>
              <a:t>1/17/2010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8C592886-E571-45D5-8B56-343DC94F8FA6}"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3" name="Picture 6" descr="ppt_backgroundcover"/>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68964" name="Rectangle 4"/>
          <p:cNvSpPr>
            <a:spLocks noGrp="1" noChangeArrowheads="1"/>
          </p:cNvSpPr>
          <p:nvPr>
            <p:ph type="ctrTitle"/>
          </p:nvPr>
        </p:nvSpPr>
        <p:spPr>
          <a:xfrm>
            <a:off x="685800" y="2130425"/>
            <a:ext cx="7772400" cy="1470025"/>
          </a:xfrm>
        </p:spPr>
        <p:txBody>
          <a:bodyPr anchor="t"/>
          <a:lstStyle>
            <a:lvl1pPr>
              <a:defRPr/>
            </a:lvl1pPr>
          </a:lstStyle>
          <a:p>
            <a:r>
              <a:rPr lang="en-US"/>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able Placeholder 2"/>
          <p:cNvSpPr>
            <a:spLocks noGrp="1"/>
          </p:cNvSpPr>
          <p:nvPr>
            <p:ph type="tbl" idx="1"/>
          </p:nvPr>
        </p:nvSpPr>
        <p:spPr/>
        <p:txBody>
          <a:bodyPr rtlCol="0"/>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D92626-37D2-4832-BF7A-BC283494A20D}" type="datetimeFigureOut">
              <a:rPr lang="en-US" smtClean="0"/>
              <a:pPr/>
              <a:t>1/17/2010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8C592886-E571-45D5-8B56-343DC94F8FA6}"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pPr algn="l" eaLnBrk="1" latinLnBrk="0" hangingPunct="1"/>
            <a:fld id="{48D92626-37D2-4832-BF7A-BC283494A20D}" type="datetimeFigureOut">
              <a:rPr lang="en-US" smtClean="0"/>
              <a:pPr algn="l" eaLnBrk="1" latinLnBrk="0" hangingPunct="1"/>
              <a:t>1/17/2010</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pPr algn="r" eaLnBrk="1" latinLnBrk="0" hangingPunct="1"/>
              <a:t>‹#›</a:t>
            </a:fld>
            <a:endParaRPr kumimoji="0" lang="en-US">
              <a:solidFill>
                <a:schemeClr val="tx2">
                  <a:shade val="90000"/>
                </a:schemeClr>
              </a:solidFill>
            </a:endParaRPr>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8D92626-37D2-4832-BF7A-BC283494A20D}" type="datetimeFigureOut">
              <a:rPr lang="en-US" smtClean="0"/>
              <a:pPr/>
              <a:t>1/17/2010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8C592886-E571-45D5-8B56-343DC94F8FA6}" type="slidenum">
              <a:rPr kumimoji="0" lang="en-US" smtClean="0"/>
              <a:pPr/>
              <a:t>‹#›</a:t>
            </a:fld>
            <a:endParaRPr kumimoji="0"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8D92626-37D2-4832-BF7A-BC283494A20D}" type="datetimeFigureOut">
              <a:rPr lang="en-US" smtClean="0"/>
              <a:pPr/>
              <a:t>1/17/2010</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8C592886-E571-45D5-8B56-343DC94F8FA6}" type="slidenum">
              <a:rPr kumimoji="0" lang="en-US" smtClean="0"/>
              <a:pPr/>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8D92626-37D2-4832-BF7A-BC283494A20D}" type="datetimeFigureOut">
              <a:rPr lang="en-US" smtClean="0"/>
              <a:pPr/>
              <a:t>1/17/2010</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8C592886-E571-45D5-8B56-343DC94F8FA6}" type="slidenum">
              <a:rPr kumimoji="0" lang="en-US" smtClean="0"/>
              <a:pPr/>
              <a:t>‹#›</a:t>
            </a:fld>
            <a:endParaRPr kumimoji="0"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8D92626-37D2-4832-BF7A-BC283494A20D}" type="datetimeFigureOut">
              <a:rPr lang="en-US" smtClean="0"/>
              <a:pPr/>
              <a:t>1/17/2010</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8C592886-E571-45D5-8B56-343DC94F8FA6}"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pPr algn="l" eaLnBrk="1" latinLnBrk="0" hangingPunct="1"/>
            <a:fld id="{48D92626-37D2-4832-BF7A-BC283494A20D}" type="datetimeFigureOut">
              <a:rPr lang="en-US" smtClean="0"/>
              <a:pPr algn="l" eaLnBrk="1" latinLnBrk="0" hangingPunct="1"/>
              <a:t>1/17/2010</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pPr algn="r" eaLnBrk="1" latinLnBrk="0" hangingPunct="1"/>
              <a:t>‹#›</a:t>
            </a:fld>
            <a:endParaRPr kumimoji="0" lang="en-US">
              <a:solidFill>
                <a:schemeClr val="tx2">
                  <a:shade val="90000"/>
                </a:schemeClr>
              </a:solidFill>
            </a:endParaRPr>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pPr algn="l" eaLnBrk="1" latinLnBrk="0" hangingPunct="1"/>
            <a:fld id="{48D92626-37D2-4832-BF7A-BC283494A20D}" type="datetimeFigureOut">
              <a:rPr lang="en-US" smtClean="0"/>
              <a:pPr algn="l" eaLnBrk="1" latinLnBrk="0" hangingPunct="1"/>
              <a:t>1/17/2010</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pPr algn="r" eaLnBrk="1" latinLnBrk="0" hangingPunct="1"/>
              <a:t>‹#›</a:t>
            </a:fld>
            <a:endParaRPr kumimoji="0" lang="en-US">
              <a:solidFill>
                <a:schemeClr val="tx2">
                  <a:shade val="90000"/>
                </a:schemeClr>
              </a:solidFill>
            </a:endParaRPr>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pPr algn="r" eaLnBrk="1" latinLnBrk="0" hangingPunct="1"/>
            <a:endParaRPr kumimoji="0" lang="en-US" sz="1300" dirty="0">
              <a:solidFill>
                <a:schemeClr val="bg2">
                  <a:tint val="60000"/>
                  <a:satMod val="155000"/>
                </a:schemeClr>
              </a:solidFill>
            </a:endParaRPr>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pPr algn="l" eaLnBrk="1" latinLnBrk="0" hangingPunct="1"/>
            <a:fld id="{48D92626-37D2-4832-BF7A-BC283494A20D}" type="datetimeFigureOut">
              <a:rPr lang="en-US" smtClean="0"/>
              <a:pPr algn="l" eaLnBrk="1" latinLnBrk="0" hangingPunct="1"/>
              <a:t>1/17/2010</a:t>
            </a:fld>
            <a:endParaRPr lang="en-US" sz="1300" dirty="0">
              <a:solidFill>
                <a:schemeClr val="bg2">
                  <a:tint val="60000"/>
                  <a:satMod val="155000"/>
                </a:schemeClr>
              </a:solidFill>
            </a:endParaRPr>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pPr algn="r" eaLnBrk="1" latinLnBrk="0" hangingPunct="1"/>
            <a:fld id="{8C592886-E571-45D5-8B56-343DC94F8FA6}" type="slidenum">
              <a:rPr kumimoji="0" lang="en-US" smtClean="0"/>
              <a:pPr algn="r" eaLnBrk="1" latinLnBrk="0" hangingPunct="1"/>
              <a:t>‹#›</a:t>
            </a:fld>
            <a:endParaRPr kumimoji="0" lang="en-US" sz="1600" b="1" dirty="0">
              <a:solidFill>
                <a:schemeClr val="tx2">
                  <a:shade val="90000"/>
                </a:schemeClr>
              </a:solidFill>
              <a:effectLst/>
            </a:endParaRPr>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8" name="Picture 24" descr="ppt_backgroundcover_paul"/>
          <p:cNvPicPr>
            <a:picLocks noChangeAspect="1" noChangeArrowheads="1"/>
          </p:cNvPicPr>
          <p:nvPr userDrawn="1"/>
        </p:nvPicPr>
        <p:blipFill>
          <a:blip r:embed="rId15" cstate="print"/>
          <a:srcRect/>
          <a:stretch>
            <a:fillRect/>
          </a:stretch>
        </p:blipFill>
        <p:spPr bwMode="auto">
          <a:xfrm>
            <a:off x="0" y="0"/>
            <a:ext cx="9144000" cy="6858000"/>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dotnetspeak.com/" TargetMode="External"/><Relationship Id="rId2" Type="http://schemas.openxmlformats.org/officeDocument/2006/relationships/hyperlink" Target="mailto:SergeyB@Magenic.com" TargetMode="External"/><Relationship Id="rId1" Type="http://schemas.openxmlformats.org/officeDocument/2006/relationships/slideLayout" Target="../slideLayouts/slideLayout13.xml"/><Relationship Id="rId5" Type="http://schemas.openxmlformats.org/officeDocument/2006/relationships/hyperlink" Target="mailto:info@Magenic.com" TargetMode="External"/><Relationship Id="rId4" Type="http://schemas.openxmlformats.org/officeDocument/2006/relationships/hyperlink" Target="http://www.magenic.com/"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msdn.microsoft.com/en-us/library/bb896679.aspx"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hyperlink" Target="http://blogs.msdn.com/velocity/archive/2008/06/05/how-to-use-session-store-provider-microsoft-project-code-named-velocity.aspx"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841375"/>
          </a:xfrm>
        </p:spPr>
        <p:txBody>
          <a:bodyPr>
            <a:normAutofit fontScale="90000"/>
          </a:bodyPr>
          <a:lstStyle/>
          <a:p>
            <a:pPr algn="ctr"/>
            <a:r>
              <a:rPr lang="en-US" dirty="0" smtClean="0"/>
              <a:t>Getting Started with </a:t>
            </a:r>
            <a:r>
              <a:rPr lang="en-US" dirty="0" smtClean="0"/>
              <a:t>Velocity</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62000"/>
          </a:xfrm>
        </p:spPr>
        <p:txBody>
          <a:bodyPr>
            <a:noAutofit/>
          </a:bodyPr>
          <a:lstStyle/>
          <a:p>
            <a:pPr algn="ctr"/>
            <a:r>
              <a:rPr lang="en-US" sz="3200" dirty="0" smtClean="0"/>
              <a:t>Getting Started with Velocity</a:t>
            </a:r>
            <a:endParaRPr lang="en-US" sz="3200" dirty="0"/>
          </a:p>
        </p:txBody>
      </p:sp>
      <p:sp>
        <p:nvSpPr>
          <p:cNvPr id="4" name="Text Placeholder 3"/>
          <p:cNvSpPr>
            <a:spLocks noGrp="1"/>
          </p:cNvSpPr>
          <p:nvPr>
            <p:ph type="body" idx="4294967295"/>
          </p:nvPr>
        </p:nvSpPr>
        <p:spPr>
          <a:xfrm>
            <a:off x="533400" y="2057400"/>
            <a:ext cx="8153400" cy="3352800"/>
          </a:xfrm>
        </p:spPr>
        <p:txBody>
          <a:bodyPr>
            <a:normAutofit/>
          </a:bodyPr>
          <a:lstStyle/>
          <a:p>
            <a:r>
              <a:rPr lang="en-US" sz="2400" dirty="0" smtClean="0"/>
              <a:t>Sergey Barskiy</a:t>
            </a:r>
          </a:p>
          <a:p>
            <a:r>
              <a:rPr lang="en-US" sz="2400" dirty="0" smtClean="0"/>
              <a:t>Principal consultant at Magenic Technologies</a:t>
            </a:r>
          </a:p>
          <a:p>
            <a:r>
              <a:rPr lang="en-US" sz="2400" dirty="0" smtClean="0">
                <a:hlinkClick r:id="rId2"/>
              </a:rPr>
              <a:t>SergeyB@Magenic.com</a:t>
            </a:r>
            <a:r>
              <a:rPr lang="en-US" sz="2400" dirty="0" smtClean="0"/>
              <a:t> </a:t>
            </a:r>
          </a:p>
          <a:p>
            <a:r>
              <a:rPr lang="en-US" sz="2400" dirty="0" smtClean="0">
                <a:hlinkClick r:id="rId3"/>
              </a:rPr>
              <a:t>http://DotNetSpeak.com</a:t>
            </a:r>
            <a:endParaRPr lang="en-US" sz="2400" dirty="0" smtClean="0"/>
          </a:p>
          <a:p>
            <a:r>
              <a:rPr lang="en-US" sz="2400" dirty="0" smtClean="0">
                <a:hlinkClick r:id="rId4"/>
              </a:rPr>
              <a:t>www.Magenic.com</a:t>
            </a:r>
            <a:endParaRPr lang="en-US" sz="2400" dirty="0" smtClean="0"/>
          </a:p>
          <a:p>
            <a:r>
              <a:rPr lang="en-US" sz="2400" dirty="0" smtClean="0">
                <a:hlinkClick r:id="rId5"/>
              </a:rPr>
              <a:t>info@Magenic.com</a:t>
            </a: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Velocity</a:t>
            </a:r>
            <a:endParaRPr lang="en-US" dirty="0"/>
          </a:p>
        </p:txBody>
      </p:sp>
      <p:sp>
        <p:nvSpPr>
          <p:cNvPr id="4" name="Text Placeholder 3"/>
          <p:cNvSpPr>
            <a:spLocks noGrp="1"/>
          </p:cNvSpPr>
          <p:nvPr>
            <p:ph type="body" idx="4294967295"/>
          </p:nvPr>
        </p:nvSpPr>
        <p:spPr>
          <a:xfrm>
            <a:off x="457200" y="1646237"/>
            <a:ext cx="8229600" cy="3840163"/>
          </a:xfrm>
        </p:spPr>
        <p:txBody>
          <a:bodyPr>
            <a:normAutofit/>
          </a:bodyPr>
          <a:lstStyle/>
          <a:p>
            <a:r>
              <a:rPr lang="en-US" dirty="0" smtClean="0"/>
              <a:t>Velocity is now part of </a:t>
            </a:r>
            <a:r>
              <a:rPr lang="en-US" dirty="0" err="1" smtClean="0"/>
              <a:t>AppFabric</a:t>
            </a:r>
            <a:r>
              <a:rPr lang="en-US" dirty="0" smtClean="0"/>
              <a:t> software (</a:t>
            </a:r>
            <a:r>
              <a:rPr lang="en-US" u="sng" dirty="0" smtClean="0">
                <a:hlinkClick r:id="rId2"/>
              </a:rPr>
              <a:t>http</a:t>
            </a:r>
            <a:r>
              <a:rPr lang="en-US" u="sng" dirty="0" smtClean="0">
                <a:hlinkClick r:id="rId2"/>
              </a:rPr>
              <a:t>://</a:t>
            </a:r>
            <a:r>
              <a:rPr lang="en-US" u="sng" dirty="0" smtClean="0">
                <a:hlinkClick r:id="rId2"/>
              </a:rPr>
              <a:t>msdn.microsoft.com/en-us/library/bb896679.aspx</a:t>
            </a:r>
            <a:r>
              <a:rPr lang="en-US" u="sng" dirty="0" smtClean="0"/>
              <a:t>)</a:t>
            </a:r>
          </a:p>
          <a:p>
            <a:r>
              <a:rPr lang="en-US" dirty="0" err="1" smtClean="0"/>
              <a:t>AppFabric</a:t>
            </a:r>
            <a:r>
              <a:rPr lang="en-US" dirty="0" smtClean="0"/>
              <a:t> is available for Azure and Windows servers, so that you can have consistent coding regardless of where the application will be run.</a:t>
            </a:r>
          </a:p>
          <a:p>
            <a:endParaRPr lang="en-US" u="sng" dirty="0" smtClean="0"/>
          </a:p>
          <a:p>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Velocity</a:t>
            </a:r>
            <a:endParaRPr lang="en-US" dirty="0"/>
          </a:p>
        </p:txBody>
      </p:sp>
      <p:sp>
        <p:nvSpPr>
          <p:cNvPr id="4" name="Text Placeholder 3"/>
          <p:cNvSpPr>
            <a:spLocks noGrp="1"/>
          </p:cNvSpPr>
          <p:nvPr>
            <p:ph type="body" idx="4294967295"/>
          </p:nvPr>
        </p:nvSpPr>
        <p:spPr>
          <a:xfrm>
            <a:off x="457200" y="1646237"/>
            <a:ext cx="8229600" cy="3535363"/>
          </a:xfrm>
        </p:spPr>
        <p:txBody>
          <a:bodyPr>
            <a:normAutofit fontScale="70000" lnSpcReduction="20000"/>
          </a:bodyPr>
          <a:lstStyle/>
          <a:p>
            <a:r>
              <a:rPr lang="en-US" dirty="0" smtClean="0"/>
              <a:t>Windows </a:t>
            </a:r>
            <a:r>
              <a:rPr lang="en-US" dirty="0" err="1" smtClean="0"/>
              <a:t>AppFabric</a:t>
            </a:r>
            <a:r>
              <a:rPr lang="en-US" dirty="0" smtClean="0"/>
              <a:t> Caching (previously called Velocity) is a distributed in memory caching software.  “Velocity” fuses memory across multiple computers to give a single unified cache view to applications. It allows for high-performance in memory access to cached data across multiple servers that use caching access.  Thus, it is well suited for applications that run on web farms.  It allows for clustering, so that you can scale up your caching solution as your needs grow. “Velocity” can be configured to run as a service accessed over the network or can be run embedded with the distributed application</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58336"/>
          </a:xfrm>
        </p:spPr>
        <p:txBody>
          <a:bodyPr>
            <a:normAutofit fontScale="90000"/>
          </a:bodyPr>
          <a:lstStyle/>
          <a:p>
            <a:pPr algn="ctr"/>
            <a:r>
              <a:rPr lang="en-US" dirty="0" smtClean="0"/>
              <a:t>Velocity Features</a:t>
            </a:r>
            <a:endParaRPr lang="en-US" dirty="0"/>
          </a:p>
        </p:txBody>
      </p:sp>
      <p:sp>
        <p:nvSpPr>
          <p:cNvPr id="4" name="Text Placeholder 3"/>
          <p:cNvSpPr>
            <a:spLocks noGrp="1"/>
          </p:cNvSpPr>
          <p:nvPr>
            <p:ph type="body" idx="4294967295"/>
          </p:nvPr>
        </p:nvSpPr>
        <p:spPr/>
        <p:txBody>
          <a:bodyPr/>
          <a:lstStyle/>
          <a:p>
            <a:pPr lvl="0"/>
            <a:r>
              <a:rPr lang="en-US" dirty="0" smtClean="0"/>
              <a:t>Caching </a:t>
            </a:r>
            <a:r>
              <a:rPr lang="en-US" dirty="0" smtClean="0"/>
              <a:t>of any serializable CLR object</a:t>
            </a:r>
          </a:p>
          <a:p>
            <a:pPr lvl="0"/>
            <a:r>
              <a:rPr lang="en-US" dirty="0" smtClean="0"/>
              <a:t>Automatic load balancing across cache cluster (scalability)</a:t>
            </a:r>
          </a:p>
          <a:p>
            <a:pPr lvl="0"/>
            <a:r>
              <a:rPr lang="en-US" dirty="0" smtClean="0"/>
              <a:t>Data stored on multiple nodes (availability)</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58336"/>
          </a:xfrm>
        </p:spPr>
        <p:txBody>
          <a:bodyPr>
            <a:normAutofit fontScale="90000"/>
          </a:bodyPr>
          <a:lstStyle/>
          <a:p>
            <a:pPr algn="ctr"/>
            <a:r>
              <a:rPr lang="en-US" dirty="0" smtClean="0"/>
              <a:t>Velocity Features (Cont.)</a:t>
            </a:r>
            <a:endParaRPr lang="en-US" dirty="0"/>
          </a:p>
        </p:txBody>
      </p:sp>
      <p:sp>
        <p:nvSpPr>
          <p:cNvPr id="4" name="Text Placeholder 3"/>
          <p:cNvSpPr>
            <a:spLocks noGrp="1"/>
          </p:cNvSpPr>
          <p:nvPr>
            <p:ph type="body" idx="4294967295"/>
          </p:nvPr>
        </p:nvSpPr>
        <p:spPr>
          <a:xfrm>
            <a:off x="457200" y="1646237"/>
            <a:ext cx="8229600" cy="3840163"/>
          </a:xfrm>
        </p:spPr>
        <p:txBody>
          <a:bodyPr>
            <a:normAutofit fontScale="92500" lnSpcReduction="10000"/>
          </a:bodyPr>
          <a:lstStyle/>
          <a:p>
            <a:pPr lvl="0"/>
            <a:r>
              <a:rPr lang="en-US" dirty="0" smtClean="0"/>
              <a:t>Integration </a:t>
            </a:r>
            <a:r>
              <a:rPr lang="en-US" dirty="0" smtClean="0"/>
              <a:t>with ASP.NET to be able to cache ASP.NET session data in the cache via custom </a:t>
            </a:r>
            <a:r>
              <a:rPr lang="en-US" dirty="0" err="1" smtClean="0"/>
              <a:t>sessionState</a:t>
            </a:r>
            <a:r>
              <a:rPr lang="en-US" dirty="0" smtClean="0"/>
              <a:t> provider (</a:t>
            </a:r>
            <a:r>
              <a:rPr lang="en-US" u="sng" dirty="0" smtClean="0">
                <a:hlinkClick r:id="rId2"/>
              </a:rPr>
              <a:t>http://blogs.msdn.com/velocity/archive/2008/06/05/how-to-use-session-store-provider-microsoft-project-code-named-velocity.aspx</a:t>
            </a:r>
            <a:r>
              <a:rPr lang="en-US" dirty="0" smtClean="0"/>
              <a:t> ).  This increases the performance and scalability of ASP.NET applications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58336"/>
          </a:xfrm>
        </p:spPr>
        <p:txBody>
          <a:bodyPr>
            <a:normAutofit fontScale="90000"/>
          </a:bodyPr>
          <a:lstStyle/>
          <a:p>
            <a:pPr algn="ctr"/>
            <a:r>
              <a:rPr lang="en-US" dirty="0" smtClean="0"/>
              <a:t>Velocity Features (Cont.)</a:t>
            </a:r>
            <a:endParaRPr lang="en-US" dirty="0"/>
          </a:p>
        </p:txBody>
      </p:sp>
      <p:sp>
        <p:nvSpPr>
          <p:cNvPr id="4" name="Text Placeholder 3"/>
          <p:cNvSpPr>
            <a:spLocks noGrp="1"/>
          </p:cNvSpPr>
          <p:nvPr>
            <p:ph type="body" idx="4294967295"/>
          </p:nvPr>
        </p:nvSpPr>
        <p:spPr>
          <a:xfrm>
            <a:off x="457200" y="1646237"/>
            <a:ext cx="8229600" cy="3687763"/>
          </a:xfrm>
        </p:spPr>
        <p:txBody>
          <a:bodyPr>
            <a:normAutofit/>
          </a:bodyPr>
          <a:lstStyle/>
          <a:p>
            <a:pPr lvl="0"/>
            <a:r>
              <a:rPr lang="en-US" dirty="0" smtClean="0"/>
              <a:t>Regions </a:t>
            </a:r>
            <a:r>
              <a:rPr lang="en-US" dirty="0" smtClean="0"/>
              <a:t>( data segregation into logical segments)</a:t>
            </a:r>
          </a:p>
          <a:p>
            <a:pPr lvl="0"/>
            <a:r>
              <a:rPr lang="en-US" dirty="0" smtClean="0"/>
              <a:t>Expiration (time span based expiration of cached data)</a:t>
            </a:r>
          </a:p>
          <a:p>
            <a:pPr lvl="0"/>
            <a:r>
              <a:rPr lang="en-US" dirty="0" smtClean="0"/>
              <a:t>Evictions (memory conservation)</a:t>
            </a:r>
          </a:p>
          <a:p>
            <a:pPr lvl="0"/>
            <a:r>
              <a:rPr lang="en-US" dirty="0" smtClean="0"/>
              <a:t>Notifications (when a cache operation is performed)</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26738</TotalTime>
  <Words>271</Words>
  <Application>Microsoft Office PowerPoint</Application>
  <PresentationFormat>On-screen Show (4:3)</PresentationFormat>
  <Paragraphs>25</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Foundry</vt:lpstr>
      <vt:lpstr>Getting Started with Velocity</vt:lpstr>
      <vt:lpstr>Getting Started with Velocity</vt:lpstr>
      <vt:lpstr>Velocity</vt:lpstr>
      <vt:lpstr>What is Velocity</vt:lpstr>
      <vt:lpstr>Velocity Features</vt:lpstr>
      <vt:lpstr>Velocity Features (Cont.)</vt:lpstr>
      <vt:lpstr>Velocity Features (Cont.)</vt:lpstr>
    </vt:vector>
  </TitlesOfParts>
  <Company>Zosel and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Magenic PPT Templates</dc:title>
  <dc:creator>Shari B</dc:creator>
  <cp:keywords>Templates Presentations</cp:keywords>
  <cp:lastModifiedBy>Test</cp:lastModifiedBy>
  <cp:revision>313</cp:revision>
  <cp:lastPrinted>2005-05-06T22:44:22Z</cp:lastPrinted>
  <dcterms:created xsi:type="dcterms:W3CDTF">2001-08-15T20:53:06Z</dcterms:created>
  <dcterms:modified xsi:type="dcterms:W3CDTF">2010-01-17T20:00:23Z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hillaryo</vt:lpwstr>
  </property>
  <property fmtid="{D5CDD505-2E9C-101B-9397-08002B2CF9AE}" pid="3" name="Status">
    <vt:lpwstr>Final</vt:lpwstr>
  </property>
  <property fmtid="{D5CDD505-2E9C-101B-9397-08002B2CF9AE}" pid="4" name="SPSDescription">
    <vt:lpwstr/>
  </property>
</Properties>
</file>