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  <p:sldMasterId id="2147483896" r:id="rId2"/>
    <p:sldMasterId id="2147483899" r:id="rId3"/>
    <p:sldMasterId id="2147483902" r:id="rId4"/>
    <p:sldMasterId id="2147483905" r:id="rId5"/>
    <p:sldMasterId id="2147483908" r:id="rId6"/>
    <p:sldMasterId id="2147483911" r:id="rId7"/>
  </p:sldMasterIdLst>
  <p:notesMasterIdLst>
    <p:notesMasterId r:id="rId9"/>
  </p:notesMasterIdLst>
  <p:handoutMasterIdLst>
    <p:handoutMasterId r:id="rId10"/>
  </p:handoutMasterIdLst>
  <p:sldIdLst>
    <p:sldId id="344" r:id="rId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111111"/>
    <a:srgbClr val="38B6FF"/>
    <a:srgbClr val="575756"/>
    <a:srgbClr val="D9D9D9"/>
    <a:srgbClr val="000000"/>
    <a:srgbClr val="E9002F"/>
    <a:srgbClr val="C7000B"/>
    <a:srgbClr val="4B4C4B"/>
    <a:srgbClr val="353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5090" autoAdjust="0"/>
  </p:normalViewPr>
  <p:slideViewPr>
    <p:cSldViewPr snapToGrid="0" snapToObjects="1">
      <p:cViewPr varScale="1">
        <p:scale>
          <a:sx n="96" d="100"/>
          <a:sy n="96" d="100"/>
        </p:scale>
        <p:origin x="72" y="78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-7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Microsoft YaHei" panose="020B0503020204020204" pitchFamily="34" charset="-122"/>
                <a:cs typeface="Huawei Sans" panose="020C0503030203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Microsoft YaHei" panose="020B0503020204020204" pitchFamily="34" charset="-122"/>
                <a:cs typeface="Huawei Sans" panose="020C0503030203020204" pitchFamily="34" charset="0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Microsoft YaHei" panose="020B0503020204020204" pitchFamily="34" charset="-122"/>
                <a:cs typeface="Huawei Sans" panose="020C0503030203020204" pitchFamily="34" charset="0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Huawei Sans" panose="020C0503030203020204" pitchFamily="34" charset="0"/>
                <a:ea typeface="Microsoft YaHei" panose="020B0503020204020204" pitchFamily="34" charset="-122"/>
                <a:cs typeface="Huawei Sans" panose="020C0503030203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0" name="object 7">
            <a:extLst>
              <a:ext uri="{FF2B5EF4-FFF2-40B4-BE49-F238E27FC236}">
                <a16:creationId xmlns:a16="http://schemas.microsoft.com/office/drawing/2014/main" id="{2A4BE362-0F68-4287-98FD-EE45351B6B0B}"/>
              </a:ext>
            </a:extLst>
          </p:cNvPr>
          <p:cNvSpPr txBox="1"/>
          <p:nvPr userDrawn="1"/>
        </p:nvSpPr>
        <p:spPr>
          <a:xfrm>
            <a:off x="10839734" y="6139445"/>
            <a:ext cx="126565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algn="ctr">
              <a:spcBef>
                <a:spcPts val="64"/>
              </a:spcBef>
            </a:pPr>
            <a:fld id="{E312CFAA-FD91-4A62-AAA6-83AE16BB2913}" type="slidenum">
              <a:rPr lang="en-US" sz="1395" b="1" smtClean="0">
                <a:solidFill>
                  <a:srgbClr val="FFFFFF"/>
                </a:solidFill>
                <a:latin typeface="Huawei Sans"/>
                <a:cs typeface="Huawei Sans"/>
              </a:rPr>
              <a:t>‹#›</a:t>
            </a:fld>
            <a:endParaRPr sz="1395" dirty="0">
              <a:latin typeface="Huawei Sans"/>
              <a:cs typeface="Huawei Sans"/>
            </a:endParaRPr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763" cy="571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5715000"/>
            <a:ext cx="12196763" cy="114300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839" y="5999824"/>
            <a:ext cx="7297601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0719157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6312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763" cy="571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5715000"/>
            <a:ext cx="12196763" cy="114300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839" y="5999824"/>
            <a:ext cx="7297601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395188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7057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763" cy="571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5715000"/>
            <a:ext cx="12196763" cy="114300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839" y="5999824"/>
            <a:ext cx="7297601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5972015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0363" cy="704723"/>
          </a:xfrm>
          <a:prstGeom prst="rect">
            <a:avLst/>
          </a:prstGeom>
        </p:spPr>
        <p:txBody>
          <a:bodyPr/>
          <a:lstStyle>
            <a:lvl1pPr>
              <a:defRPr lang="en-US" sz="3200" kern="1200" spc="-6" dirty="0">
                <a:solidFill>
                  <a:schemeClr val="bg2">
                    <a:lumMod val="50000"/>
                  </a:schemeClr>
                </a:solidFill>
                <a:latin typeface="Huawei Sans" panose="020C0503030203020204" pitchFamily="34" charset="0"/>
                <a:ea typeface="+mj-ea"/>
                <a:cs typeface="Huawei Sans" panose="020C05030302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Holder 3"/>
          <p:cNvSpPr>
            <a:spLocks noGrp="1"/>
          </p:cNvSpPr>
          <p:nvPr>
            <p:ph type="body" idx="1"/>
          </p:nvPr>
        </p:nvSpPr>
        <p:spPr>
          <a:xfrm>
            <a:off x="838200" y="1428623"/>
            <a:ext cx="10520363" cy="454782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Huawei Sans" panose="020C0503030203020204" pitchFamily="34" charset="0"/>
                <a:cs typeface="Huawei Sans" panose="020C0503030203020204" pitchFamily="34" charset="0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638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748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763" cy="571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5715000"/>
            <a:ext cx="12196763" cy="114300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839" y="5999824"/>
            <a:ext cx="7297601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835361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964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763" cy="571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5715000"/>
            <a:ext cx="12196763" cy="114300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839" y="5999824"/>
            <a:ext cx="7297601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0962498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983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6763" cy="5715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5715000"/>
            <a:ext cx="12196763" cy="1143000"/>
          </a:xfrm>
          <a:prstGeom prst="rect">
            <a:avLst/>
          </a:prstGeom>
          <a:solidFill>
            <a:srgbClr val="EDE5E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solidFill>
                <a:srgbClr val="1D1D1A"/>
              </a:solidFill>
              <a:ea typeface="宋体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839" y="5999824"/>
            <a:ext cx="7297601" cy="5355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200"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700316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9AE43-8096-BF49-A3DF-423FBC054CA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+mn-lt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+mn-lt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en-US" dirty="0"/>
              <a:t>Click to edit Master text style</a:t>
            </a:r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en-US" dirty="0"/>
              <a:t>Click to edit Master text style</a:t>
            </a:r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3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tif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tiff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tiff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tiff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object 2">
            <a:extLst>
              <a:ext uri="{FF2B5EF4-FFF2-40B4-BE49-F238E27FC236}">
                <a16:creationId xmlns:a16="http://schemas.microsoft.com/office/drawing/2014/main" id="{26F39712-55DC-4D83-9B62-6B52E97A6388}"/>
              </a:ext>
            </a:extLst>
          </p:cNvPr>
          <p:cNvSpPr/>
          <p:nvPr userDrawn="1"/>
        </p:nvSpPr>
        <p:spPr>
          <a:xfrm>
            <a:off x="9158" y="6349"/>
            <a:ext cx="12184983" cy="6851454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85"/>
                </a:lnTo>
                <a:lnTo>
                  <a:pt x="20093629" y="11298085"/>
                </a:lnTo>
                <a:lnTo>
                  <a:pt x="20093629" y="0"/>
                </a:lnTo>
                <a:close/>
              </a:path>
            </a:pathLst>
          </a:custGeom>
          <a:solidFill>
            <a:srgbClr val="F0F0F0">
              <a:alpha val="50000"/>
            </a:srgbClr>
          </a:solidFill>
        </p:spPr>
        <p:txBody>
          <a:bodyPr wrap="square" lIns="0" tIns="0" rIns="0" bIns="0" rtlCol="0"/>
          <a:lstStyle/>
          <a:p>
            <a:endParaRPr sz="1092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4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8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1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1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8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E886C4A9-2C5E-EC44-8D62-420DF3BE0B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852" y="6325091"/>
            <a:ext cx="1270800" cy="27502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E2171E79-11D3-8648-9BEA-3C7660378BC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69" y="2625389"/>
            <a:ext cx="1963324" cy="4233515"/>
            <a:chOff x="5343883" y="-48857"/>
            <a:chExt cx="3263588" cy="7037279"/>
          </a:xfrm>
        </p:grpSpPr>
        <p:sp>
          <p:nvSpPr>
            <p:cNvPr id="69" name="矩形 13">
              <a:extLst>
                <a:ext uri="{FF2B5EF4-FFF2-40B4-BE49-F238E27FC236}">
                  <a16:creationId xmlns:a16="http://schemas.microsoft.com/office/drawing/2014/main" id="{2056A118-9F13-2644-8C4D-19B83F915923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70" name="文本框 15">
              <a:extLst>
                <a:ext uri="{FF2B5EF4-FFF2-40B4-BE49-F238E27FC236}">
                  <a16:creationId xmlns:a16="http://schemas.microsoft.com/office/drawing/2014/main" id="{B22FD20B-FED1-F14A-B606-EFB600078EA5}"/>
                </a:ext>
              </a:extLst>
            </p:cNvPr>
            <p:cNvSpPr txBox="1"/>
            <p:nvPr userDrawn="1"/>
          </p:nvSpPr>
          <p:spPr>
            <a:xfrm>
              <a:off x="5352721" y="1694497"/>
              <a:ext cx="1636699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Secondary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1" name="矩形 13">
              <a:extLst>
                <a:ext uri="{FF2B5EF4-FFF2-40B4-BE49-F238E27FC236}">
                  <a16:creationId xmlns:a16="http://schemas.microsoft.com/office/drawing/2014/main" id="{1BDF5E4A-1867-8E41-834A-BEF7F7DBCA4B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72" name="矩形 13">
              <a:extLst>
                <a:ext uri="{FF2B5EF4-FFF2-40B4-BE49-F238E27FC236}">
                  <a16:creationId xmlns:a16="http://schemas.microsoft.com/office/drawing/2014/main" id="{C1206869-819B-184C-810B-151F92C62236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73" name="矩形 13">
              <a:extLst>
                <a:ext uri="{FF2B5EF4-FFF2-40B4-BE49-F238E27FC236}">
                  <a16:creationId xmlns:a16="http://schemas.microsoft.com/office/drawing/2014/main" id="{7532BB58-5C8F-B442-A115-B92066928429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74" name="矩形 13">
              <a:extLst>
                <a:ext uri="{FF2B5EF4-FFF2-40B4-BE49-F238E27FC236}">
                  <a16:creationId xmlns:a16="http://schemas.microsoft.com/office/drawing/2014/main" id="{19E144E8-C437-8E49-8068-D750BCB2B2F7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75" name="矩形 13">
              <a:extLst>
                <a:ext uri="{FF2B5EF4-FFF2-40B4-BE49-F238E27FC236}">
                  <a16:creationId xmlns:a16="http://schemas.microsoft.com/office/drawing/2014/main" id="{F707D190-CC54-CA46-946B-8609C53E3CB9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6" name="矩形 13">
              <a:extLst>
                <a:ext uri="{FF2B5EF4-FFF2-40B4-BE49-F238E27FC236}">
                  <a16:creationId xmlns:a16="http://schemas.microsoft.com/office/drawing/2014/main" id="{CA69D07A-4CB1-1C44-95EB-D5DD16C88C16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77" name="文本框 15">
              <a:extLst>
                <a:ext uri="{FF2B5EF4-FFF2-40B4-BE49-F238E27FC236}">
                  <a16:creationId xmlns:a16="http://schemas.microsoft.com/office/drawing/2014/main" id="{14051C33-7D8E-ED4E-A31B-8FAA52C8EDA5}"/>
                </a:ext>
              </a:extLst>
            </p:cNvPr>
            <p:cNvSpPr txBox="1"/>
            <p:nvPr userDrawn="1"/>
          </p:nvSpPr>
          <p:spPr>
            <a:xfrm>
              <a:off x="5343883" y="-48857"/>
              <a:ext cx="1358295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r>
                <a:rPr kumimoji="1" lang="en-US" altLang="zh-CN" sz="800" dirty="0">
                  <a:solidFill>
                    <a:srgbClr val="1D1D1A"/>
                  </a:solidFill>
                  <a:ea typeface="Microsoft YaHei" panose="020B0503020204020204" pitchFamily="34" charset="-122"/>
                  <a:cs typeface="Arial" panose="020B0604020202020204" pitchFamily="34" charset="0"/>
                </a:rPr>
                <a:t>Corporate Colors</a:t>
              </a:r>
              <a:endParaRPr kumimoji="1" lang="zh-CN" altLang="en-US" sz="800" dirty="0">
                <a:solidFill>
                  <a:srgbClr val="1D1D1A"/>
                </a:solidFill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矩形 13">
              <a:extLst>
                <a:ext uri="{FF2B5EF4-FFF2-40B4-BE49-F238E27FC236}">
                  <a16:creationId xmlns:a16="http://schemas.microsoft.com/office/drawing/2014/main" id="{697139C8-6378-7346-AA26-3DE355486404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79" name="矩形 13">
              <a:extLst>
                <a:ext uri="{FF2B5EF4-FFF2-40B4-BE49-F238E27FC236}">
                  <a16:creationId xmlns:a16="http://schemas.microsoft.com/office/drawing/2014/main" id="{F79CD551-CACB-A749-9460-B80C1456F4E8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80" name="矩形 13">
              <a:extLst>
                <a:ext uri="{FF2B5EF4-FFF2-40B4-BE49-F238E27FC236}">
                  <a16:creationId xmlns:a16="http://schemas.microsoft.com/office/drawing/2014/main" id="{659202D4-1C13-564B-AD21-AF809769236B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81" name="矩形 13">
              <a:extLst>
                <a:ext uri="{FF2B5EF4-FFF2-40B4-BE49-F238E27FC236}">
                  <a16:creationId xmlns:a16="http://schemas.microsoft.com/office/drawing/2014/main" id="{1D14C75E-3EEE-FA4D-8DA3-70B2C56F286F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82" name="矩形 13">
              <a:extLst>
                <a:ext uri="{FF2B5EF4-FFF2-40B4-BE49-F238E27FC236}">
                  <a16:creationId xmlns:a16="http://schemas.microsoft.com/office/drawing/2014/main" id="{9844BDEE-1453-9A40-B91C-2C526D59737B}"/>
                </a:ext>
              </a:extLst>
            </p:cNvPr>
            <p:cNvSpPr/>
            <p:nvPr userDrawn="1"/>
          </p:nvSpPr>
          <p:spPr>
            <a:xfrm>
              <a:off x="6194511" y="4866463"/>
              <a:ext cx="791510" cy="664397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83" name="矩形 13">
              <a:extLst>
                <a:ext uri="{FF2B5EF4-FFF2-40B4-BE49-F238E27FC236}">
                  <a16:creationId xmlns:a16="http://schemas.microsoft.com/office/drawing/2014/main" id="{533D13E9-5244-8E4F-9513-C00748CDDDF9}"/>
                </a:ext>
              </a:extLst>
            </p:cNvPr>
            <p:cNvSpPr/>
            <p:nvPr userDrawn="1"/>
          </p:nvSpPr>
          <p:spPr>
            <a:xfrm>
              <a:off x="6192274" y="4134866"/>
              <a:ext cx="791510" cy="664397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84" name="矩形 13">
              <a:extLst>
                <a:ext uri="{FF2B5EF4-FFF2-40B4-BE49-F238E27FC236}">
                  <a16:creationId xmlns:a16="http://schemas.microsoft.com/office/drawing/2014/main" id="{4EBE9DBF-E87C-4F4D-BBB1-81632C549613}"/>
                </a:ext>
              </a:extLst>
            </p:cNvPr>
            <p:cNvSpPr/>
            <p:nvPr userDrawn="1"/>
          </p:nvSpPr>
          <p:spPr>
            <a:xfrm>
              <a:off x="6192274" y="5596166"/>
              <a:ext cx="791510" cy="664397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85" name="矩形 13">
              <a:extLst>
                <a:ext uri="{FF2B5EF4-FFF2-40B4-BE49-F238E27FC236}">
                  <a16:creationId xmlns:a16="http://schemas.microsoft.com/office/drawing/2014/main" id="{422FC2B2-7928-F442-949E-D722F3DC9D01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86" name="矩形 13">
              <a:extLst>
                <a:ext uri="{FF2B5EF4-FFF2-40B4-BE49-F238E27FC236}">
                  <a16:creationId xmlns:a16="http://schemas.microsoft.com/office/drawing/2014/main" id="{5F38502B-99C0-4640-9E8D-7247A3238E22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87" name="矩形 13">
              <a:extLst>
                <a:ext uri="{FF2B5EF4-FFF2-40B4-BE49-F238E27FC236}">
                  <a16:creationId xmlns:a16="http://schemas.microsoft.com/office/drawing/2014/main" id="{1399EB62-5216-324F-B66C-AD6ED0004D51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88" name="矩形 13">
              <a:extLst>
                <a:ext uri="{FF2B5EF4-FFF2-40B4-BE49-F238E27FC236}">
                  <a16:creationId xmlns:a16="http://schemas.microsoft.com/office/drawing/2014/main" id="{DEDE780A-8050-FD48-B661-39532349131D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9BDB304C-5E40-9647-A3EF-75D9BFFB7E5B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0" name="矩形 13">
              <a:extLst>
                <a:ext uri="{FF2B5EF4-FFF2-40B4-BE49-F238E27FC236}">
                  <a16:creationId xmlns:a16="http://schemas.microsoft.com/office/drawing/2014/main" id="{EC3A6DD7-CCD1-0C4F-B8D4-3D01C9FFC289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FC3F3193-22C2-A847-A957-DFCCDA9D1D88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851DFAF5-0D1C-C64A-87B5-B0C9497BA3EB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57EB9D15-6C1C-8340-A5D0-43B865B5951C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2B29D96D-3B3D-B944-92CB-FE0973E33810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35D234AC-C1A2-7248-94C0-BB95C4DFE743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2C241EB7-09A9-7E40-9241-F2D47E53E1FF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97" name="矩形 13">
              <a:extLst>
                <a:ext uri="{FF2B5EF4-FFF2-40B4-BE49-F238E27FC236}">
                  <a16:creationId xmlns:a16="http://schemas.microsoft.com/office/drawing/2014/main" id="{63833C81-CC87-004C-AE5E-CB387B992636}"/>
                </a:ext>
              </a:extLst>
            </p:cNvPr>
            <p:cNvSpPr/>
            <p:nvPr/>
          </p:nvSpPr>
          <p:spPr>
            <a:xfrm>
              <a:off x="7806130" y="3415851"/>
              <a:ext cx="791510" cy="664397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77A96C4C-F3F3-484A-95BE-7E52C33A2FE2}"/>
                </a:ext>
              </a:extLst>
            </p:cNvPr>
            <p:cNvSpPr/>
            <p:nvPr/>
          </p:nvSpPr>
          <p:spPr>
            <a:xfrm>
              <a:off x="7815961" y="4866463"/>
              <a:ext cx="791510" cy="664397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66F0E6F8-F4D3-1B44-BB6D-F328A6CEA0C9}"/>
                </a:ext>
              </a:extLst>
            </p:cNvPr>
            <p:cNvSpPr/>
            <p:nvPr/>
          </p:nvSpPr>
          <p:spPr>
            <a:xfrm>
              <a:off x="7813724" y="4134866"/>
              <a:ext cx="791510" cy="664397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EEFEFB0D-48AF-8147-BDEB-B01E99ED82A7}"/>
                </a:ext>
              </a:extLst>
            </p:cNvPr>
            <p:cNvSpPr/>
            <p:nvPr/>
          </p:nvSpPr>
          <p:spPr>
            <a:xfrm>
              <a:off x="7813724" y="5596166"/>
              <a:ext cx="791510" cy="664397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190/23/238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3F7C47B0-D4EF-7047-9B96-1169C593055C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26A0A468-A37D-824A-8DA2-0B437212E07E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0E79B3A-2E5F-ED4F-AA3D-00B685B18CA9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32D85E93-C860-B646-A67C-3D2FDCC07E8E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D9E271D3-C782-EA4B-B477-613B5CE7B0DA}"/>
                </a:ext>
              </a:extLst>
            </p:cNvPr>
            <p:cNvSpPr/>
            <p:nvPr userDrawn="1"/>
          </p:nvSpPr>
          <p:spPr>
            <a:xfrm>
              <a:off x="6450318" y="6324025"/>
              <a:ext cx="513579" cy="664397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3F3501FC-1CA1-714F-BF48-934C859FA443}"/>
                </a:ext>
              </a:extLst>
            </p:cNvPr>
            <p:cNvSpPr/>
            <p:nvPr userDrawn="1"/>
          </p:nvSpPr>
          <p:spPr>
            <a:xfrm>
              <a:off x="6998296" y="6324025"/>
              <a:ext cx="513579" cy="664397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55D4E001-16C8-3749-9816-95BDA789806E}"/>
                </a:ext>
              </a:extLst>
            </p:cNvPr>
            <p:cNvSpPr/>
            <p:nvPr userDrawn="1"/>
          </p:nvSpPr>
          <p:spPr>
            <a:xfrm>
              <a:off x="7541580" y="6324025"/>
              <a:ext cx="513579" cy="664397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77AD797E-A6D4-8148-B9A9-59A0D242F0FA}"/>
                </a:ext>
              </a:extLst>
            </p:cNvPr>
            <p:cNvSpPr/>
            <p:nvPr userDrawn="1"/>
          </p:nvSpPr>
          <p:spPr>
            <a:xfrm>
              <a:off x="8083608" y="6324025"/>
              <a:ext cx="513579" cy="664397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ea typeface="Arial" charset="0"/>
                  <a:cs typeface="Arial" charset="0"/>
                </a:rPr>
                <a:t>255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3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oh-upv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4453" y="248199"/>
            <a:ext cx="8639732" cy="525729"/>
          </a:xfrm>
        </p:spPr>
        <p:txBody>
          <a:bodyPr>
            <a:normAutofit/>
          </a:bodyPr>
          <a:lstStyle/>
          <a:p>
            <a:r>
              <a:rPr lang="en-US" sz="2400" dirty="0"/>
              <a:t>[NOMBRE del PROYECTO o APP]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46333" y="6488668"/>
            <a:ext cx="356074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sz="1050" dirty="0"/>
              <a:t>Documento sujeto a licencia </a:t>
            </a:r>
            <a:r>
              <a:rPr lang="es-ES" sz="1050" dirty="0">
                <a:hlinkClick r:id="rId3"/>
              </a:rPr>
              <a:t>CC-BY 4.0 Internacional</a:t>
            </a:r>
            <a:endParaRPr lang="en-US" sz="1050" dirty="0"/>
          </a:p>
        </p:txBody>
      </p:sp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474453" y="773929"/>
            <a:ext cx="6877732" cy="5976349"/>
          </a:xfrm>
        </p:spPr>
        <p:txBody>
          <a:bodyPr/>
          <a:lstStyle/>
          <a:p>
            <a:pPr marL="11113" indent="0">
              <a:buNone/>
            </a:pPr>
            <a:r>
              <a:rPr lang="es-ES" sz="1800" dirty="0"/>
              <a:t>TEMA: </a:t>
            </a:r>
            <a:r>
              <a:rPr lang="en-US" sz="1200" dirty="0"/>
              <a:t>&lt;</a:t>
            </a:r>
            <a:r>
              <a:rPr lang="en-US" sz="1200" dirty="0" err="1"/>
              <a:t>tema</a:t>
            </a:r>
            <a:r>
              <a:rPr lang="en-US" sz="1200" dirty="0"/>
              <a:t> principal, t</a:t>
            </a:r>
            <a:r>
              <a:rPr lang="es-ES" sz="1200" dirty="0"/>
              <a:t>í</a:t>
            </a:r>
            <a:r>
              <a:rPr lang="en-US" sz="1200" dirty="0" err="1"/>
              <a:t>tulo</a:t>
            </a:r>
            <a:r>
              <a:rPr lang="en-US" sz="1200" dirty="0"/>
              <a:t>, palabras clave que </a:t>
            </a:r>
            <a:r>
              <a:rPr lang="en-US" sz="1200" dirty="0" err="1"/>
              <a:t>definan</a:t>
            </a:r>
            <a:r>
              <a:rPr lang="en-US" sz="1200" dirty="0"/>
              <a:t> el </a:t>
            </a:r>
            <a:r>
              <a:rPr lang="en-US" sz="1200" dirty="0" err="1"/>
              <a:t>projecto</a:t>
            </a:r>
            <a:r>
              <a:rPr lang="en-US" sz="1200" dirty="0"/>
              <a:t>&gt;</a:t>
            </a:r>
            <a:endParaRPr lang="es-ES" sz="1800" dirty="0"/>
          </a:p>
          <a:p>
            <a:pPr marL="11113" indent="0">
              <a:buNone/>
            </a:pPr>
            <a:r>
              <a:rPr lang="es-ES" sz="1800" dirty="0"/>
              <a:t>ESCENARIO DE USO: </a:t>
            </a:r>
            <a:r>
              <a:rPr lang="en-US" sz="1200" dirty="0"/>
              <a:t>&lt;</a:t>
            </a:r>
            <a:r>
              <a:rPr lang="es-ES" sz="1200" dirty="0"/>
              <a:t>un párrafo o dos para describir la app y el principal caso de uso,  incluyendo las principales </a:t>
            </a:r>
            <a:r>
              <a:rPr lang="es-ES" sz="1200" dirty="0" err="1"/>
              <a:t>APIs</a:t>
            </a:r>
            <a:r>
              <a:rPr lang="es-ES" sz="1200" dirty="0"/>
              <a:t> y sensores que usarías, así como los distintos componentes (</a:t>
            </a:r>
            <a:r>
              <a:rPr lang="es-ES" sz="1200" dirty="0" err="1"/>
              <a:t>p.e</a:t>
            </a:r>
            <a:r>
              <a:rPr lang="es-ES" sz="1200" dirty="0"/>
              <a:t>., app para </a:t>
            </a:r>
            <a:r>
              <a:rPr lang="es-ES" sz="1200" i="1" dirty="0" err="1"/>
              <a:t>smartwatch</a:t>
            </a:r>
            <a:r>
              <a:rPr lang="es-ES" sz="1200" dirty="0"/>
              <a:t> que monitoriza el pulso de un atleta durante una competición, cuando se conecta con el teléfono la app del teléfono más app web,….)</a:t>
            </a:r>
          </a:p>
          <a:p>
            <a:pPr marL="11113" indent="0">
              <a:buNone/>
            </a:pPr>
            <a:r>
              <a:rPr lang="es-ES" sz="1200" dirty="0"/>
              <a:t>…</a:t>
            </a:r>
            <a:r>
              <a:rPr lang="en-US" sz="1200" dirty="0"/>
              <a:t>&gt;</a:t>
            </a:r>
            <a:endParaRPr lang="es-ES" sz="1800" dirty="0"/>
          </a:p>
          <a:p>
            <a:pPr marL="11113" indent="0">
              <a:buNone/>
            </a:pPr>
            <a:r>
              <a:rPr lang="es-ES" sz="1800" dirty="0"/>
              <a:t>INNOVACIÓN </a:t>
            </a:r>
            <a:r>
              <a:rPr lang="es-ES" sz="1000" dirty="0"/>
              <a:t>(¿por qué es innovadora la idea?)</a:t>
            </a:r>
            <a:endParaRPr lang="es-ES" sz="1800" dirty="0"/>
          </a:p>
          <a:p>
            <a:r>
              <a:rPr lang="es-ES" sz="1100" dirty="0"/>
              <a:t>(por ejemplo, no existe servicio similar o existe apps similares pero esta introduce mejoras como X,Y, Z)</a:t>
            </a:r>
          </a:p>
          <a:p>
            <a:r>
              <a:rPr lang="es-ES" sz="1100" dirty="0"/>
              <a:t>…</a:t>
            </a:r>
            <a:endParaRPr lang="es-ES" sz="1800" dirty="0"/>
          </a:p>
          <a:p>
            <a:pPr marL="11113" lvl="0" indent="0">
              <a:buNone/>
            </a:pPr>
            <a:r>
              <a:rPr lang="es-E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IMPACTO </a:t>
            </a:r>
            <a:r>
              <a:rPr lang="es-E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(¿tendría impacto en la sociedad al completo, algún colectivo concreto?)</a:t>
            </a:r>
            <a:endParaRPr lang="es-E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s-E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s-E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P.e</a:t>
            </a:r>
            <a:r>
              <a:rPr lang="es-E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., Impacto global: la aplicación soluciona un problema de global de salud al reducir las patologías coronaria, o impacto en el colectivo ciclista porque soluciona…)</a:t>
            </a:r>
          </a:p>
          <a:p>
            <a:pPr lvl="0"/>
            <a:r>
              <a:rPr lang="es-E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…</a:t>
            </a:r>
            <a:endParaRPr lang="es-E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11113" lvl="0" indent="0">
              <a:buNone/>
            </a:pPr>
            <a:r>
              <a:rPr lang="es-E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DIFICULTAD PARA EL DESARROLLO </a:t>
            </a:r>
            <a:r>
              <a:rPr lang="es-E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(¿es factible el proyecto?)</a:t>
            </a:r>
            <a:endParaRPr lang="es-ES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s-E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(Indica qué necesitarías para el desarrollo: horas de programación, hardware externo, expertos en temas específicos, etc.) (</a:t>
            </a:r>
            <a:r>
              <a:rPr lang="es-E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P.e</a:t>
            </a:r>
            <a:r>
              <a:rPr lang="es-E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., la solución podría implementarse en menos de un año y se necesitaría:</a:t>
            </a:r>
          </a:p>
          <a:p>
            <a:pPr lvl="1"/>
            <a:r>
              <a:rPr lang="es-E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Desarrollo de app </a:t>
            </a:r>
            <a:r>
              <a:rPr lang="es-ES" sz="9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smartwatch</a:t>
            </a:r>
            <a:r>
              <a:rPr lang="es-E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+ app para </a:t>
            </a:r>
            <a:r>
              <a:rPr lang="es-ES" sz="9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Smartphone</a:t>
            </a:r>
            <a:endParaRPr lang="es-ES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/>
            <a:r>
              <a:rPr lang="es-E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El algoritmo de cálculo definido por un cardiólogo y un experto en medicina del deporte…</a:t>
            </a:r>
            <a:endParaRPr lang="es-ES" sz="1100" dirty="0"/>
          </a:p>
          <a:p>
            <a:pPr marL="11113" indent="0">
              <a:buNone/>
            </a:pPr>
            <a:r>
              <a:rPr lang="es-ES" sz="1800" dirty="0"/>
              <a:t>EQUIPO:</a:t>
            </a:r>
          </a:p>
          <a:p>
            <a:pPr lvl="1">
              <a:spcAft>
                <a:spcPts val="0"/>
              </a:spcAft>
            </a:pPr>
            <a:r>
              <a:rPr lang="es-ES" sz="1200" dirty="0"/>
              <a:t>Persona 1 </a:t>
            </a:r>
            <a:r>
              <a:rPr lang="es-ES" sz="900" dirty="0"/>
              <a:t>(borrar o </a:t>
            </a:r>
            <a:r>
              <a:rPr lang="es-ES" sz="900" dirty="0" err="1"/>
              <a:t>anonimizar</a:t>
            </a:r>
            <a:r>
              <a:rPr lang="es-ES" sz="900" dirty="0"/>
              <a:t> si no deseas ser mencionado’/a en el informe),</a:t>
            </a:r>
            <a:endParaRPr lang="es-ES" sz="1200" dirty="0"/>
          </a:p>
          <a:p>
            <a:pPr lvl="1">
              <a:spcAft>
                <a:spcPts val="0"/>
              </a:spcAft>
            </a:pPr>
            <a:r>
              <a:rPr lang="es-ES" sz="1200" dirty="0"/>
              <a:t>Persona 2 </a:t>
            </a:r>
            <a:r>
              <a:rPr lang="es-ES" sz="900" dirty="0"/>
              <a:t>(borrar o </a:t>
            </a:r>
            <a:r>
              <a:rPr lang="es-ES" sz="900" dirty="0" err="1"/>
              <a:t>anonimizar</a:t>
            </a:r>
            <a:r>
              <a:rPr lang="es-ES" sz="900" dirty="0"/>
              <a:t> si no deseas ser mencionado’/a en el informe)</a:t>
            </a:r>
            <a:r>
              <a:rPr lang="es-ES" sz="1200" dirty="0"/>
              <a:t>,</a:t>
            </a:r>
          </a:p>
          <a:p>
            <a:pPr lvl="1">
              <a:spcAft>
                <a:spcPts val="0"/>
              </a:spcAft>
            </a:pPr>
            <a:r>
              <a:rPr lang="es-ES" sz="1200" dirty="0"/>
              <a:t>Persona N </a:t>
            </a:r>
            <a:r>
              <a:rPr lang="es-ES" sz="900" dirty="0"/>
              <a:t>(borrar o anonimizar si no deseas ser mencionado’/a en el informe)</a:t>
            </a:r>
          </a:p>
          <a:p>
            <a:pPr>
              <a:spcAft>
                <a:spcPts val="0"/>
              </a:spcAft>
            </a:pPr>
            <a:endParaRPr lang="es-ES" sz="1100" dirty="0"/>
          </a:p>
          <a:p>
            <a:pPr marL="11113" indent="0">
              <a:spcAft>
                <a:spcPts val="0"/>
              </a:spcAft>
              <a:buNone/>
            </a:pPr>
            <a:r>
              <a:rPr lang="es-ES" sz="1100" b="1" dirty="0"/>
              <a:t>¿OS GUSTARÍA DESARROLLAR LA IDEA? (SI/NO)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82479" y="248199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113" indent="0" algn="r">
              <a:buNone/>
            </a:pPr>
            <a:r>
              <a:rPr lang="es-ES" sz="1000" b="1" dirty="0">
                <a:solidFill>
                  <a:srgbClr val="C00000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Jornada HarmonyOS en la ETSINF - UPV</a:t>
            </a:r>
          </a:p>
          <a:p>
            <a:pPr marL="11113" indent="0" algn="r">
              <a:buNone/>
            </a:pPr>
            <a:r>
              <a:rPr lang="es-ES" sz="1000" b="1" dirty="0">
                <a:solidFill>
                  <a:srgbClr val="C00000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Valencia, 27 Feb 2025</a:t>
            </a:r>
            <a:endParaRPr lang="es-ES" sz="1000" b="1" i="1" dirty="0">
              <a:solidFill>
                <a:srgbClr val="C00000"/>
              </a:solidFill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40" y="1031329"/>
            <a:ext cx="1517708" cy="24135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803" y="3364196"/>
            <a:ext cx="1377126" cy="29669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221" y="1031329"/>
            <a:ext cx="1517708" cy="241359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140" y="3759998"/>
            <a:ext cx="1517708" cy="24135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31075" y="3216364"/>
            <a:ext cx="3650432" cy="9233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s-ES" sz="12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En esta zona, incluye un esbozo de cómo sería tu app o proyecto. Puedes usar estas plantillas o hacer tus propios </a:t>
            </a:r>
            <a:r>
              <a:rPr kumimoji="1" lang="es-ES" sz="1200" dirty="0" err="1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wireframes</a:t>
            </a:r>
            <a:r>
              <a:rPr kumimoji="1" lang="es-ES" sz="12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/mockups libremente.</a:t>
            </a:r>
          </a:p>
          <a:p>
            <a:pPr algn="l"/>
            <a:r>
              <a:rPr kumimoji="1" lang="es-ES" sz="12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Que permita comprender la idea </a:t>
            </a:r>
            <a:r>
              <a:rPr kumimoji="1" lang="es-ES" sz="120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de proyecto.</a:t>
            </a:r>
            <a:endParaRPr kumimoji="1" lang="es-ES" sz="1200" dirty="0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l"/>
            <a:r>
              <a:rPr kumimoji="1" lang="es-ES" sz="1200" dirty="0">
                <a:solidFill>
                  <a:srgbClr val="000000"/>
                </a:solidFill>
                <a:ea typeface="Microsoft YaHei" panose="020B0503020204020204" pitchFamily="34" charset="-122"/>
                <a:cs typeface="Arial" panose="020B0604020202020204" pitchFamily="34" charset="0"/>
              </a:rPr>
              <a:t>(borra este texto antes de entregarlo)</a:t>
            </a:r>
            <a:endParaRPr kumimoji="1" lang="en-US" sz="1200" dirty="0" err="1">
              <a:solidFill>
                <a:srgbClr val="000000"/>
              </a:solidFill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C94B28-EE2B-45EF-AE15-C0A97A486422}"/>
              </a:ext>
            </a:extLst>
          </p:cNvPr>
          <p:cNvSpPr txBox="1"/>
          <p:nvPr/>
        </p:nvSpPr>
        <p:spPr>
          <a:xfrm>
            <a:off x="4794319" y="6624921"/>
            <a:ext cx="34911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indent="0" algn="ctr">
              <a:spcAft>
                <a:spcPts val="0"/>
              </a:spcAft>
              <a:buNone/>
            </a:pPr>
            <a:r>
              <a:rPr lang="es-ES" sz="800" i="1" dirty="0"/>
              <a:t>Dirección donde subir la plantilla: </a:t>
            </a:r>
            <a:r>
              <a:rPr lang="es-ES" sz="800" i="1" dirty="0">
                <a:hlinkClick r:id="rId6"/>
              </a:rPr>
              <a:t>https://bit.ly/oh-upv</a:t>
            </a:r>
            <a:r>
              <a:rPr lang="es-ES" sz="8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7840896"/>
      </p:ext>
    </p:extLst>
  </p:cSld>
  <p:clrMapOvr>
    <a:masterClrMapping/>
  </p:clrMapOvr>
</p:sld>
</file>

<file path=ppt/theme/theme1.xml><?xml version="1.0" encoding="utf-8"?>
<a:theme xmlns:a="http://schemas.openxmlformats.org/drawingml/2006/main" name="Chapter page">
  <a:themeElements>
    <a:clrScheme name="Custom 10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0B0F0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2.xml><?xml version="1.0" encoding="utf-8"?>
<a:theme xmlns:a="http://schemas.openxmlformats.org/drawingml/2006/main" name="1_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3.xml><?xml version="1.0" encoding="utf-8"?>
<a:theme xmlns:a="http://schemas.openxmlformats.org/drawingml/2006/main" name="2_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4.xml><?xml version="1.0" encoding="utf-8"?>
<a:theme xmlns:a="http://schemas.openxmlformats.org/drawingml/2006/main" name="3_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5.xml><?xml version="1.0" encoding="utf-8"?>
<a:theme xmlns:a="http://schemas.openxmlformats.org/drawingml/2006/main" name="4_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6.xml><?xml version="1.0" encoding="utf-8"?>
<a:theme xmlns:a="http://schemas.openxmlformats.org/drawingml/2006/main" name="5_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7.xml><?xml version="1.0" encoding="utf-8"?>
<a:theme xmlns:a="http://schemas.openxmlformats.org/drawingml/2006/main" name="6_Chapter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dirty="0" err="1" smtClean="0">
            <a:solidFill>
              <a:srgbClr val="000000"/>
            </a:solidFill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emplate_2013.potx" id="{D4804FEF-5CAF-4575-8974-7AFB95000EA2}" vid="{B9A740A7-207A-4ADD-8A3A-D2873E221630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Huawei_Template_2013</Template>
  <TotalTime>4763</TotalTime>
  <Words>389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.AppleSystemUIFont</vt:lpstr>
      <vt:lpstr>Huawei Sans</vt:lpstr>
      <vt:lpstr>Arial</vt:lpstr>
      <vt:lpstr>Arial Narrow</vt:lpstr>
      <vt:lpstr>Calibri</vt:lpstr>
      <vt:lpstr>Wingdings</vt:lpstr>
      <vt:lpstr>Chapter page</vt:lpstr>
      <vt:lpstr>1_Chapter page</vt:lpstr>
      <vt:lpstr>2_Chapter page</vt:lpstr>
      <vt:lpstr>3_Chapter page</vt:lpstr>
      <vt:lpstr>4_Chapter page</vt:lpstr>
      <vt:lpstr>5_Chapter page</vt:lpstr>
      <vt:lpstr>6_Chapter page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Jornada UPV HarmonyOS</dc:title>
  <dc:creator>Martin Alvarez Espinar</dc:creator>
  <cp:keywords>taller, HMOS, development</cp:keywords>
  <cp:lastModifiedBy>Martin Alvarez Espinar</cp:lastModifiedBy>
  <cp:revision>227</cp:revision>
  <dcterms:created xsi:type="dcterms:W3CDTF">2021-10-22T18:27:16Z</dcterms:created>
  <dcterms:modified xsi:type="dcterms:W3CDTF">2025-02-25T13:46:00Z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(3)xHkpnmRmeeBU7UAR4naygOMu+RxS3Y1QaiB4uthxDPqwN3qgT+a9WIG3ScyPIyyXt4b2WyUE
VLJWnPa+eaqslEoR4xKNGHmOQpfnJ7OeP+HdUdSWYmc5umL9akgx97BpRmONAt5kiUnFvdIl
lgYrG945UbLvxf00sM/Yst99kHUW+IRbWZ2vBNwDXcDPrq9qSLqG0C1N9RTEIFtQreNVeekx
8Trmd44aGC7GLmI0Va</vt:lpwstr>
  </property>
  <property fmtid="{D5CDD505-2E9C-101B-9397-08002B2CF9AE}" pid="3" name="_2015_ms_pID_7253431">
    <vt:lpwstr>VjyF2700nBTGXm35yrugAexhYbf1VKwRSJoiHMj7Qi/5GetDQI0OJr
YmzJITcRl2cs8O/N/ID6WO0fMR1KFeajHzPtXF7MCyzXI6jVEwJZh4/Ll+Up6Bb2FRQJRbE8
JyK+wnWPdE5+fqshpv9vIuZhhKEIUhh91RuuZv1gBD4gCqqRDzP01rOhAEXFNVc3KXygSjGl
iQ9gj7YYjIKcJn8s29Fd7oBxK6qkmZ4dNjro</vt:lpwstr>
  </property>
  <property fmtid="{D5CDD505-2E9C-101B-9397-08002B2CF9AE}" pid="4" name="_2015_ms_pID_7253432">
    <vt:lpwstr>bg==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1729777313</vt:lpwstr>
  </property>
</Properties>
</file>