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57" r:id="rId5"/>
    <p:sldId id="266" r:id="rId6"/>
    <p:sldId id="267" r:id="rId7"/>
    <p:sldId id="261" r:id="rId8"/>
    <p:sldId id="260" r:id="rId9"/>
    <p:sldId id="272" r:id="rId10"/>
    <p:sldId id="258" r:id="rId11"/>
    <p:sldId id="264" r:id="rId12"/>
    <p:sldId id="268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1" d="100"/>
          <a:sy n="51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922D8-AA89-4597-A871-AD812A8788D4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644D1-BF9E-471C-8C7E-D0E256B40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1EDE8-B73F-4A6B-8958-EFE10F06EF53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DB8C2-FE67-4F06-A888-EC3F927F3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4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2738D-9F82-41A2-A6AC-0C04281E1718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1B5E0-F868-410D-AE65-20C7DBC87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6172200"/>
            <a:ext cx="236696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24CED1-B0AD-4497-9E4A-BABF5B6690D3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C71DA6-E533-4ED8-B071-61ADD7C8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165B0-6C42-47DB-A9F7-ECA14E66F586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CAD82-A580-4F6E-A85E-A178F5C93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9D255-090B-49DA-87CF-47575723173E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4FF37-6097-4082-A9B8-8A52877D7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D116C-7902-4C28-8F75-B24E07256F16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B85C2-D7EC-4CAB-AE35-907EB3F4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D7AC-E745-4180-B637-6D612DB536BD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BDF7C-6100-429E-AD32-98838FF86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80CCF-17FD-433F-AD3D-AD0820519D53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8233E-281A-45A0-AFFC-25374AAE6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7A3C-1C02-4E5A-BBF2-179980A07679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53650-EF17-4183-B502-442E2C82F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4F94A-633E-4735-B5EF-B4AFABE1FF20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DBAA8-37B2-4E3C-A4E3-206F31C70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D0AC27-C2F3-4B34-8476-D3E22B4D6C0D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4761559-E1BE-4AB5-AF03-7CE5AE513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3151188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Acoustic models in Kaldi	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171575"/>
            <a:ext cx="64738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AM Classes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47813" y="535781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GMM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7813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Acoustic Model (GMM)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00663" y="534828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GMM Accumulators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92725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std::vector&lt;GMM Accumulators&gt;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47813" y="272573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Decodable AM GMM</a:t>
            </a:r>
          </a:p>
        </p:txBody>
      </p:sp>
      <p:sp>
        <p:nvSpPr>
          <p:cNvPr id="10" name="Data 9"/>
          <p:cNvSpPr>
            <a:spLocks noChangeArrowheads="1"/>
          </p:cNvSpPr>
          <p:nvPr/>
        </p:nvSpPr>
        <p:spPr bwMode="auto">
          <a:xfrm>
            <a:off x="1971675" y="1557338"/>
            <a:ext cx="1717675" cy="650875"/>
          </a:xfrm>
          <a:prstGeom prst="flowChartInputOutpu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Features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292725" y="2725738"/>
            <a:ext cx="1800225" cy="65087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Decoder</a:t>
            </a:r>
          </a:p>
        </p:txBody>
      </p:sp>
      <p:cxnSp>
        <p:nvCxnSpPr>
          <p:cNvPr id="13" name="Straight Arrow Connector 12"/>
          <p:cNvCxnSpPr>
            <a:cxnSpLocks noChangeShapeType="1"/>
            <a:stCxn id="5" idx="2"/>
            <a:endCxn id="4" idx="0"/>
          </p:cNvCxnSpPr>
          <p:nvPr/>
        </p:nvCxnSpPr>
        <p:spPr bwMode="auto">
          <a:xfrm>
            <a:off x="2659063" y="4872038"/>
            <a:ext cx="0" cy="48577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8" idx="2"/>
            <a:endCxn id="5" idx="0"/>
          </p:cNvCxnSpPr>
          <p:nvPr/>
        </p:nvCxnSpPr>
        <p:spPr bwMode="auto">
          <a:xfrm>
            <a:off x="2659063" y="3376613"/>
            <a:ext cx="0" cy="84455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1" idx="1"/>
            <a:endCxn id="8" idx="3"/>
          </p:cNvCxnSpPr>
          <p:nvPr/>
        </p:nvCxnSpPr>
        <p:spPr bwMode="auto">
          <a:xfrm flipH="1">
            <a:off x="3770313" y="3051175"/>
            <a:ext cx="1522412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stCxn id="8" idx="0"/>
            <a:endCxn id="10" idx="3"/>
          </p:cNvCxnSpPr>
          <p:nvPr/>
        </p:nvCxnSpPr>
        <p:spPr bwMode="auto">
          <a:xfrm flipH="1" flipV="1">
            <a:off x="2659063" y="2208213"/>
            <a:ext cx="0" cy="51752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7" idx="1"/>
            <a:endCxn id="5" idx="3"/>
          </p:cNvCxnSpPr>
          <p:nvPr/>
        </p:nvCxnSpPr>
        <p:spPr bwMode="auto">
          <a:xfrm flipH="1">
            <a:off x="3770313" y="4546600"/>
            <a:ext cx="152241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  <a:stCxn id="6" idx="1"/>
            <a:endCxn id="4" idx="3"/>
          </p:cNvCxnSpPr>
          <p:nvPr/>
        </p:nvCxnSpPr>
        <p:spPr bwMode="auto">
          <a:xfrm flipH="1">
            <a:off x="3770313" y="5673725"/>
            <a:ext cx="1530350" cy="95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TextBox 30"/>
          <p:cNvSpPr txBox="1">
            <a:spLocks noChangeArrowheads="1"/>
          </p:cNvSpPr>
          <p:nvPr/>
        </p:nvSpPr>
        <p:spPr bwMode="auto">
          <a:xfrm>
            <a:off x="4932363" y="2019300"/>
            <a:ext cx="33115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		          </a:t>
            </a:r>
            <a:r>
              <a:rPr lang="en-US" altLang="en-US" sz="2000"/>
              <a:t>“</a:t>
            </a:r>
            <a:r>
              <a:rPr lang="en-US" sz="2000"/>
              <a:t>modifies</a:t>
            </a:r>
            <a:r>
              <a:rPr lang="en-US" altLang="en-US" sz="2000"/>
              <a:t>”</a:t>
            </a:r>
            <a:endParaRPr lang="en-US" sz="2000"/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5508625" y="2251075"/>
            <a:ext cx="719138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  <a:stCxn id="7" idx="2"/>
            <a:endCxn id="6" idx="0"/>
          </p:cNvCxnSpPr>
          <p:nvPr/>
        </p:nvCxnSpPr>
        <p:spPr bwMode="auto">
          <a:xfrm>
            <a:off x="6403975" y="4872038"/>
            <a:ext cx="7938" cy="47625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TextBox 8"/>
          <p:cNvSpPr txBox="1">
            <a:spLocks noChangeArrowheads="1"/>
          </p:cNvSpPr>
          <p:nvPr/>
        </p:nvSpPr>
        <p:spPr bwMode="auto">
          <a:xfrm>
            <a:off x="4930775" y="1412875"/>
            <a:ext cx="3313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		          </a:t>
            </a:r>
            <a:r>
              <a:rPr lang="en-US" altLang="en-US" sz="2000"/>
              <a:t>“</a:t>
            </a:r>
            <a:r>
              <a:rPr lang="en-US" sz="2000"/>
              <a:t>knows about</a:t>
            </a:r>
            <a:r>
              <a:rPr lang="en-US" altLang="en-US" sz="2000"/>
              <a:t>”</a:t>
            </a:r>
            <a:endParaRPr lang="en-US" sz="2000"/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5507038" y="1644650"/>
            <a:ext cx="720725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 Classes with fMLLR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535781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GMM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Acoustic Model (GMM)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6600" y="272573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Decodable AM GMM with fMLLR</a:t>
            </a:r>
          </a:p>
        </p:txBody>
      </p:sp>
      <p:sp>
        <p:nvSpPr>
          <p:cNvPr id="10" name="Data 9"/>
          <p:cNvSpPr>
            <a:spLocks noChangeArrowheads="1"/>
          </p:cNvSpPr>
          <p:nvPr/>
        </p:nvSpPr>
        <p:spPr bwMode="auto">
          <a:xfrm>
            <a:off x="3700463" y="1557338"/>
            <a:ext cx="1717675" cy="650875"/>
          </a:xfrm>
          <a:prstGeom prst="flowChartInputOutpu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Features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7019925" y="2725738"/>
            <a:ext cx="1800225" cy="65087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Decoder</a:t>
            </a:r>
          </a:p>
        </p:txBody>
      </p:sp>
      <p:cxnSp>
        <p:nvCxnSpPr>
          <p:cNvPr id="13" name="Straight Arrow Connector 12"/>
          <p:cNvCxnSpPr>
            <a:cxnSpLocks noChangeShapeType="1"/>
            <a:stCxn id="5" idx="2"/>
            <a:endCxn id="4" idx="0"/>
          </p:cNvCxnSpPr>
          <p:nvPr/>
        </p:nvCxnSpPr>
        <p:spPr bwMode="auto">
          <a:xfrm>
            <a:off x="4387850" y="4872038"/>
            <a:ext cx="0" cy="48577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8" idx="2"/>
            <a:endCxn id="5" idx="0"/>
          </p:cNvCxnSpPr>
          <p:nvPr/>
        </p:nvCxnSpPr>
        <p:spPr bwMode="auto">
          <a:xfrm>
            <a:off x="4387850" y="3376613"/>
            <a:ext cx="0" cy="84455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1" idx="1"/>
            <a:endCxn id="8" idx="3"/>
          </p:cNvCxnSpPr>
          <p:nvPr/>
        </p:nvCxnSpPr>
        <p:spPr bwMode="auto">
          <a:xfrm flipH="1">
            <a:off x="5499100" y="3051175"/>
            <a:ext cx="1520825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stCxn id="8" idx="0"/>
            <a:endCxn id="10" idx="3"/>
          </p:cNvCxnSpPr>
          <p:nvPr/>
        </p:nvCxnSpPr>
        <p:spPr bwMode="auto">
          <a:xfrm flipH="1" flipV="1">
            <a:off x="4387850" y="2208213"/>
            <a:ext cx="0" cy="51752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4200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fMLLR Estimator</a:t>
            </a:r>
          </a:p>
        </p:txBody>
      </p:sp>
      <p:cxnSp>
        <p:nvCxnSpPr>
          <p:cNvPr id="6" name="Straight Arrow Connector 5"/>
          <p:cNvCxnSpPr>
            <a:cxnSpLocks noChangeShapeType="1"/>
            <a:stCxn id="12" idx="3"/>
            <a:endCxn id="5" idx="1"/>
          </p:cNvCxnSpPr>
          <p:nvPr/>
        </p:nvCxnSpPr>
        <p:spPr bwMode="auto">
          <a:xfrm>
            <a:off x="2806700" y="4546600"/>
            <a:ext cx="469900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4200" y="272573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fMLLR</a:t>
            </a:r>
          </a:p>
        </p:txBody>
      </p:sp>
      <p:cxnSp>
        <p:nvCxnSpPr>
          <p:cNvPr id="19" name="Straight Arrow Connector 18"/>
          <p:cNvCxnSpPr>
            <a:cxnSpLocks noChangeShapeType="1"/>
            <a:stCxn id="12" idx="0"/>
            <a:endCxn id="16" idx="2"/>
          </p:cNvCxnSpPr>
          <p:nvPr/>
        </p:nvCxnSpPr>
        <p:spPr bwMode="auto">
          <a:xfrm flipV="1">
            <a:off x="1695450" y="3376613"/>
            <a:ext cx="0" cy="8445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1"/>
            <a:endCxn id="16" idx="3"/>
          </p:cNvCxnSpPr>
          <p:nvPr/>
        </p:nvCxnSpPr>
        <p:spPr bwMode="auto">
          <a:xfrm flipH="1">
            <a:off x="2806700" y="3051175"/>
            <a:ext cx="469900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84200" y="1435100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Regression tree</a:t>
            </a:r>
          </a:p>
        </p:txBody>
      </p:sp>
      <p:cxnSp>
        <p:nvCxnSpPr>
          <p:cNvPr id="3" name="Curved Connector 2"/>
          <p:cNvCxnSpPr>
            <a:cxnSpLocks noChangeShapeType="1"/>
            <a:stCxn id="12" idx="1"/>
            <a:endCxn id="23" idx="1"/>
          </p:cNvCxnSpPr>
          <p:nvPr/>
        </p:nvCxnSpPr>
        <p:spPr bwMode="auto">
          <a:xfrm rot="10800000">
            <a:off x="584200" y="1760538"/>
            <a:ext cx="12700" cy="2786062"/>
          </a:xfrm>
          <a:prstGeom prst="curvedConnector3">
            <a:avLst>
              <a:gd name="adj1" fmla="val 3133329"/>
            </a:avLst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  <a:stCxn id="8" idx="1"/>
          </p:cNvCxnSpPr>
          <p:nvPr/>
        </p:nvCxnSpPr>
        <p:spPr bwMode="auto">
          <a:xfrm flipH="1" flipV="1">
            <a:off x="2806700" y="2085975"/>
            <a:ext cx="469900" cy="96520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 Classes with MLLR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535781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GMM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Acoustic Model (GMM)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6600" y="272573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Decodable AM GMM with fMLLR</a:t>
            </a:r>
          </a:p>
        </p:txBody>
      </p:sp>
      <p:sp>
        <p:nvSpPr>
          <p:cNvPr id="10" name="Data 9"/>
          <p:cNvSpPr>
            <a:spLocks noChangeArrowheads="1"/>
          </p:cNvSpPr>
          <p:nvPr/>
        </p:nvSpPr>
        <p:spPr bwMode="auto">
          <a:xfrm>
            <a:off x="3700463" y="1557338"/>
            <a:ext cx="1717675" cy="650875"/>
          </a:xfrm>
          <a:prstGeom prst="flowChartInputOutpu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Features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7019925" y="2725738"/>
            <a:ext cx="1800225" cy="65087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Decoder</a:t>
            </a:r>
          </a:p>
        </p:txBody>
      </p:sp>
      <p:cxnSp>
        <p:nvCxnSpPr>
          <p:cNvPr id="13" name="Straight Arrow Connector 12"/>
          <p:cNvCxnSpPr>
            <a:cxnSpLocks noChangeShapeType="1"/>
            <a:stCxn id="5" idx="2"/>
            <a:endCxn id="4" idx="0"/>
          </p:cNvCxnSpPr>
          <p:nvPr/>
        </p:nvCxnSpPr>
        <p:spPr bwMode="auto">
          <a:xfrm>
            <a:off x="4387850" y="4872038"/>
            <a:ext cx="0" cy="48577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8" idx="2"/>
            <a:endCxn id="5" idx="0"/>
          </p:cNvCxnSpPr>
          <p:nvPr/>
        </p:nvCxnSpPr>
        <p:spPr bwMode="auto">
          <a:xfrm>
            <a:off x="4387850" y="3376613"/>
            <a:ext cx="0" cy="84455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1" idx="1"/>
            <a:endCxn id="8" idx="3"/>
          </p:cNvCxnSpPr>
          <p:nvPr/>
        </p:nvCxnSpPr>
        <p:spPr bwMode="auto">
          <a:xfrm flipH="1">
            <a:off x="5499100" y="3051175"/>
            <a:ext cx="1520825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stCxn id="8" idx="0"/>
            <a:endCxn id="10" idx="3"/>
          </p:cNvCxnSpPr>
          <p:nvPr/>
        </p:nvCxnSpPr>
        <p:spPr bwMode="auto">
          <a:xfrm flipH="1" flipV="1">
            <a:off x="4387850" y="2208213"/>
            <a:ext cx="0" cy="51752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4200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fMLLR Estimator</a:t>
            </a:r>
          </a:p>
        </p:txBody>
      </p:sp>
      <p:cxnSp>
        <p:nvCxnSpPr>
          <p:cNvPr id="6" name="Straight Arrow Connector 5"/>
          <p:cNvCxnSpPr>
            <a:cxnSpLocks noChangeShapeType="1"/>
            <a:stCxn id="12" idx="3"/>
            <a:endCxn id="5" idx="1"/>
          </p:cNvCxnSpPr>
          <p:nvPr/>
        </p:nvCxnSpPr>
        <p:spPr bwMode="auto">
          <a:xfrm>
            <a:off x="2806700" y="4546600"/>
            <a:ext cx="469900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4200" y="272573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MLLR</a:t>
            </a:r>
          </a:p>
        </p:txBody>
      </p:sp>
      <p:cxnSp>
        <p:nvCxnSpPr>
          <p:cNvPr id="19" name="Straight Arrow Connector 18"/>
          <p:cNvCxnSpPr>
            <a:cxnSpLocks noChangeShapeType="1"/>
            <a:stCxn id="12" idx="0"/>
            <a:endCxn id="16" idx="2"/>
          </p:cNvCxnSpPr>
          <p:nvPr/>
        </p:nvCxnSpPr>
        <p:spPr bwMode="auto">
          <a:xfrm flipV="1">
            <a:off x="1695450" y="3376613"/>
            <a:ext cx="0" cy="8445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1"/>
            <a:endCxn id="16" idx="3"/>
          </p:cNvCxnSpPr>
          <p:nvPr/>
        </p:nvCxnSpPr>
        <p:spPr bwMode="auto">
          <a:xfrm flipH="1">
            <a:off x="2806700" y="3051175"/>
            <a:ext cx="469900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84200" y="1435100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Regression tree</a:t>
            </a:r>
          </a:p>
        </p:txBody>
      </p:sp>
      <p:cxnSp>
        <p:nvCxnSpPr>
          <p:cNvPr id="3" name="Curved Connector 2"/>
          <p:cNvCxnSpPr>
            <a:cxnSpLocks noChangeShapeType="1"/>
            <a:stCxn id="12" idx="1"/>
            <a:endCxn id="23" idx="1"/>
          </p:cNvCxnSpPr>
          <p:nvPr/>
        </p:nvCxnSpPr>
        <p:spPr bwMode="auto">
          <a:xfrm rot="10800000">
            <a:off x="584200" y="1760538"/>
            <a:ext cx="12700" cy="2786062"/>
          </a:xfrm>
          <a:prstGeom prst="curvedConnector3">
            <a:avLst>
              <a:gd name="adj1" fmla="val 3133329"/>
            </a:avLst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  <a:stCxn id="8" idx="1"/>
          </p:cNvCxnSpPr>
          <p:nvPr/>
        </p:nvCxnSpPr>
        <p:spPr bwMode="auto">
          <a:xfrm flipH="1" flipV="1">
            <a:off x="2806700" y="2085975"/>
            <a:ext cx="469900" cy="96520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  <a:stCxn id="16" idx="0"/>
            <a:endCxn id="23" idx="2"/>
          </p:cNvCxnSpPr>
          <p:nvPr/>
        </p:nvCxnSpPr>
        <p:spPr bwMode="auto">
          <a:xfrm flipV="1">
            <a:off x="1695450" y="2085975"/>
            <a:ext cx="0" cy="639763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  <a:stCxn id="16" idx="2"/>
          </p:cNvCxnSpPr>
          <p:nvPr/>
        </p:nvCxnSpPr>
        <p:spPr bwMode="auto">
          <a:xfrm>
            <a:off x="1695450" y="3376613"/>
            <a:ext cx="1581150" cy="84455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SGMM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16125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Acoustic Model (GMM)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76925" y="534828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SGMM Accumulators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8988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SGMM Updater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79613" y="272573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Decodable SGMM</a:t>
            </a:r>
          </a:p>
        </p:txBody>
      </p:sp>
      <p:sp>
        <p:nvSpPr>
          <p:cNvPr id="10" name="Data 9"/>
          <p:cNvSpPr>
            <a:spLocks noChangeArrowheads="1"/>
          </p:cNvSpPr>
          <p:nvPr/>
        </p:nvSpPr>
        <p:spPr bwMode="auto">
          <a:xfrm>
            <a:off x="2403475" y="1557338"/>
            <a:ext cx="1717675" cy="650875"/>
          </a:xfrm>
          <a:prstGeom prst="flowChartInputOutpu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Features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868988" y="2725738"/>
            <a:ext cx="1800225" cy="65087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Decoder</a:t>
            </a:r>
          </a:p>
        </p:txBody>
      </p:sp>
      <p:cxnSp>
        <p:nvCxnSpPr>
          <p:cNvPr id="14" name="Straight Arrow Connector 13"/>
          <p:cNvCxnSpPr>
            <a:cxnSpLocks noChangeShapeType="1"/>
            <a:stCxn id="8" idx="2"/>
            <a:endCxn id="5" idx="0"/>
          </p:cNvCxnSpPr>
          <p:nvPr/>
        </p:nvCxnSpPr>
        <p:spPr bwMode="auto">
          <a:xfrm>
            <a:off x="3090863" y="3376613"/>
            <a:ext cx="36512" cy="84455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1" idx="1"/>
            <a:endCxn id="8" idx="3"/>
          </p:cNvCxnSpPr>
          <p:nvPr/>
        </p:nvCxnSpPr>
        <p:spPr bwMode="auto">
          <a:xfrm flipH="1">
            <a:off x="4202113" y="3051175"/>
            <a:ext cx="1666875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stCxn id="8" idx="0"/>
            <a:endCxn id="10" idx="3"/>
          </p:cNvCxnSpPr>
          <p:nvPr/>
        </p:nvCxnSpPr>
        <p:spPr bwMode="auto">
          <a:xfrm flipH="1" flipV="1">
            <a:off x="3090863" y="2208213"/>
            <a:ext cx="0" cy="51752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7" idx="1"/>
            <a:endCxn id="5" idx="3"/>
          </p:cNvCxnSpPr>
          <p:nvPr/>
        </p:nvCxnSpPr>
        <p:spPr bwMode="auto">
          <a:xfrm flipH="1">
            <a:off x="4238625" y="4546600"/>
            <a:ext cx="1630363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  <a:stCxn id="6" idx="1"/>
            <a:endCxn id="5" idx="3"/>
          </p:cNvCxnSpPr>
          <p:nvPr/>
        </p:nvCxnSpPr>
        <p:spPr bwMode="auto">
          <a:xfrm flipH="1" flipV="1">
            <a:off x="4238625" y="4546600"/>
            <a:ext cx="1638300" cy="112712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TextBox 30"/>
          <p:cNvSpPr txBox="1">
            <a:spLocks noChangeArrowheads="1"/>
          </p:cNvSpPr>
          <p:nvPr/>
        </p:nvSpPr>
        <p:spPr bwMode="auto">
          <a:xfrm>
            <a:off x="5508625" y="2019300"/>
            <a:ext cx="33115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		          </a:t>
            </a:r>
            <a:r>
              <a:rPr lang="en-US" altLang="en-US" sz="2000"/>
              <a:t>“</a:t>
            </a:r>
            <a:r>
              <a:rPr lang="en-US" sz="2000"/>
              <a:t>modifies</a:t>
            </a:r>
            <a:r>
              <a:rPr lang="en-US" altLang="en-US" sz="2000"/>
              <a:t>”</a:t>
            </a:r>
            <a:endParaRPr lang="en-US" sz="2000"/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6084888" y="2251075"/>
            <a:ext cx="719137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  <a:stCxn id="7" idx="2"/>
            <a:endCxn id="6" idx="0"/>
          </p:cNvCxnSpPr>
          <p:nvPr/>
        </p:nvCxnSpPr>
        <p:spPr bwMode="auto">
          <a:xfrm>
            <a:off x="6980238" y="4872038"/>
            <a:ext cx="7937" cy="47625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TextBox 8"/>
          <p:cNvSpPr txBox="1">
            <a:spLocks noChangeArrowheads="1"/>
          </p:cNvSpPr>
          <p:nvPr/>
        </p:nvSpPr>
        <p:spPr bwMode="auto">
          <a:xfrm>
            <a:off x="5507038" y="1412875"/>
            <a:ext cx="331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		          </a:t>
            </a:r>
            <a:r>
              <a:rPr lang="en-US" altLang="en-US" sz="2000"/>
              <a:t>“</a:t>
            </a:r>
            <a:r>
              <a:rPr lang="en-US" sz="2000"/>
              <a:t>knows about</a:t>
            </a:r>
            <a:r>
              <a:rPr lang="en-US" altLang="en-US" sz="2000"/>
              <a:t>”</a:t>
            </a:r>
            <a:endParaRPr lang="en-US" sz="2000"/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6083300" y="1644650"/>
            <a:ext cx="720725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276600" y="558641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Diag-GMM</a:t>
            </a:r>
          </a:p>
        </p:txBody>
      </p:sp>
      <p:cxnSp>
        <p:nvCxnSpPr>
          <p:cNvPr id="29" name="Straight Arrow Connector 28"/>
          <p:cNvCxnSpPr>
            <a:cxnSpLocks noChangeShapeType="1"/>
            <a:stCxn id="5" idx="2"/>
            <a:endCxn id="26" idx="0"/>
          </p:cNvCxnSpPr>
          <p:nvPr/>
        </p:nvCxnSpPr>
        <p:spPr bwMode="auto">
          <a:xfrm>
            <a:off x="3127375" y="4872038"/>
            <a:ext cx="1260475" cy="71437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3738" y="557053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Full-GMM</a:t>
            </a:r>
          </a:p>
        </p:txBody>
      </p:sp>
      <p:cxnSp>
        <p:nvCxnSpPr>
          <p:cNvPr id="31" name="Straight Arrow Connector 30"/>
          <p:cNvCxnSpPr>
            <a:cxnSpLocks noChangeShapeType="1"/>
            <a:stCxn id="5" idx="2"/>
            <a:endCxn id="30" idx="0"/>
          </p:cNvCxnSpPr>
          <p:nvPr/>
        </p:nvCxnSpPr>
        <p:spPr bwMode="auto">
          <a:xfrm flipH="1">
            <a:off x="1804988" y="4872038"/>
            <a:ext cx="1322387" cy="69850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to do next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fMLLR basis for SGMMs</a:t>
            </a:r>
          </a:p>
          <a:p>
            <a:r>
              <a:rPr lang="en-US" smtClean="0"/>
              <a:t>The </a:t>
            </a:r>
            <a:r>
              <a:rPr lang="en-US" altLang="en-US" smtClean="0"/>
              <a:t>“</a:t>
            </a:r>
            <a:r>
              <a:rPr lang="en-US" smtClean="0"/>
              <a:t>Symmetric</a:t>
            </a:r>
            <a:r>
              <a:rPr lang="en-US" altLang="en-US" smtClean="0"/>
              <a:t>”</a:t>
            </a:r>
            <a:r>
              <a:rPr lang="en-US" smtClean="0"/>
              <a:t> extension to SGMMs</a:t>
            </a:r>
          </a:p>
          <a:p>
            <a:r>
              <a:rPr lang="en-US" smtClean="0"/>
              <a:t>Discriminative training code planned for this summer</a:t>
            </a:r>
          </a:p>
          <a:p>
            <a:pPr lvl="1"/>
            <a:r>
              <a:rPr lang="en-US" smtClean="0"/>
              <a:t>Need lattice generation</a:t>
            </a:r>
          </a:p>
          <a:p>
            <a:r>
              <a:rPr lang="en-US" smtClean="0"/>
              <a:t>Thoughts on multiple feature transforms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Acoustic models in Kaldi	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608138"/>
            <a:ext cx="8362950" cy="4525962"/>
          </a:xfrm>
        </p:spPr>
        <p:txBody>
          <a:bodyPr/>
          <a:lstStyle/>
          <a:p>
            <a:r>
              <a:rPr lang="en-US" smtClean="0"/>
              <a:t>Support for standard ML-trained models</a:t>
            </a:r>
          </a:p>
          <a:p>
            <a:pPr lvl="1"/>
            <a:r>
              <a:rPr lang="en-US" smtClean="0"/>
              <a:t>Linear transforms like LDA, HLDA, MLLT/STC</a:t>
            </a:r>
          </a:p>
          <a:p>
            <a:pPr lvl="1"/>
            <a:r>
              <a:rPr lang="en-US" smtClean="0"/>
              <a:t>Speaker adaptation with fMLLR, MLLR</a:t>
            </a:r>
          </a:p>
          <a:p>
            <a:pPr lvl="1"/>
            <a:r>
              <a:rPr lang="en-US" smtClean="0"/>
              <a:t>Support for tied-mixture systems initially discussed</a:t>
            </a:r>
          </a:p>
          <a:p>
            <a:r>
              <a:rPr lang="en-US" smtClean="0"/>
              <a:t>Support for SGMMs</a:t>
            </a:r>
          </a:p>
          <a:p>
            <a:pPr lvl="1"/>
            <a:r>
              <a:rPr lang="en-US" smtClean="0"/>
              <a:t>Speaker adaptation with fMLLR (single transform) in addition to speaker subspaces</a:t>
            </a:r>
          </a:p>
          <a:p>
            <a:r>
              <a:rPr lang="en-US" smtClean="0"/>
              <a:t>Modular code, can be easily extended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AM Classes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47813" y="535781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GMM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7813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Acoustic Model (GMM)</a:t>
            </a:r>
          </a:p>
        </p:txBody>
      </p:sp>
      <p:cxnSp>
        <p:nvCxnSpPr>
          <p:cNvPr id="13" name="Straight Arrow Connector 12"/>
          <p:cNvCxnSpPr>
            <a:cxnSpLocks noChangeShapeType="1"/>
            <a:stCxn id="5" idx="2"/>
            <a:endCxn id="4" idx="0"/>
          </p:cNvCxnSpPr>
          <p:nvPr/>
        </p:nvCxnSpPr>
        <p:spPr bwMode="auto">
          <a:xfrm>
            <a:off x="2659063" y="4872038"/>
            <a:ext cx="0" cy="48577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787900" y="4221163"/>
            <a:ext cx="3024188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/>
                <a:cs typeface="Courier New"/>
              </a:rPr>
              <a:t>std::vector&lt; GMM* &gt;</a:t>
            </a:r>
          </a:p>
        </p:txBody>
      </p: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4787900" y="5357813"/>
            <a:ext cx="3313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		          </a:t>
            </a:r>
            <a:r>
              <a:rPr lang="en-US" altLang="en-US" sz="2000"/>
              <a:t>“</a:t>
            </a:r>
            <a:r>
              <a:rPr lang="en-US" sz="2000"/>
              <a:t>knows about</a:t>
            </a:r>
            <a:r>
              <a:rPr lang="en-US" altLang="en-US" sz="2000"/>
              <a:t>”</a:t>
            </a:r>
            <a:endParaRPr lang="en-US" sz="2000"/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5364163" y="5589588"/>
            <a:ext cx="720725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GMM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 eaLnBrk="1" hangingPunct="1"/>
            <a:r>
              <a:rPr lang="en-US" smtClean="0"/>
              <a:t>Gaussians represented using </a:t>
            </a:r>
            <a:r>
              <a:rPr lang="en-US" i="1" smtClean="0"/>
              <a:t>natural parameters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For efficient likelihood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GMM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 eaLnBrk="1" hangingPunct="1"/>
            <a:r>
              <a:rPr lang="en-US" smtClean="0"/>
              <a:t>Gaussians represented using </a:t>
            </a:r>
            <a:r>
              <a:rPr lang="en-US" i="1" smtClean="0"/>
              <a:t>natural parameters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For efficient likelihood evaluation</a:t>
            </a:r>
          </a:p>
        </p:txBody>
      </p:sp>
      <p:pic>
        <p:nvPicPr>
          <p:cNvPr id="7172" name="Picture 3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832225"/>
            <a:ext cx="8432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GMM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 eaLnBrk="1" hangingPunct="1"/>
            <a:r>
              <a:rPr lang="en-US" smtClean="0"/>
              <a:t>Gaussians represented using </a:t>
            </a:r>
            <a:r>
              <a:rPr lang="en-US" i="1" smtClean="0"/>
              <a:t>natural parameters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For efficient likelihood evaluation</a:t>
            </a:r>
          </a:p>
        </p:txBody>
      </p:sp>
      <p:pic>
        <p:nvPicPr>
          <p:cNvPr id="8196" name="Picture 3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832225"/>
            <a:ext cx="8432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049713" y="5178425"/>
            <a:ext cx="1081087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B977">
                  <a:alpha val="29999"/>
                </a:srgbClr>
              </a:gs>
              <a:gs pos="100000">
                <a:srgbClr val="FF932B">
                  <a:alpha val="29999"/>
                </a:srgbClr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032500" y="5178425"/>
            <a:ext cx="504825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B977">
                  <a:alpha val="29999"/>
                </a:srgbClr>
              </a:gs>
              <a:gs pos="100000">
                <a:srgbClr val="FF932B">
                  <a:alpha val="29999"/>
                </a:srgbClr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GMM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smtClean="0"/>
              <a:t>Likelihood calculation done in 2 matrix-vector multiplications.</a:t>
            </a:r>
          </a:p>
          <a:p>
            <a:pPr lvl="1" eaLnBrk="1" hangingPunct="1"/>
            <a:r>
              <a:rPr lang="en-US" smtClean="0"/>
              <a:t>Optimized BLAS routines can be used.</a:t>
            </a:r>
          </a:p>
        </p:txBody>
      </p:sp>
      <p:grpSp>
        <p:nvGrpSpPr>
          <p:cNvPr id="9220" name="Group 36"/>
          <p:cNvGrpSpPr>
            <a:grpSpLocks/>
          </p:cNvGrpSpPr>
          <p:nvPr/>
        </p:nvGrpSpPr>
        <p:grpSpPr bwMode="auto">
          <a:xfrm>
            <a:off x="788988" y="3395663"/>
            <a:ext cx="7712075" cy="2770187"/>
            <a:chOff x="731317" y="3324179"/>
            <a:chExt cx="7711003" cy="276911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07490" y="3933544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5400000">
              <a:off x="3375991" y="4914216"/>
              <a:ext cx="2159754" cy="198409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07490" y="4220770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07490" y="4509584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07490" y="4796811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07490" y="5085625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pic>
          <p:nvPicPr>
            <p:cNvPr id="9227" name="Picture 15" descr="latex-image-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18" y="4365103"/>
              <a:ext cx="1481694" cy="5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47121" y="3933544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647121" y="4220770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647121" y="4509584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647121" y="4796811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647121" y="5085625"/>
              <a:ext cx="2160288" cy="215817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pic>
          <p:nvPicPr>
            <p:cNvPr id="9233" name="Picture 23" descr="latex-image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4385774"/>
              <a:ext cx="816262" cy="42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24" descr="latex-imag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516" y="4445165"/>
              <a:ext cx="352731" cy="352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26" descr="latex-image-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739" y="3497477"/>
              <a:ext cx="279978" cy="205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" name="Picture 27" descr="latex-image-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495" y="3324179"/>
              <a:ext cx="395825" cy="37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1259881" y="4652404"/>
              <a:ext cx="43174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 rot="5400000">
              <a:off x="149748" y="4515113"/>
              <a:ext cx="1367897" cy="204759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 rot="5400000">
              <a:off x="7066415" y="4914216"/>
              <a:ext cx="2159754" cy="19841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AM Classes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47813" y="535781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GMM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7813" y="4221163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Acoustic Model (GMM)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47813" y="2725738"/>
            <a:ext cx="2222500" cy="6508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Decodable AM GMM</a:t>
            </a:r>
          </a:p>
        </p:txBody>
      </p:sp>
      <p:sp>
        <p:nvSpPr>
          <p:cNvPr id="10" name="Data 9"/>
          <p:cNvSpPr>
            <a:spLocks noChangeArrowheads="1"/>
          </p:cNvSpPr>
          <p:nvPr/>
        </p:nvSpPr>
        <p:spPr bwMode="auto">
          <a:xfrm>
            <a:off x="1971675" y="1557338"/>
            <a:ext cx="1717675" cy="650875"/>
          </a:xfrm>
          <a:prstGeom prst="flowChartInputOutpu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Features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292725" y="2725738"/>
            <a:ext cx="1800225" cy="65087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Decoder</a:t>
            </a:r>
          </a:p>
        </p:txBody>
      </p:sp>
      <p:cxnSp>
        <p:nvCxnSpPr>
          <p:cNvPr id="13" name="Straight Arrow Connector 12"/>
          <p:cNvCxnSpPr>
            <a:cxnSpLocks noChangeShapeType="1"/>
            <a:stCxn id="5" idx="2"/>
            <a:endCxn id="4" idx="0"/>
          </p:cNvCxnSpPr>
          <p:nvPr/>
        </p:nvCxnSpPr>
        <p:spPr bwMode="auto">
          <a:xfrm>
            <a:off x="2659063" y="4872038"/>
            <a:ext cx="0" cy="48577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8" idx="2"/>
            <a:endCxn id="5" idx="0"/>
          </p:cNvCxnSpPr>
          <p:nvPr/>
        </p:nvCxnSpPr>
        <p:spPr bwMode="auto">
          <a:xfrm>
            <a:off x="2659063" y="3376613"/>
            <a:ext cx="0" cy="84455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1" idx="1"/>
            <a:endCxn id="8" idx="3"/>
          </p:cNvCxnSpPr>
          <p:nvPr/>
        </p:nvCxnSpPr>
        <p:spPr bwMode="auto">
          <a:xfrm flipH="1">
            <a:off x="3770313" y="3051175"/>
            <a:ext cx="1522412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stCxn id="8" idx="0"/>
            <a:endCxn id="10" idx="3"/>
          </p:cNvCxnSpPr>
          <p:nvPr/>
        </p:nvCxnSpPr>
        <p:spPr bwMode="auto">
          <a:xfrm flipH="1" flipV="1">
            <a:off x="2659063" y="2208213"/>
            <a:ext cx="0" cy="517525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4930775" y="1412875"/>
            <a:ext cx="3313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		          </a:t>
            </a:r>
            <a:r>
              <a:rPr lang="en-US" altLang="en-US" sz="2000"/>
              <a:t>“</a:t>
            </a:r>
            <a:r>
              <a:rPr lang="en-US" sz="2000"/>
              <a:t>knows about</a:t>
            </a:r>
            <a:r>
              <a:rPr lang="en-US" altLang="en-US" sz="2000"/>
              <a:t>”</a:t>
            </a:r>
            <a:endParaRPr lang="en-US" sz="2000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5507038" y="1644650"/>
            <a:ext cx="720725" cy="0"/>
          </a:xfrm>
          <a:prstGeom prst="straightConnector1">
            <a:avLst/>
          </a:prstGeom>
          <a:noFill/>
          <a:ln w="38100">
            <a:solidFill>
              <a:srgbClr val="9BBB59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Decodable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964613" cy="485298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class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800" b="1" dirty="0" err="1">
                <a:solidFill>
                  <a:schemeClr val="accent3">
                    <a:lumMod val="50000"/>
                  </a:schemeClr>
                </a:solidFill>
                <a:latin typeface="Courier"/>
                <a:ea typeface="ＭＳ Ｐゴシック" charset="0"/>
                <a:cs typeface="Courier"/>
              </a:rPr>
              <a:t>DecodableInterface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800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public: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Courier"/>
                <a:ea typeface="ＭＳ Ｐゴシック" charset="0"/>
                <a:cs typeface="Courier"/>
              </a:rPr>
              <a:t>// Returns the log likelihood (negated in the decoder).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sz="1800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virtual</a:t>
            </a:r>
            <a:r>
              <a:rPr lang="en-US" sz="1800" b="1" dirty="0" smtClean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800" b="1" dirty="0" err="1" smtClean="0">
                <a:solidFill>
                  <a:srgbClr val="4F6228"/>
                </a:solidFill>
                <a:latin typeface="Courier"/>
                <a:ea typeface="ＭＳ Ｐゴシック" charset="0"/>
                <a:cs typeface="Courier"/>
              </a:rPr>
              <a:t>BaseFloat</a:t>
            </a:r>
            <a:r>
              <a:rPr lang="en-US" sz="1800" b="1" dirty="0" smtClean="0">
                <a:solidFill>
                  <a:srgbClr val="4F6228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800" b="1" dirty="0" err="1" smtClean="0">
                <a:latin typeface="Courier"/>
                <a:ea typeface="ＭＳ Ｐゴシック" charset="0"/>
                <a:cs typeface="Courier"/>
              </a:rPr>
              <a:t>LogLikelihood</a:t>
            </a:r>
            <a:r>
              <a:rPr lang="en-US" sz="1800" b="1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ea typeface="ＭＳ Ｐゴシック" charset="0"/>
                <a:cs typeface="Courier"/>
              </a:rPr>
              <a:t>int32</a:t>
            </a:r>
            <a:r>
              <a:rPr lang="en-US" sz="1800" b="1" dirty="0" smtClean="0">
                <a:latin typeface="Courier"/>
                <a:ea typeface="ＭＳ Ｐゴシック" charset="0"/>
                <a:cs typeface="Courier"/>
              </a:rPr>
              <a:t> frame, </a:t>
            </a:r>
            <a:r>
              <a:rPr lang="en-US" sz="1800" b="1" dirty="0" smtClean="0">
                <a:solidFill>
                  <a:srgbClr val="4F6228"/>
                </a:solidFill>
                <a:latin typeface="Courier"/>
                <a:ea typeface="ＭＳ Ｐゴシック" charset="0"/>
                <a:cs typeface="Courier"/>
              </a:rPr>
              <a:t>int32</a:t>
            </a:r>
            <a:r>
              <a:rPr lang="en-US" sz="1800" b="1" dirty="0" smtClean="0">
                <a:latin typeface="Courier"/>
                <a:ea typeface="ＭＳ Ｐゴシック" charset="0"/>
                <a:cs typeface="Courier"/>
              </a:rPr>
              <a:t> index) = 0;</a:t>
            </a:r>
          </a:p>
          <a:p>
            <a:pPr marL="0" indent="0">
              <a:buFont typeface="Arial" charset="0"/>
              <a:buNone/>
              <a:defRPr/>
            </a:pPr>
            <a:endParaRPr lang="en-US" sz="1800" b="1" dirty="0">
              <a:latin typeface="Courier"/>
              <a:ea typeface="ＭＳ Ｐゴシック" charset="0"/>
              <a:cs typeface="Courier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solidFill>
                  <a:srgbClr val="31859C"/>
                </a:solidFill>
                <a:latin typeface="Courier"/>
                <a:ea typeface="ＭＳ Ｐゴシック" charset="0"/>
                <a:cs typeface="Courier"/>
              </a:rPr>
              <a:t>  /</a:t>
            </a:r>
            <a:r>
              <a:rPr lang="en-US" sz="1800" b="1" dirty="0" smtClean="0">
                <a:solidFill>
                  <a:srgbClr val="31859C"/>
                </a:solidFill>
                <a:latin typeface="Courier"/>
                <a:ea typeface="ＭＳ Ｐゴシック" charset="0"/>
                <a:cs typeface="Courier"/>
              </a:rPr>
              <a:t>/ Frames </a:t>
            </a:r>
            <a:r>
              <a:rPr lang="en-US" sz="1800" b="1" dirty="0">
                <a:solidFill>
                  <a:srgbClr val="31859C"/>
                </a:solidFill>
                <a:latin typeface="Courier"/>
                <a:ea typeface="ＭＳ Ｐゴシック" charset="0"/>
                <a:cs typeface="Courier"/>
              </a:rPr>
              <a:t>are one-based.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sz="18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virtual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800" b="1" dirty="0" err="1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bool</a:t>
            </a:r>
            <a:r>
              <a:rPr lang="en-US" sz="18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800" b="1" dirty="0" err="1">
                <a:latin typeface="Courier"/>
                <a:ea typeface="ＭＳ Ｐゴシック" charset="0"/>
                <a:cs typeface="Courier"/>
              </a:rPr>
              <a:t>IsLastFrame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sz="1800" b="1" dirty="0">
                <a:solidFill>
                  <a:srgbClr val="4F6228"/>
                </a:solidFill>
                <a:latin typeface="Courier"/>
                <a:ea typeface="ＭＳ Ｐゴシック" charset="0"/>
                <a:cs typeface="Courier"/>
              </a:rPr>
              <a:t>int32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 frame) = 0;</a:t>
            </a:r>
          </a:p>
          <a:p>
            <a:pPr marL="0" indent="0">
              <a:buFont typeface="Arial" charset="0"/>
              <a:buNone/>
              <a:defRPr/>
            </a:pPr>
            <a:endParaRPr lang="en-US" sz="1800" b="1" dirty="0">
              <a:latin typeface="Courier"/>
              <a:ea typeface="ＭＳ Ｐゴシック" charset="0"/>
              <a:cs typeface="Courier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solidFill>
                  <a:srgbClr val="31859C"/>
                </a:solidFill>
                <a:latin typeface="Courier"/>
                <a:ea typeface="ＭＳ Ｐゴシック" charset="0"/>
                <a:cs typeface="Courier"/>
              </a:rPr>
              <a:t>  /// Indices are one-</a:t>
            </a:r>
            <a:r>
              <a:rPr lang="en-US" sz="1800" b="1" dirty="0" smtClean="0">
                <a:solidFill>
                  <a:srgbClr val="31859C"/>
                </a:solidFill>
                <a:latin typeface="Courier"/>
                <a:ea typeface="ＭＳ Ｐゴシック" charset="0"/>
                <a:cs typeface="Courier"/>
              </a:rPr>
              <a:t>based (compatibility </a:t>
            </a:r>
            <a:r>
              <a:rPr lang="en-US" sz="1800" b="1" dirty="0">
                <a:solidFill>
                  <a:srgbClr val="31859C"/>
                </a:solidFill>
                <a:latin typeface="Courier"/>
                <a:ea typeface="ＭＳ Ｐゴシック" charset="0"/>
                <a:cs typeface="Courier"/>
              </a:rPr>
              <a:t>with </a:t>
            </a:r>
            <a:r>
              <a:rPr lang="en-US" sz="1800" b="1" dirty="0" err="1" smtClean="0">
                <a:solidFill>
                  <a:srgbClr val="31859C"/>
                </a:solidFill>
                <a:latin typeface="Courier"/>
                <a:ea typeface="ＭＳ Ｐゴシック" charset="0"/>
                <a:cs typeface="Courier"/>
              </a:rPr>
              <a:t>OpenFst</a:t>
            </a:r>
            <a:r>
              <a:rPr lang="en-US" sz="1800" b="1" dirty="0" smtClean="0">
                <a:solidFill>
                  <a:srgbClr val="31859C"/>
                </a:solidFill>
                <a:latin typeface="Courier"/>
                <a:ea typeface="ＭＳ Ｐゴシック" charset="0"/>
                <a:cs typeface="Courier"/>
              </a:rPr>
              <a:t>).</a:t>
            </a:r>
            <a:endParaRPr lang="en-US" sz="1800" b="1" dirty="0">
              <a:solidFill>
                <a:srgbClr val="31859C"/>
              </a:solidFill>
              <a:latin typeface="Courier"/>
              <a:ea typeface="ＭＳ Ｐゴシック" charset="0"/>
              <a:cs typeface="Courier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sz="18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virtual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ourier"/>
                <a:ea typeface="ＭＳ Ｐゴシック" charset="0"/>
                <a:cs typeface="Courier"/>
              </a:rPr>
              <a:t>int32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800" b="1" dirty="0" err="1">
                <a:latin typeface="Courier"/>
                <a:ea typeface="ＭＳ Ｐゴシック" charset="0"/>
                <a:cs typeface="Courier"/>
              </a:rPr>
              <a:t>NumIndices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() = 0;</a:t>
            </a:r>
          </a:p>
          <a:p>
            <a:pPr marL="0" indent="0">
              <a:buFont typeface="Arial" charset="0"/>
              <a:buNone/>
              <a:defRPr/>
            </a:pPr>
            <a:endParaRPr lang="en-US" sz="1800" b="1" dirty="0" smtClean="0">
              <a:latin typeface="Courier"/>
              <a:ea typeface="ＭＳ Ｐゴシック" charset="0"/>
              <a:cs typeface="Courier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sz="18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virtual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 ~</a:t>
            </a:r>
            <a:r>
              <a:rPr lang="en-US" sz="1800" b="1" dirty="0" err="1">
                <a:latin typeface="Courier"/>
                <a:ea typeface="ＭＳ Ｐゴシック" charset="0"/>
                <a:cs typeface="Courier"/>
              </a:rPr>
              <a:t>DecodableInterface</a:t>
            </a: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() {}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Courier"/>
                <a:ea typeface="ＭＳ Ｐゴシック" charset="0"/>
                <a:cs typeface="Courier"/>
              </a:rPr>
              <a:t>}</a:t>
            </a:r>
            <a:r>
              <a:rPr lang="en-US" sz="1800" b="1" dirty="0" smtClean="0">
                <a:latin typeface="Courier"/>
                <a:ea typeface="ＭＳ Ｐゴシック" charset="0"/>
                <a:cs typeface="Courier"/>
              </a:rPr>
              <a:t>;</a:t>
            </a:r>
            <a:endParaRPr lang="en-US" sz="1800" b="1" dirty="0">
              <a:latin typeface="Courier"/>
              <a:ea typeface="ＭＳ Ｐゴシック" charset="0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325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MS PGothic</vt:lpstr>
      <vt:lpstr>Arial</vt:lpstr>
      <vt:lpstr>Courier New</vt:lpstr>
      <vt:lpstr>Courier</vt:lpstr>
      <vt:lpstr>Office Theme</vt:lpstr>
      <vt:lpstr>Acoustic models in Kaldi </vt:lpstr>
      <vt:lpstr>Acoustic models in Kaldi </vt:lpstr>
      <vt:lpstr>Overview of AM Classes</vt:lpstr>
      <vt:lpstr>GMM</vt:lpstr>
      <vt:lpstr>GMM</vt:lpstr>
      <vt:lpstr>GMM</vt:lpstr>
      <vt:lpstr>GMM</vt:lpstr>
      <vt:lpstr>Overview of AM Classes</vt:lpstr>
      <vt:lpstr>The Decodable Interface</vt:lpstr>
      <vt:lpstr>Overview of AM Classes</vt:lpstr>
      <vt:lpstr>AM Classes with fMLLR</vt:lpstr>
      <vt:lpstr>AM Classes with MLLR</vt:lpstr>
      <vt:lpstr>Overview of SGMM Classes</vt:lpstr>
      <vt:lpstr>Things to do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models in Kaldi</dc:title>
  <dc:creator>A</dc:creator>
  <cp:lastModifiedBy>Daniel Povey</cp:lastModifiedBy>
  <cp:revision>58</cp:revision>
  <dcterms:created xsi:type="dcterms:W3CDTF">2011-05-25T13:08:34Z</dcterms:created>
  <dcterms:modified xsi:type="dcterms:W3CDTF">2011-05-27T20:43:19Z</dcterms:modified>
</cp:coreProperties>
</file>