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7" r:id="rId2"/>
    <p:sldId id="318" r:id="rId3"/>
    <p:sldId id="319" r:id="rId4"/>
    <p:sldId id="320" r:id="rId5"/>
    <p:sldId id="321" r:id="rId6"/>
    <p:sldId id="323" r:id="rId7"/>
    <p:sldId id="322" r:id="rId8"/>
    <p:sldId id="324" r:id="rId9"/>
    <p:sldId id="325" r:id="rId10"/>
    <p:sldId id="32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9" autoAdjust="0"/>
    <p:restoredTop sz="94678" autoAdjust="0"/>
  </p:normalViewPr>
  <p:slideViewPr>
    <p:cSldViewPr>
      <p:cViewPr varScale="1">
        <p:scale>
          <a:sx n="55" d="100"/>
          <a:sy n="55" d="100"/>
        </p:scale>
        <p:origin x="-6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16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345F5-097F-4972-A927-323C6F358AB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392A7-AE44-4FC2-929E-70E3F649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5/27/2011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97" y="6172200"/>
            <a:ext cx="2366963" cy="57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00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7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3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772400" cy="20574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Kaldi’s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matrix library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295400"/>
            <a:ext cx="647449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5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8229600" cy="899160"/>
          </a:xfrm>
        </p:spPr>
        <p:txBody>
          <a:bodyPr>
            <a:normAutofit/>
          </a:bodyPr>
          <a:lstStyle/>
          <a:p>
            <a:r>
              <a:rPr lang="en-US" dirty="0" smtClean="0"/>
              <a:t>Other functionality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1143000"/>
            <a:ext cx="8610600" cy="5334000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 inversion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Cholesky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decomposition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Singular Value Decomposition (SVD)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Eigenvalue decomposition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Fast Fourier Transform (FFT): various implementations, real and complex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testing code included (to ensure accuracy; also provides examples of usage).</a:t>
            </a:r>
          </a:p>
        </p:txBody>
      </p:sp>
    </p:spTree>
    <p:extLst>
      <p:ext uri="{BB962C8B-B14F-4D97-AF65-F5344CB8AC3E}">
        <p14:creationId xmlns:p14="http://schemas.microsoft.com/office/powerpoint/2010/main" val="30107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"/>
            <a:ext cx="7772400" cy="1051560"/>
          </a:xfrm>
        </p:spPr>
        <p:txBody>
          <a:bodyPr>
            <a:normAutofit/>
          </a:bodyPr>
          <a:lstStyle/>
          <a:p>
            <a:r>
              <a:rPr lang="en-US" dirty="0" err="1" smtClean="0"/>
              <a:t>Kaldi</a:t>
            </a:r>
            <a:r>
              <a:rPr lang="en-US" dirty="0" smtClean="0"/>
              <a:t> matrix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7848600" cy="56388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C++ library that internally calls widely available C libraries, BLAS and CLAPACK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BLAS (“Basic Linear Algebra Subroutines”) is an interface for a low-level linear algebra library (goes up to matrix multiplication)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CLAPACK uses BLAS and provides higher level functionality (inversion, SVD, etc.)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library is configurable to use either ATLAS, or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BLAS+e.g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etlib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CLAPACK), or Intel’s MKL library.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ATLAS implements BLAS and a subset of LAPACK.  We add code to fill the important holes in ATLAS, e.g. SVD.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public-domain code from the JAMA project.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"/>
            <a:ext cx="7772400" cy="10515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Kaldi</a:t>
            </a:r>
            <a:r>
              <a:rPr lang="en-US" dirty="0" smtClean="0"/>
              <a:t> matrix library: important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8305800" cy="117291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ypes below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(float or double).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9583" y="1729847"/>
            <a:ext cx="7708617" cy="4161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Matrix class: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template&lt;class Real&gt; class Matrix;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Vector class: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template&lt;class Real&gt; class Vector;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Symmetric packed matrix class: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template&lt;class Real&gt; class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SpMatrix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Triangular packed matrix class: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template&lt;class Real&gt; class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TpMatrix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3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9635" y="5257800"/>
            <a:ext cx="8915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implementation of many functions requires template specialization (since BLAS not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444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"/>
            <a:ext cx="7772400" cy="1051560"/>
          </a:xfrm>
        </p:spPr>
        <p:txBody>
          <a:bodyPr>
            <a:normAutofit/>
          </a:bodyPr>
          <a:lstStyle/>
          <a:p>
            <a:r>
              <a:rPr lang="en-US" dirty="0" err="1" smtClean="0"/>
              <a:t>Kaldi</a:t>
            </a:r>
            <a:r>
              <a:rPr lang="en-US" dirty="0" smtClean="0"/>
              <a:t> matrix library: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874" y="990600"/>
            <a:ext cx="7848600" cy="838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of using the matrix library;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3832" y="1790700"/>
            <a:ext cx="8394417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Vector&lt;float&gt; v(10), w(9);</a:t>
            </a:r>
          </a:p>
          <a:p>
            <a:pPr algn="l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2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i=0; i &lt; 9; i++) {</a:t>
            </a:r>
          </a:p>
          <a:p>
            <a:pPr algn="l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v(i) = i; </a:t>
            </a:r>
          </a:p>
          <a:p>
            <a:pPr algn="l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w(i) = i+1;</a:t>
            </a:r>
          </a:p>
          <a:p>
            <a:pPr algn="l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Matrix&lt;float&gt; M(10,9);</a:t>
            </a:r>
          </a:p>
          <a:p>
            <a:pPr algn="l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M.AddVecVec</a:t>
            </a: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(1.0, v, w</a:t>
            </a:r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); // M += v </a:t>
            </a:r>
            <a:r>
              <a:rPr lang="en-US" sz="2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w^T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7973" y="5181600"/>
            <a:ext cx="8032467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Mathematical operations involve class-member functions (which are not operators)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“auto-resizing” takes place.</a:t>
            </a:r>
          </a:p>
        </p:txBody>
      </p:sp>
    </p:spTree>
    <p:extLst>
      <p:ext uri="{BB962C8B-B14F-4D97-AF65-F5344CB8AC3E}">
        <p14:creationId xmlns:p14="http://schemas.microsoft.com/office/powerpoint/2010/main" val="10837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"/>
            <a:ext cx="7772400" cy="1051560"/>
          </a:xfrm>
        </p:spPr>
        <p:txBody>
          <a:bodyPr>
            <a:normAutofit/>
          </a:bodyPr>
          <a:lstStyle/>
          <a:p>
            <a:r>
              <a:rPr lang="en-US" dirty="0" err="1" smtClean="0"/>
              <a:t>Kaldi</a:t>
            </a:r>
            <a:r>
              <a:rPr lang="en-US" dirty="0" smtClean="0"/>
              <a:t> matrix library: next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791200"/>
            <a:ext cx="7848600" cy="838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AddMatMat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corresponds to BLAS’s GEMM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3831" y="1066800"/>
            <a:ext cx="8394417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Matrix&lt;float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M(5, 10), N(5, 10), P(5, 5);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initialize M and N somehow...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next line: P := 1.0 * M * N^T + 0.0 * P.</a:t>
            </a:r>
          </a:p>
          <a:p>
            <a:pPr algn="l"/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P.AddMatMat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(1.0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M,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kNoTrans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N,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kTrans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0.0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Note: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kTrans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kNoTrans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are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values.</a:t>
            </a:r>
            <a:endParaRPr lang="en-US" sz="23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next: compute,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(M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N^T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(P)</a:t>
            </a:r>
            <a:endParaRPr lang="en-US" sz="23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 =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TraceMatMat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(M, N,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kTrans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 =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P.Trace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KALDI_ASSERT(f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== g);  // we use this macro 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asserts in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Kaldi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code (prints stack trace </a:t>
            </a:r>
            <a:endParaRPr lang="en-US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and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throws exception).</a:t>
            </a:r>
          </a:p>
        </p:txBody>
      </p:sp>
    </p:spTree>
    <p:extLst>
      <p:ext uri="{BB962C8B-B14F-4D97-AF65-F5344CB8AC3E}">
        <p14:creationId xmlns:p14="http://schemas.microsoft.com/office/powerpoint/2010/main" val="16702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831" y="15240"/>
            <a:ext cx="7994369" cy="10515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Kaldi</a:t>
            </a:r>
            <a:r>
              <a:rPr lang="en-US" dirty="0" smtClean="0"/>
              <a:t> matrix library: naming scheme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90600"/>
            <a:ext cx="8057798" cy="170570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Because it’s based on BLAS, there are a lot of operations of the form: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 =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 Q +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</a:rPr>
              <a:t>b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2667000"/>
            <a:ext cx="8428892" cy="396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functions would be class-members of M.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naming scheme is: “Add”, and then elements for the types of P and Q (etc.), in the order they appear.  “Vector” becomes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”, etc.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AddMatMat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AddMatSp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AddMatMatMat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Vector has similar class-members, e.g.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AddMatVec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Things that appear twice in the expression get a “2” after their elements… (e.g. AddVec2).</a:t>
            </a:r>
          </a:p>
        </p:txBody>
      </p:sp>
    </p:spTree>
    <p:extLst>
      <p:ext uri="{BB962C8B-B14F-4D97-AF65-F5344CB8AC3E}">
        <p14:creationId xmlns:p14="http://schemas.microsoft.com/office/powerpoint/2010/main" val="15163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"/>
            <a:ext cx="7772400" cy="899160"/>
          </a:xfrm>
        </p:spPr>
        <p:txBody>
          <a:bodyPr>
            <a:normAutofit/>
          </a:bodyPr>
          <a:lstStyle/>
          <a:p>
            <a:r>
              <a:rPr lang="en-US" dirty="0" smtClean="0"/>
              <a:t>...</a:t>
            </a:r>
            <a:r>
              <a:rPr lang="en-US" dirty="0"/>
              <a:t>a</a:t>
            </a:r>
            <a:r>
              <a:rPr lang="en-US" dirty="0" smtClean="0"/>
              <a:t>nother example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1060938"/>
            <a:ext cx="8394417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Matrix&lt;float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feats(1000, 39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... initialize feats somehow ...</a:t>
            </a:r>
          </a:p>
          <a:p>
            <a:pPr algn="l"/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SpMatrix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&lt;float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scatter(39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3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line: scatter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 0.001 * feats' * feats.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scatter.AddMat2(1.0/1000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feats,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kTrans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0.0);</a:t>
            </a:r>
          </a:p>
          <a:p>
            <a:pPr algn="l"/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TpMatrix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&lt;float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cholesky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(39);</a:t>
            </a:r>
          </a:p>
          <a:p>
            <a:pPr algn="l"/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cholesky.Cholesky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(scatter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cholesky.Invert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Matrix&lt;float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whitened(1000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39);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If scatter = C C^T, next line does: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 whitened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 feats * C^{-T}</a:t>
            </a:r>
          </a:p>
          <a:p>
            <a:pPr algn="l"/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whitenedAddMatTp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(1.0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feats,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kNoTrans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cholesky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kTrans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0.0);</a:t>
            </a:r>
          </a:p>
        </p:txBody>
      </p:sp>
    </p:spTree>
    <p:extLst>
      <p:ext uri="{BB962C8B-B14F-4D97-AF65-F5344CB8AC3E}">
        <p14:creationId xmlns:p14="http://schemas.microsoft.com/office/powerpoint/2010/main" val="19611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"/>
            <a:ext cx="7772400" cy="89916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SubMatrix</a:t>
            </a:r>
            <a:r>
              <a:rPr lang="en-US" dirty="0" smtClean="0"/>
              <a:t> and </a:t>
            </a:r>
            <a:r>
              <a:rPr lang="en-US" dirty="0" err="1" smtClean="0"/>
              <a:t>SubVector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57798" cy="4419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SubMatrix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represents part of a matrix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SubVector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represents part of a vector (or a row of a matrix).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cannot be resized; destroying them does not free the memory (it’s “owned” by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underying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Matrix or Vector class).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operations not involving resizing can be done on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SubMatrix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SubVector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same way as Matrix and Vector.</a:t>
            </a:r>
          </a:p>
        </p:txBody>
      </p:sp>
    </p:spTree>
    <p:extLst>
      <p:ext uri="{BB962C8B-B14F-4D97-AF65-F5344CB8AC3E}">
        <p14:creationId xmlns:p14="http://schemas.microsoft.com/office/powerpoint/2010/main" val="29888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"/>
            <a:ext cx="8229600" cy="89916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SubMatrix</a:t>
            </a:r>
            <a:r>
              <a:rPr lang="en-US" dirty="0" smtClean="0"/>
              <a:t> and </a:t>
            </a:r>
            <a:r>
              <a:rPr lang="en-US" dirty="0" err="1" smtClean="0"/>
              <a:t>SubVector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990600"/>
            <a:ext cx="8013417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Vector&lt;float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v(10), w(10);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Matrix&lt;float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M(10, 10);</a:t>
            </a:r>
          </a:p>
          <a:p>
            <a:pPr algn="l"/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SubVector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&lt;float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(v, 1, 9),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(w, 1, 9);</a:t>
            </a:r>
          </a:p>
          <a:p>
            <a:pPr algn="l"/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SubMatrix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&lt;float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(M, 1, 9, 1, 9);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next line would 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be: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v(2:10) += M(2:10,2:10)*w(2:10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some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math scripting languages.</a:t>
            </a:r>
          </a:p>
          <a:p>
            <a:pPr algn="l"/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vs.AddMatVec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(1.0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kNoTrans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ws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8057798" cy="22098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Limitations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SubMatrix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SubVector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memory safe if underlying Matrix/Vector resized or destroyed while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SubVector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exists.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be used to “defeat”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constness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representation of matrix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columns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16965</TotalTime>
  <Words>796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Kaldi’s matrix library</vt:lpstr>
      <vt:lpstr>Kaldi matrix library</vt:lpstr>
      <vt:lpstr>Kaldi matrix library: important types</vt:lpstr>
      <vt:lpstr>Kaldi matrix library: example</vt:lpstr>
      <vt:lpstr>Kaldi matrix library: next example</vt:lpstr>
      <vt:lpstr>Kaldi matrix library: naming scheme</vt:lpstr>
      <vt:lpstr>...another example</vt:lpstr>
      <vt:lpstr>SubMatrix and SubVector classes</vt:lpstr>
      <vt:lpstr>SubMatrix and SubVector: example</vt:lpstr>
      <vt:lpstr>Other functionality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Kaldi*</dc:title>
  <dc:creator>Daniel Povey</dc:creator>
  <cp:lastModifiedBy>Daniel Povey</cp:lastModifiedBy>
  <cp:revision>199</cp:revision>
  <dcterms:created xsi:type="dcterms:W3CDTF">2011-05-12T19:58:12Z</dcterms:created>
  <dcterms:modified xsi:type="dcterms:W3CDTF">2011-05-27T14:11:58Z</dcterms:modified>
</cp:coreProperties>
</file>