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26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94678" autoAdjust="0"/>
  </p:normalViewPr>
  <p:slideViewPr>
    <p:cSldViewPr>
      <p:cViewPr varScale="1">
        <p:scale>
          <a:sx n="49" d="100"/>
          <a:sy n="49" d="100"/>
        </p:scale>
        <p:origin x="-9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6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45F5-097F-4972-A927-323C6F358AB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392A7-AE44-4FC2-929E-70E3F649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392A7-AE44-4FC2-929E-70E3F649AD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7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5/27/2011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97" y="6172200"/>
            <a:ext cx="2366963" cy="57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00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3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B4B5-8550-4AAE-AC0B-C7645433A62B}" type="datetimeFigureOut">
              <a:rPr lang="en-US" smtClean="0"/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2361-067D-4814-94F8-C80E1A67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772400" cy="2057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the example scripts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(and how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works)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295400"/>
            <a:ext cx="647449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Next steps after </a:t>
            </a:r>
            <a:r>
              <a:rPr lang="en-US" dirty="0" err="1" smtClean="0"/>
              <a:t>data_prep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1066800"/>
            <a:ext cx="8115300" cy="160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steps/prepare_graphs.sh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prepares symbol-tables for words and phones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format):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2895600"/>
            <a:ext cx="79248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head data/words.txt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  0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   1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A42128  2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AAW 3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head data/phones.txt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  0</a:t>
            </a:r>
          </a:p>
          <a:p>
            <a:pPr algn="l"/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1</a:t>
            </a:r>
          </a:p>
          <a:p>
            <a:pPr algn="l"/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ae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2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Next steps after </a:t>
            </a:r>
            <a:r>
              <a:rPr lang="en-US" dirty="0" err="1" smtClean="0"/>
              <a:t>data_prep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115300" cy="4953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Next, this script prepares binary-format FSTs, with integer labels only (no inbuilt symbol tables)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G.fst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data/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L.fst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data/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L_disambig.fst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 is the grammar, L is the lexicon.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lexicon includes silence.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L_disambig.fst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includes “disambiguation symbols” (search online for hbka.pdf and read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Mohri’s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paper to find out what these are).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Next steps after </a:t>
            </a:r>
            <a:r>
              <a:rPr lang="en-US" dirty="0" err="1" smtClean="0"/>
              <a:t>data_prep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1066800"/>
            <a:ext cx="8115300" cy="22098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 prepares files that contain lists of integer id’s of silence and non-silence phones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needed for various purposes by the training and testing scripts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9902" y="3429000"/>
            <a:ext cx="7924800" cy="25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cat data/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silphones.csl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48</a:t>
            </a: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cat data/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nonsilphones.csl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1:2:3:4:5:6:7:8:9:10:11:12:13:14:15:16:17:18:19:20:21:22:23:24:25:26:27:28:29:30:31:32:33:34:35:36:37:38:39:40:41:42:43:44:45:46:47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Computing raw MFCC features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16" y="2497282"/>
            <a:ext cx="8115300" cy="146511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example of the actual command that one of these scripts runs is: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219200"/>
            <a:ext cx="7924800" cy="1278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mfccdir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=/big/disk/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mfccdir</a:t>
            </a:r>
            <a:endParaRPr lang="en-US" sz="2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steps/make_mfcc_train.sh $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mfccdir</a:t>
            </a:r>
            <a:endParaRPr lang="en-US" sz="2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steps/make_mfcc_test.sh $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mfccdir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3208" y="3733800"/>
            <a:ext cx="7924800" cy="1278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compute-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mfcc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-feats –use-energy=false \</a:t>
            </a: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scp:data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train_wav.scp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ark,scp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:/foo/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raw_mfcc.ark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,/foo/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raw_mfcc.scp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27958" y="5159433"/>
            <a:ext cx="8115300" cy="146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“ark”==archive,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”==script file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 goes in single large archive file.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Script and archive files…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115300" cy="2514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Archive format is [key] [object] [key] [object]…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Archives may contain binary or text data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archives are often line-by-line (depends on text form of the object).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1219200"/>
            <a:ext cx="79248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head /foo/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raw_mfcc.scp</a:t>
            </a:r>
            <a:endParaRPr lang="en-US" sz="2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trn_adg04_sr009 /foo/raw_mfcc.ark:16</a:t>
            </a: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trn_adg04_sr049 /foo/raw_mfcc.ark:23395</a:t>
            </a: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head –c 20 foo/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raw_mfcc.ark</a:t>
            </a:r>
            <a:endParaRPr lang="en-US" sz="2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trn_adg04_sr009 ^@BFM [binary data...]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Script and archive files…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115300" cy="4800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 format is [key] [extended-filename]\n [key] [extended-filename]\n …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general, extended filenames include “/file/name”, “some command|”, “|some command”, “-”, “/offset/into/file:12343”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how we deal with scripts and archive, need to understand the “Table” concept…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The Table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115300" cy="4191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Table is a collection of objects (of some known type), indexed by a “key”.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“key” is a nonempty, space-free string, e.g. “trn_adg04_sr009” (an utterance), “adg04” (a speaker)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no single C++ class corresponding to a table…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three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Table classes: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5029200"/>
            <a:ext cx="55626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TableWriter</a:t>
            </a:r>
            <a:endParaRPr lang="en-US" sz="2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SequentialTableReader</a:t>
            </a:r>
            <a:endParaRPr lang="en-US" sz="2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RandomAccessTableReader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The Table concept +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19200"/>
            <a:ext cx="8115300" cy="4648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Table is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but not on the type of object it holds.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a class we call a “Holder” class, which contains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typedef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Holder::T that is the actual type the Table holds.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 “Int32VectorHolder” is a name of a Holder class.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Holder class tells the Table code how to read and write objects of that type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I.e. it has appropriate Read and Write functions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The Table concept: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550" y="1066800"/>
            <a:ext cx="8115300" cy="2438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Suppose in your program you want to read, sequentially, objects of type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::vector&lt;int32&gt;, indexed by key.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would provide a string (an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rspecifier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”) that tells the Table code how to read the object.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0218" y="3505200"/>
            <a:ext cx="8534400" cy="2709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rspecifier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 “ark:/foo/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my.ark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algn="l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SequentialTableReader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&lt;Int32VectorHolder&gt;  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my_reader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rspecifier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for(; !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my_reader.Done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my_reader.Next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::string key =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my_reader.Key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::vector&lt;int32&gt; &amp;value(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my_reader.Value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... do something ...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The Table concept: purpose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550" y="1066800"/>
            <a:ext cx="8115300" cy="51054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Table code provides a convenient I/O abstraction (without the need for an actual database).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 interacts with sets of objects (indexed by key) in three ways: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Writing keys and objects one by one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TableWriter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keys and objects one by one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SequentialTableReader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Accessing objects with random access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RandomAccessTableReader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)… this class will tell you whether a key is in a table or not.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990599"/>
          </a:xfrm>
        </p:spPr>
        <p:txBody>
          <a:bodyPr/>
          <a:lstStyle/>
          <a:p>
            <a:r>
              <a:rPr lang="en-US" dirty="0" smtClean="0"/>
              <a:t>Overview of this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66800"/>
            <a:ext cx="7696200" cy="52578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Will be going through the process of downloading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running the Resource Management (RM) example.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Will digress where necessary to explain how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works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talk covers the UNIX installation process (installation using Visual Studio is described in the documentation)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scripts are in bash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 work with any type of shell, but the example scripts are done this way as many people are familiar with this shell)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The Table concept: hard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248650" cy="5638800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Table code always ensures correctness (to do this, it may have to read all objects into memory).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the three Table classes are actually each polymorphic (implementation differs depending if it’s a script-file or archive, and also other factors).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implementation of most cases is fairly simple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one tricky situation: accessing an archive via random access.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archive may be a pipe.  In this case we can’t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fseek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(), so would have to cache all the objects in memory in case they’re asked for later.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slide will describe how we deal with this.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The Table concept: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8248650" cy="5486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 provide various options in the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rspecifiers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and corresponding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wspecifiers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simplest one is specifying text-mode, e.g. (for writing)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ark,t:foo.ark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Others are to make life easier for the Table code (i.e. enable it to cache fewer objects in memory).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ark,s:foo.ark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”: “s” asserts that the archive is sorted on key (stops us having to read to the end of the archive if key not present).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 option when reading is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s,cs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”: “s” asserts archive is sorted,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that the keys are queried in sorted order.  Avoids object caching.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Computing MFCCs (cont’d)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708" y="2523606"/>
            <a:ext cx="8115300" cy="410579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Here, “</a:t>
            </a:r>
            <a:r>
              <a:rPr lang="en-US" sz="21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scp:data</a:t>
            </a:r>
            <a:r>
              <a:rPr 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train_wav.scp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is 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rspecifier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says to interpret “</a:t>
            </a:r>
            <a:r>
              <a:rPr lang="en-US" sz="2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sz="2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train_wav.scp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as a script file to read from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21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ark,scp</a:t>
            </a:r>
            <a:r>
              <a:rPr 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:/foo/</a:t>
            </a:r>
            <a:r>
              <a:rPr lang="en-US" sz="21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raw_mfcc.ark</a:t>
            </a:r>
            <a:r>
              <a:rPr 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,/foo/</a:t>
            </a:r>
            <a:r>
              <a:rPr lang="en-US" sz="21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raw_mfcc.scp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is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wspecifier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that says to write a (binary) archive, and also a script file with offsets into that archive (for efficient random access).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7958" y="1219200"/>
            <a:ext cx="7924800" cy="1278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compute-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mfcc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-feats –use-energy=false \</a:t>
            </a: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scp:data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train_wav.scp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ark,scp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:/foo/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raw_mfcc.ark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,/foo/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raw_mfcc.scp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err="1" smtClean="0"/>
              <a:t>Monophone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458" y="1496117"/>
            <a:ext cx="8115300" cy="713683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script first sets up some variables…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7958" y="1066800"/>
            <a:ext cx="7924800" cy="639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steps/train_mono.sh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15488" y="2133600"/>
            <a:ext cx="8071311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/mono</a:t>
            </a: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create $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train.scp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which is a data subset.</a:t>
            </a:r>
          </a:p>
          <a:p>
            <a:pPr algn="l"/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feats="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ark:add-deltas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:$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train.scp</a:t>
            </a:r>
            <a:r>
              <a:rPr lang="en-US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ark:- |"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4509" y="3505200"/>
            <a:ext cx="81153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variable </a:t>
            </a:r>
            <a:r>
              <a:rPr lang="en-US" sz="2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$feats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will be used as a command-line argument to programs, treated as 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rspecifier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part after “</a:t>
            </a:r>
            <a:r>
              <a:rPr lang="en-US" sz="2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ark: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is treated as an extended filename (and since it ends with “</a:t>
            </a:r>
            <a:r>
              <a:rPr lang="en-US" sz="2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the  command is invoked and we read from the output). 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program add-deltas writes to “</a:t>
            </a:r>
            <a:r>
              <a:rPr 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ark</a:t>
            </a:r>
            <a:r>
              <a:rPr lang="en-US" sz="2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:-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i.e. it writes an archive on the standard output.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err="1" smtClean="0"/>
              <a:t>Monophone</a:t>
            </a:r>
            <a:r>
              <a:rPr lang="en-US" dirty="0" smtClean="0"/>
              <a:t> training; topology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115300" cy="713683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Next, the script creates a file </a:t>
            </a:r>
            <a:r>
              <a:rPr 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sz="21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which specifies phone topologies.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15486" y="1792778"/>
            <a:ext cx="8071311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&lt;Topology&gt;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TopologyEntry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ForPhones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1 2 3 4 5 6 7 8 9 10 11 12 13 14 15 16 17 18 19 20 21 22 23 24 25 26 27 28 29 30 31 32 33 34 35 36 37 38 39 40 41 42 43 44 45 46 47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ForPhones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&lt;State&gt; 0 &lt;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PdfClass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0 &lt;Transition&gt; 0 0.75 &lt;Transition&gt; 1 0.25 &lt;/State&gt;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&lt;State&gt; 1 &lt;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PdfClass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1 &lt;Transition&gt; 1 0.75 &lt;Transition&gt; 2 0.25 &lt;/State&gt;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&lt;State&gt; 2 &lt;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PdfClass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2 &lt;Transition&gt; 2 0.75 &lt;Transition&gt; 3 0.25 &lt;/State&gt;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&lt;State&gt; 3 &lt;/State&gt;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TopologyEntry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Next is the topology entry for silence, which we won’t show…</a:t>
            </a:r>
          </a:p>
          <a:p>
            <a:pPr algn="l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&lt;/Topology&gt;</a:t>
            </a:r>
          </a:p>
        </p:txBody>
      </p:sp>
    </p:spTree>
    <p:extLst>
      <p:ext uri="{BB962C8B-B14F-4D97-AF65-F5344CB8AC3E}">
        <p14:creationId xmlns:p14="http://schemas.microsoft.com/office/powerpoint/2010/main" val="13850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err="1" smtClean="0"/>
              <a:t>Monophone</a:t>
            </a:r>
            <a:r>
              <a:rPr lang="en-US" dirty="0" smtClean="0"/>
              <a:t> training; </a:t>
            </a:r>
            <a:r>
              <a:rPr lang="en-US" dirty="0" err="1" smtClean="0"/>
              <a:t>initialiation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015" y="1066800"/>
            <a:ext cx="8115300" cy="914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next command does a flat start of the model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6004" y="2173778"/>
            <a:ext cx="8186996" cy="645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gmm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-mono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39 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/0.mdl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/tree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2015" y="2819400"/>
            <a:ext cx="81153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program also creates a “trivial” decision tree with no splits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monophone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system is treated as a special case of a context-dependent system, with zero phones of left and right context.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in the real scripts we redirect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stderr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into log files (all logging on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stderr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Monophone</a:t>
            </a:r>
            <a:r>
              <a:rPr lang="en-US" dirty="0" smtClean="0"/>
              <a:t> training: creating decoding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211" y="1295400"/>
            <a:ext cx="8115300" cy="12954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an archive containing the fully expanded FST corresponding to the transcription of each utterance.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8887" y="2590800"/>
            <a:ext cx="8567996" cy="1465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compile-train-graphs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/tree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/0.mdl data/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L.fst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"ark:$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train.tra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” \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"ark:|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-c &gt;$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/graphs.fsts.gz"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1960" y="3810000"/>
            <a:ext cx="8115300" cy="127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the input file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train.tra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would contain transcriptions in integer form, e.g.: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4854" y="4953000"/>
            <a:ext cx="8567996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trn_adg04_sr009 763 843 367 879 417 75 622 974 407 417 227 694</a:t>
            </a:r>
          </a:p>
          <a:p>
            <a:pPr algn="l"/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trn_adg04_sr049 436 235 483 362 841 842 611 679</a:t>
            </a:r>
          </a:p>
          <a:p>
            <a:pPr algn="l"/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trn_adg04_sr089 763 345 842 30 88 617 881</a:t>
            </a:r>
          </a:p>
          <a:p>
            <a:pPr algn="l"/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 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0"/>
            <a:ext cx="8229598" cy="10515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Monophone</a:t>
            </a:r>
            <a:r>
              <a:rPr lang="en-US" dirty="0" smtClean="0"/>
              <a:t> training: initial alignment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43840" y="990600"/>
            <a:ext cx="8839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align-equal-compiled \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ark:gunzip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–c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/graphs.fsts.gz|“  "$feats" ark:- | \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gmm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-stats-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ali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/0.mdl "$feats“ ark:-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/0.acc;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61850" y="2335876"/>
            <a:ext cx="8424949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command in this pipe (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align-equal-compiled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does an equally-spaced alignment of a random path through each FST.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Its output is an “alignment” for each utterance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alignment is a vector of “transition-ids”, one per frame.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transition-id is like the index of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p.d.f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., but with a bit more information encoded in it (the phone, etc.)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program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gmm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-stats-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ali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accumulates stats for GMM training, given alignments.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4724" y="6222076"/>
            <a:ext cx="8839200" cy="48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gmm-est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/0.mdl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/0.acc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/1.mdl;</a:t>
            </a:r>
          </a:p>
        </p:txBody>
      </p:sp>
    </p:spTree>
    <p:extLst>
      <p:ext uri="{BB962C8B-B14F-4D97-AF65-F5344CB8AC3E}">
        <p14:creationId xmlns:p14="http://schemas.microsoft.com/office/powerpoint/2010/main" val="33945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52400"/>
            <a:ext cx="7848600" cy="953193"/>
          </a:xfrm>
        </p:spPr>
        <p:txBody>
          <a:bodyPr>
            <a:normAutofit/>
          </a:bodyPr>
          <a:lstStyle/>
          <a:p>
            <a:r>
              <a:rPr lang="en-US" dirty="0" err="1" smtClean="0"/>
              <a:t>Monophone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7928" y="2244436"/>
            <a:ext cx="88392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gmm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-align-compiled –beam=8 --retry-beam=40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x.mdl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ark:gunzip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-c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/graphs.fsts.gz|“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"$feats"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ark,t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cur.ali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3538" y="1219200"/>
            <a:ext cx="8380614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selected iterations of training, re-align training data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(Viterbi alignment):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3653444"/>
            <a:ext cx="8534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Realign almost every iteration during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monophone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phase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Typically only about 3-4 times during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triphone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training.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Mixing-up is an option to the update program.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Gaussians allocated according to an overall budget we provide, proportional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</a:rPr>
              <a:t>g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0.2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,where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</a:rPr>
              <a:t>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data count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E.g.: increase this budget linearly for 15 iterations, then leave it fixed for another 15.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baseline="30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0"/>
            <a:ext cx="7848600" cy="9531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Triphone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7928" y="1676400"/>
            <a:ext cx="8839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gmm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-align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--beam=8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--retry-beam=40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/mono/tree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/mono/30.mdl data/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L.fst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$feats" \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ark:data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train.tra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/tri1/0.ali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1066800"/>
            <a:ext cx="8686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stage is to align all the data with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monophone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8600" y="2971800"/>
            <a:ext cx="861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accumulate stats for training the decision tree: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64375" y="3593869"/>
            <a:ext cx="8474825" cy="978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-tree-stats  --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ci-phones=48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/mono/30.mdl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"$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feats"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/tri/0.ali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treeacc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203959"/>
          </a:xfrm>
        </p:spPr>
        <p:txBody>
          <a:bodyPr/>
          <a:lstStyle/>
          <a:p>
            <a:r>
              <a:rPr lang="en-US" dirty="0" smtClean="0"/>
              <a:t>Downloading and installing  </a:t>
            </a:r>
            <a:r>
              <a:rPr lang="en-US" dirty="0" err="1" smtClean="0"/>
              <a:t>Kaldi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534400" cy="5410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instructions also at kaldi.sf.net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svn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(Subversion) is installed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version control system, like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cvs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out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 https://kaldi.svn.sourceforge.net/svnroot/kaldi</a:t>
            </a:r>
            <a:endParaRPr lang="en-US" sz="19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Instructions in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/trunk/INSTALL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few simple steps (run install script; configure; make)… takes a while though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Installs some tools the scripts require (sph2pipe, IRSTLM,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…), plus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-mail me if it doesn’t work!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7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0"/>
            <a:ext cx="7848600" cy="9531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Triphone</a:t>
            </a:r>
            <a:r>
              <a:rPr lang="en-US" dirty="0" smtClean="0"/>
              <a:t> training: questions etc.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9302" y="1004455"/>
            <a:ext cx="8610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Automatically generate sets of phones that will be “questions”, via tree clustering (do binary splitting of phones, and get questions of all sizes).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52152" y="2256907"/>
            <a:ext cx="8724900" cy="2467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 data/phones.txt |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'{print $NF}' |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-v -w 0 &gt;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phones.list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cluster-phones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treeacc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phones.list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/tri/questions.txt 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compile-questions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/tri/questions.txt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questions.qst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2880" y="45720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file that specifies tree “roots”: in this case, one per phone (but could have shared roots).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45161" y="5638800"/>
            <a:ext cx="8724900" cy="275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scripts/make_roots.pl --separate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data/phones.txt 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silphonelist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shared split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&gt;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/tri/roots.txt</a:t>
            </a:r>
          </a:p>
        </p:txBody>
      </p:sp>
    </p:spTree>
    <p:extLst>
      <p:ext uri="{BB962C8B-B14F-4D97-AF65-F5344CB8AC3E}">
        <p14:creationId xmlns:p14="http://schemas.microsoft.com/office/powerpoint/2010/main" val="16543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0"/>
            <a:ext cx="7848600" cy="9531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Triphone</a:t>
            </a:r>
            <a:r>
              <a:rPr lang="en-US" dirty="0" smtClean="0"/>
              <a:t> training: building tree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17886" y="1447801"/>
            <a:ext cx="8507731" cy="1233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build-tree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max-leaves=1500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treeacc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/tri/roots.txt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questions.qst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/tri/tree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5651" y="2681548"/>
            <a:ext cx="8610600" cy="67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Initialize the model for this tree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17885" y="3200401"/>
            <a:ext cx="852297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gmm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-model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/tri/tree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treeacc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/tri/1.mdl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81766" y="9144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Build the decision tree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81766" y="4108566"/>
            <a:ext cx="8610600" cy="8416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alignments  generated from the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monophone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system to be consistent with the new tree: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5580" y="4950230"/>
            <a:ext cx="852297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convert-ali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exp/mono/30.mdl exp/tri/1.mdl \</a:t>
            </a:r>
          </a:p>
          <a:p>
            <a:pPr algn="l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exp/tri/tree ark:exp/tri/0.ali ark:exp/tri/cur.ali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36664" y="5864630"/>
            <a:ext cx="8610600" cy="65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 of training similar to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monophone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40826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0"/>
            <a:ext cx="7848600" cy="953193"/>
          </a:xfrm>
        </p:spPr>
        <p:txBody>
          <a:bodyPr>
            <a:normAutofit/>
          </a:bodyPr>
          <a:lstStyle/>
          <a:p>
            <a:r>
              <a:rPr lang="en-US" dirty="0" smtClean="0"/>
              <a:t>Decoding: building the graph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55292" y="1524000"/>
            <a:ext cx="850773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scripts/mkgraph.sh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/tri/tree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/tri/30.mdl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graph_tri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1052" y="2432858"/>
            <a:ext cx="8793480" cy="671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Compose L (lexicon) with G (grammar),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determinize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minimize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22414" y="3109654"/>
            <a:ext cx="8522971" cy="1462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fsttablecompose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data/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L_disambig.fst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data/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G.fst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|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fstdeterminizestar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--use-log=true |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fstminimizeencoded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&gt;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LG.fst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82880" y="9906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 to build graph is invoked by: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81765" y="4343400"/>
            <a:ext cx="8610600" cy="84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list of disambiguation symbols: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5580" y="4950230"/>
            <a:ext cx="8522971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grep '#' data/phones_disambig.txt |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algn="l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awk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'{print $2}' &gt; $dir/disambig_phones.list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36664" y="5864630"/>
            <a:ext cx="8610600" cy="65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file now contains “49\n50\n51\n”.</a:t>
            </a:r>
          </a:p>
        </p:txBody>
      </p:sp>
    </p:spTree>
    <p:extLst>
      <p:ext uri="{BB962C8B-B14F-4D97-AF65-F5344CB8AC3E}">
        <p14:creationId xmlns:p14="http://schemas.microsoft.com/office/powerpoint/2010/main" val="31551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292" y="0"/>
            <a:ext cx="8155308" cy="9531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Decoding: building the graph, cont’d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55292" y="1524000"/>
            <a:ext cx="8507731" cy="1585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fstcomposecontext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\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--read-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disambig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disambig_phones.list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--write-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disambig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disambig_ilabels.list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ilabels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LG.fst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CLG.fst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82880" y="9906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Compose (dynamically generated) C with LG: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34494" y="3084514"/>
            <a:ext cx="8610600" cy="2813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input symbols of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CLG.fst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represent context-dependent phones.  [note: command above defaults to trigram]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file $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ilabels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the information that maps these symbol id’s to phonetic-context windows.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command generates the “H”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tranducer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actually Ha is H without self-loops.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49629" y="5791200"/>
            <a:ext cx="8813394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make-h-transducer --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disambig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-out=$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tstate.list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ilabels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/tri/tree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/tri/model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&gt;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Ha.fst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000" b="1" dirty="0" err="1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292" y="0"/>
            <a:ext cx="8155308" cy="9531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Decoding: building the graph, cont’d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34314" y="3769819"/>
            <a:ext cx="8507731" cy="1585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fsttablecompose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Ha.fst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/CLG2.fst |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fstdeterminizestar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--use-log=true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fstrmsymbols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tstate.list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fstrmepslocal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|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fstminimizeencoded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&gt; 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HCLGa.fst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0761" y="950418"/>
            <a:ext cx="8610600" cy="2819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the transducer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Ha.fst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has “transition-ids” as its input symbols and context-dependent phones as output.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transition-ids are like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p.d.f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indexes, but also guarantee to encode the phone, HMM-position etc.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Compose Ha with CLG,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determinize</a:t>
            </a: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remove disambiguation symbols , remove epsilons, minimize: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11210" y="5968538"/>
            <a:ext cx="8813394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add-self-loops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/tri/30.mdl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 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HCLGa.fst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&gt; $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HCLG.fst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2276" y="5355473"/>
            <a:ext cx="8610600" cy="84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self loops to get final graph:</a:t>
            </a:r>
          </a:p>
        </p:txBody>
      </p:sp>
    </p:spTree>
    <p:extLst>
      <p:ext uri="{BB962C8B-B14F-4D97-AF65-F5344CB8AC3E}">
        <p14:creationId xmlns:p14="http://schemas.microsoft.com/office/powerpoint/2010/main" val="1435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292" y="0"/>
            <a:ext cx="8155308" cy="953193"/>
          </a:xfrm>
        </p:spPr>
        <p:txBody>
          <a:bodyPr>
            <a:normAutofit/>
          </a:bodyPr>
          <a:lstStyle/>
          <a:p>
            <a:r>
              <a:rPr lang="en-US" dirty="0" smtClean="0"/>
              <a:t>Decoding: decoding command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34314" y="2971800"/>
            <a:ext cx="8760057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gmm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-decode-faster --beam=20.0 --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acoustic-scale=0.08333 \   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--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word-symbol-table=data/words.txt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/tri/30.mdl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graph_tri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HCLG.fst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“$feats”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ark,t:exp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decode_tri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/test_feb89.tra \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ark,t:exp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decode_tri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/test_feb89.ali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0761" y="950419"/>
            <a:ext cx="8610600" cy="72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set up the features variable (shell variable)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82374" y="1697874"/>
            <a:ext cx="8813394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feats="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ark:add-deltas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scp:data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/test_feb89.scp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ark:- |"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3771" y="2257740"/>
            <a:ext cx="8610600" cy="84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Decode: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34314" y="5087471"/>
            <a:ext cx="8610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this command outputs state-level </a:t>
            </a:r>
            <a:r>
              <a:rPr lang="en-US" sz="2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traceback</a:t>
            </a:r>
            <a:endParaRPr lang="en-US" sz="2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can use this to compute transforms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Decode again with separate command.</a:t>
            </a:r>
          </a:p>
        </p:txBody>
      </p:sp>
    </p:spTree>
    <p:extLst>
      <p:ext uri="{BB962C8B-B14F-4D97-AF65-F5344CB8AC3E}">
        <p14:creationId xmlns:p14="http://schemas.microsoft.com/office/powerpoint/2010/main" val="26660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"/>
            <a:ext cx="7772400" cy="1280160"/>
          </a:xfrm>
        </p:spPr>
        <p:txBody>
          <a:bodyPr>
            <a:normAutofit/>
          </a:bodyPr>
          <a:lstStyle/>
          <a:p>
            <a:r>
              <a:rPr lang="en-US" dirty="0" smtClean="0"/>
              <a:t>Summary (scripts)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7620000" cy="5410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described the simplest path through the scripts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summarized some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Kaldi’s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I/O mechanisms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Have given some idea of how training and decoding works in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1"/>
            <a:ext cx="7772400" cy="1203959"/>
          </a:xfrm>
        </p:spPr>
        <p:txBody>
          <a:bodyPr>
            <a:normAutofit/>
          </a:bodyPr>
          <a:lstStyle/>
          <a:p>
            <a:r>
              <a:rPr lang="en-US" dirty="0" smtClean="0"/>
              <a:t>What’s in the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5105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/trunk/ (the “current” version):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ools/ (Installation scripts to install external tools)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(The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source code)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base/, matrix/,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util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/, feat/, tree/, optimization/,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/, transform/,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sgmm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fstext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/, hmm/, lm/, decoder/, bin/,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fstbin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gmmbin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fgmmbin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sgmmbin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featbin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/s1/ (Resource Management example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wsj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/s1/ (Wall Street Journal example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Building and testing </a:t>
            </a:r>
            <a:r>
              <a:rPr lang="en-US" dirty="0" err="1" smtClean="0"/>
              <a:t>Kaldi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153400" cy="5334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[once tools/ installation done]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directory to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Configure: “./configure.sh”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hand-written script creates a file “kaldi.mk” invoked by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Makefiles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subdirectories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Make:  “make –j 4”  [takes a while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parallel]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created in subdirectories *bin/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Test: “make test”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Runs unit-tests that test various components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also type “make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valgrind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(uses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valgrind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look for memory errors in unit tests)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Running the example scripts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1534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We’ll talk about the Resource Management example script.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Obtain  LDC corpus LDC93S3A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Scripts need the directory name where you put this.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 to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/s1, see run.sh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slides will describe the steps in run.sh, and what they do.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153400" cy="5334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data_prep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/; ./run.sh /path/to/RM; cd ..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Things created by this step: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G.txt (bigram decoding graph, in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text format)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2362200"/>
            <a:ext cx="792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train_sph.scp</a:t>
            </a:r>
            <a:endParaRPr lang="en-US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trn_adg04_sr009 /foo/sph2pipe –f wav \</a:t>
            </a:r>
          </a:p>
          <a:p>
            <a:pPr algn="l"/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/bar/adg0_4/sr009.sph |</a:t>
            </a:r>
          </a:p>
          <a:p>
            <a:pPr algn="l"/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trn_adg04_sr009 /foo/sph2pipe –f wav \</a:t>
            </a:r>
          </a:p>
          <a:p>
            <a:pPr algn="l"/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/bar/adg0_4/sr009.sph |</a:t>
            </a:r>
          </a:p>
          <a:p>
            <a:pPr algn="l"/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l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Data preparation cont’d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318" y="914400"/>
            <a:ext cx="8153400" cy="11430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Lexicon in text format (a script will convert this to FST format before being used by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2057400"/>
            <a:ext cx="792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head lexicon.txt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               ax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A42128       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ao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r t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uw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w ah n t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uw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td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AAW          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d ah b y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uw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43098" y="5181600"/>
            <a:ext cx="7924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head train.utt2spk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trn_adg04_sr009 adg0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trn_adg04_sr049 adg0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19100" y="4026738"/>
            <a:ext cx="8153400" cy="938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Utterance to speaker (utt2spk) maps (will be read directly by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tools… also spk2utt maps.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051559"/>
          </a:xfrm>
        </p:spPr>
        <p:txBody>
          <a:bodyPr>
            <a:normAutofit/>
          </a:bodyPr>
          <a:lstStyle/>
          <a:p>
            <a:r>
              <a:rPr lang="en-US" dirty="0" smtClean="0"/>
              <a:t>Data preparation cont’d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1066800"/>
            <a:ext cx="8115300" cy="16002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Transcriptions in text format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 will be converted to integer format using symbol table, before being used by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3048000"/>
            <a:ext cx="792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 head train_trans.txt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trn_adg04_sr009 SHOW THE GRIDLEY+S TRACK IN BRIGHT ORANGE WITH HORNE+S IN DIM RED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trn_adg04_sr049 IS DIXON+S LENGTH GREATER THAN THAT OF RANGER</a:t>
            </a:r>
          </a:p>
          <a:p>
            <a:pPr algn="l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16964</TotalTime>
  <Words>2812</Words>
  <Application>Microsoft Office PowerPoint</Application>
  <PresentationFormat>On-screen Show (4:3)</PresentationFormat>
  <Paragraphs>427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Running the example scripts  (and how Kaldi works)</vt:lpstr>
      <vt:lpstr>Overview of this talk</vt:lpstr>
      <vt:lpstr>Downloading and installing  Kaldi</vt:lpstr>
      <vt:lpstr>What’s in the repository</vt:lpstr>
      <vt:lpstr>Building and testing Kaldi</vt:lpstr>
      <vt:lpstr>Running the example scripts </vt:lpstr>
      <vt:lpstr>Data preparation</vt:lpstr>
      <vt:lpstr>Data preparation cont’d</vt:lpstr>
      <vt:lpstr>Data preparation cont’d</vt:lpstr>
      <vt:lpstr>Next steps after data_prep/</vt:lpstr>
      <vt:lpstr>Next steps after data_prep/</vt:lpstr>
      <vt:lpstr>Next steps after data_prep/</vt:lpstr>
      <vt:lpstr>Computing raw MFCC features </vt:lpstr>
      <vt:lpstr>Script and archive files…</vt:lpstr>
      <vt:lpstr>Script and archive files…</vt:lpstr>
      <vt:lpstr>The Table concept</vt:lpstr>
      <vt:lpstr>The Table concept + templates</vt:lpstr>
      <vt:lpstr>The Table concept: example</vt:lpstr>
      <vt:lpstr>The Table concept: purpose</vt:lpstr>
      <vt:lpstr>The Table concept: hard cases</vt:lpstr>
      <vt:lpstr>The Table concept: options</vt:lpstr>
      <vt:lpstr>Computing MFCCs (cont’d)</vt:lpstr>
      <vt:lpstr>Monophone training</vt:lpstr>
      <vt:lpstr>Monophone training; topology</vt:lpstr>
      <vt:lpstr>Monophone training; initialiation</vt:lpstr>
      <vt:lpstr>Monophone training: creating decoding graphs</vt:lpstr>
      <vt:lpstr>Monophone training: initial alignment</vt:lpstr>
      <vt:lpstr>Monophone training</vt:lpstr>
      <vt:lpstr>Triphone training</vt:lpstr>
      <vt:lpstr>Triphone training: questions etc.</vt:lpstr>
      <vt:lpstr>Triphone training: building tree</vt:lpstr>
      <vt:lpstr>Decoding: building the graph</vt:lpstr>
      <vt:lpstr>Decoding: building the graph, cont’d</vt:lpstr>
      <vt:lpstr>Decoding: building the graph, cont’d</vt:lpstr>
      <vt:lpstr>Decoding: decoding command</vt:lpstr>
      <vt:lpstr>Summary (scripts)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Kaldi*</dc:title>
  <dc:creator>Daniel Povey</dc:creator>
  <cp:lastModifiedBy>Daniel Povey</cp:lastModifiedBy>
  <cp:revision>200</cp:revision>
  <dcterms:created xsi:type="dcterms:W3CDTF">2011-05-12T19:58:12Z</dcterms:created>
  <dcterms:modified xsi:type="dcterms:W3CDTF">2011-05-27T14:12:00Z</dcterms:modified>
</cp:coreProperties>
</file>