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6" r:id="rId6"/>
    <p:sldId id="493" r:id="rId7"/>
    <p:sldId id="498" r:id="rId8"/>
    <p:sldId id="497" r:id="rId9"/>
    <p:sldId id="416" r:id="rId10"/>
    <p:sldId id="508" r:id="rId11"/>
    <p:sldId id="495" r:id="rId12"/>
    <p:sldId id="362" r:id="rId13"/>
    <p:sldId id="504" r:id="rId14"/>
    <p:sldId id="506" r:id="rId15"/>
    <p:sldId id="499" r:id="rId16"/>
    <p:sldId id="502" r:id="rId17"/>
    <p:sldId id="281" r:id="rId18"/>
    <p:sldId id="503" r:id="rId19"/>
    <p:sldId id="507" r:id="rId20"/>
    <p:sldId id="5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6"/>
            <p14:sldId id="493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030000"/>
    <a:srgbClr val="263238"/>
    <a:srgbClr val="028BCA"/>
    <a:srgbClr val="F5F5F5"/>
    <a:srgbClr val="607D8B"/>
    <a:srgbClr val="FF0066"/>
    <a:srgbClr val="E55100"/>
    <a:srgbClr val="858585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 varScale="1">
        <p:scale>
          <a:sx n="82" d="100"/>
          <a:sy n="82" d="100"/>
        </p:scale>
        <p:origin x="136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Foglio1!$B$2:$B$23</cx:f>
        <cx:lvl ptCount="22" formatCode="Standard">
          <cx:pt idx="0">2</cx:pt>
          <cx:pt idx="1">7</cx:pt>
          <cx:pt idx="2">4</cx:pt>
          <cx:pt idx="3">3</cx:pt>
          <cx:pt idx="4">6</cx:pt>
          <cx:pt idx="5">2</cx:pt>
        </cx:lvl>
      </cx:numDim>
    </cx:data>
    <cx:data id="1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Foglio1!$C$2:$C$23</cx:f>
        <cx:lvl ptCount="22" formatCode="Standard"/>
      </cx:numDim>
    </cx:data>
    <cx:data id="2">
      <cx:strDim type="cat">
        <cx:f>Foglio1!$A$2:$A$23</cx:f>
        <cx:lvl ptCount="22">
          <cx:pt idx="0">Tester</cx:pt>
          <cx:pt idx="1">Tester</cx:pt>
          <cx:pt idx="2">Tester</cx:pt>
          <cx:pt idx="3">Tester</cx:pt>
          <cx:pt idx="4">Tester</cx:pt>
          <cx:pt idx="5">Tester</cx:pt>
        </cx:lvl>
      </cx:strDim>
      <cx:numDim type="val">
        <cx:f>Foglio1!$D$2:$D$23</cx:f>
        <cx:lvl ptCount="22" formatCode="Standard"/>
      </cx:numDim>
    </cx:data>
  </cx:chartData>
  <cx:chart>
    <cx:plotArea>
      <cx:plotAreaRegion>
        <cx:series layoutId="boxWhisker" uniqueId="{6892D536-40E9-4456-A931-F92A23B86F08}">
          <cx:tx>
            <cx:txData>
              <cx:f>Foglio1!$B$1</cx:f>
              <cx:v>Serie1</cx:v>
            </cx:txData>
          </cx:tx>
          <cx:spPr>
            <a:solidFill>
              <a:srgbClr val="03A9F4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2FE1B9C-B0F4-4132-9F57-BFACD046E501}">
          <cx:tx>
            <cx:txData>
              <cx:f>Foglio1!$C$1</cx:f>
              <cx:v/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B3511C08-CAE0-4501-941B-9AC2F49F1DF5}">
          <cx:tx>
            <cx:txData>
              <cx:f>Foglio1!$D$1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  <a:endParaRPr lang="en-US" sz="750" spc="120" dirty="0">
              <a:solidFill>
                <a:srgbClr val="858585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I TESTER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 RISULTATI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ECD58A-0060-485B-9059-D6F038D0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03A9F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igura a mano libera: forma 82">
            <a:extLst>
              <a:ext uri="{FF2B5EF4-FFF2-40B4-BE49-F238E27FC236}">
                <a16:creationId xmlns:a16="http://schemas.microsoft.com/office/drawing/2014/main" id="{56579D94-DD7C-49C4-B318-CF662CF8ABDB}"/>
              </a:ext>
            </a:extLst>
          </p:cNvPr>
          <p:cNvSpPr/>
          <p:nvPr/>
        </p:nvSpPr>
        <p:spPr>
          <a:xfrm>
            <a:off x="5288281" y="1899922"/>
            <a:ext cx="3855718" cy="4958079"/>
          </a:xfrm>
          <a:custGeom>
            <a:avLst/>
            <a:gdLst>
              <a:gd name="connsiteX0" fmla="*/ 1541780 w 3855718"/>
              <a:gd name="connsiteY0" fmla="*/ 0 h 4958079"/>
              <a:gd name="connsiteX1" fmla="*/ 2522496 w 3855718"/>
              <a:gd name="connsiteY1" fmla="*/ 352255 h 4958079"/>
              <a:gd name="connsiteX2" fmla="*/ 2596523 w 3855718"/>
              <a:gd name="connsiteY2" fmla="*/ 419571 h 4958079"/>
              <a:gd name="connsiteX3" fmla="*/ 2597840 w 3855718"/>
              <a:gd name="connsiteY3" fmla="*/ 418254 h 4958079"/>
              <a:gd name="connsiteX4" fmla="*/ 2625590 w 3855718"/>
              <a:gd name="connsiteY4" fmla="*/ 446004 h 4958079"/>
              <a:gd name="connsiteX5" fmla="*/ 2631984 w 3855718"/>
              <a:gd name="connsiteY5" fmla="*/ 451818 h 4958079"/>
              <a:gd name="connsiteX6" fmla="*/ 2637729 w 3855718"/>
              <a:gd name="connsiteY6" fmla="*/ 458143 h 4958079"/>
              <a:gd name="connsiteX7" fmla="*/ 3855718 w 3855718"/>
              <a:gd name="connsiteY7" fmla="*/ 1676132 h 4958079"/>
              <a:gd name="connsiteX8" fmla="*/ 3855718 w 3855718"/>
              <a:gd name="connsiteY8" fmla="*/ 4958079 h 4958079"/>
              <a:gd name="connsiteX9" fmla="*/ 2776854 w 3855718"/>
              <a:gd name="connsiteY9" fmla="*/ 4958079 h 4958079"/>
              <a:gd name="connsiteX10" fmla="*/ 457970 w 3855718"/>
              <a:gd name="connsiteY10" fmla="*/ 2639197 h 4958079"/>
              <a:gd name="connsiteX11" fmla="*/ 451577 w 3855718"/>
              <a:gd name="connsiteY11" fmla="*/ 2633383 h 4958079"/>
              <a:gd name="connsiteX12" fmla="*/ 445831 w 3855718"/>
              <a:gd name="connsiteY12" fmla="*/ 2627057 h 4958079"/>
              <a:gd name="connsiteX13" fmla="*/ 417434 w 3855718"/>
              <a:gd name="connsiteY13" fmla="*/ 2598660 h 4958079"/>
              <a:gd name="connsiteX14" fmla="*/ 418797 w 3855718"/>
              <a:gd name="connsiteY14" fmla="*/ 2597297 h 4958079"/>
              <a:gd name="connsiteX15" fmla="*/ 352067 w 3855718"/>
              <a:gd name="connsiteY15" fmla="*/ 2523836 h 4958079"/>
              <a:gd name="connsiteX16" fmla="*/ 0 w 3855718"/>
              <a:gd name="connsiteY16" fmla="*/ 1542600 h 4958079"/>
              <a:gd name="connsiteX17" fmla="*/ 1541780 w 3855718"/>
              <a:gd name="connsiteY17" fmla="*/ 0 h 49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55718" h="4958079">
                <a:moveTo>
                  <a:pt x="1541780" y="0"/>
                </a:moveTo>
                <a:cubicBezTo>
                  <a:pt x="1914312" y="0"/>
                  <a:pt x="2255985" y="132194"/>
                  <a:pt x="2522496" y="352255"/>
                </a:cubicBezTo>
                <a:lnTo>
                  <a:pt x="2596523" y="419571"/>
                </a:lnTo>
                <a:lnTo>
                  <a:pt x="2597840" y="418254"/>
                </a:lnTo>
                <a:lnTo>
                  <a:pt x="2625590" y="446004"/>
                </a:lnTo>
                <a:lnTo>
                  <a:pt x="2631984" y="451818"/>
                </a:lnTo>
                <a:lnTo>
                  <a:pt x="2637729" y="458143"/>
                </a:lnTo>
                <a:lnTo>
                  <a:pt x="3855718" y="1676132"/>
                </a:lnTo>
                <a:lnTo>
                  <a:pt x="3855718" y="4958079"/>
                </a:lnTo>
                <a:lnTo>
                  <a:pt x="2776854" y="4958079"/>
                </a:lnTo>
                <a:lnTo>
                  <a:pt x="457970" y="2639197"/>
                </a:lnTo>
                <a:lnTo>
                  <a:pt x="451577" y="2633383"/>
                </a:lnTo>
                <a:lnTo>
                  <a:pt x="445831" y="2627057"/>
                </a:lnTo>
                <a:lnTo>
                  <a:pt x="417434" y="2598660"/>
                </a:lnTo>
                <a:lnTo>
                  <a:pt x="418797" y="2597297"/>
                </a:lnTo>
                <a:lnTo>
                  <a:pt x="352067" y="2523836"/>
                </a:lnTo>
                <a:cubicBezTo>
                  <a:pt x="132124" y="2257184"/>
                  <a:pt x="0" y="1915330"/>
                  <a:pt x="0" y="1542600"/>
                </a:cubicBezTo>
                <a:cubicBezTo>
                  <a:pt x="0" y="690647"/>
                  <a:pt x="690278" y="0"/>
                  <a:pt x="154178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29000">
                <a:schemeClr val="tx1">
                  <a:alpha val="55000"/>
                </a:schemeClr>
              </a:gs>
            </a:gsLst>
            <a:lin ang="2700000" scaled="0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5" name="Elemento grafico 74">
            <a:extLst>
              <a:ext uri="{FF2B5EF4-FFF2-40B4-BE49-F238E27FC236}">
                <a16:creationId xmlns:a16="http://schemas.microsoft.com/office/drawing/2014/main" id="{BC295C97-375C-4897-BD79-9BE812A7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000" y="1746000"/>
            <a:ext cx="3369600" cy="3369600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A7CD6333-18BF-4499-9472-1AF0B7674A10}"/>
              </a:ext>
            </a:extLst>
          </p:cNvPr>
          <p:cNvGrpSpPr/>
          <p:nvPr/>
        </p:nvGrpSpPr>
        <p:grpSpPr>
          <a:xfrm>
            <a:off x="628650" y="2213747"/>
            <a:ext cx="3943350" cy="2430505"/>
            <a:chOff x="353702" y="528021"/>
            <a:chExt cx="3943350" cy="2430505"/>
          </a:xfrm>
        </p:grpSpPr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F1B6803-AAEB-4777-8FE0-74A8A37E3058}"/>
                </a:ext>
              </a:extLst>
            </p:cNvPr>
            <p:cNvSpPr txBox="1"/>
            <p:nvPr/>
          </p:nvSpPr>
          <p:spPr>
            <a:xfrm>
              <a:off x="353703" y="528021"/>
              <a:ext cx="39433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Usability Test</a:t>
              </a:r>
              <a:endParaRPr lang="it-IT" sz="3000" dirty="0">
                <a:solidFill>
                  <a:schemeClr val="bg1"/>
                </a:solidFill>
                <a:latin typeface="Roboto Light" charset="0"/>
                <a:ea typeface="Roboto Light" charset="0"/>
                <a:cs typeface="+mj-cs"/>
              </a:endParaRP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4F6FE649-388A-482D-AEDE-7B94250CC982}"/>
                </a:ext>
              </a:extLst>
            </p:cNvPr>
            <p:cNvSpPr txBox="1"/>
            <p:nvPr/>
          </p:nvSpPr>
          <p:spPr>
            <a:xfrm>
              <a:off x="353703" y="1035852"/>
              <a:ext cx="394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Sito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web del </a:t>
              </a:r>
              <a:r>
                <a:rPr lang="en-US" sz="20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Comune</a:t>
              </a:r>
              <a:r>
                <a:rPr lang="en-US" sz="20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Taranto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3F755B67-52F2-40DB-BCA7-4B0E7D1B3836}"/>
                </a:ext>
              </a:extLst>
            </p:cNvPr>
            <p:cNvSpPr txBox="1"/>
            <p:nvPr/>
          </p:nvSpPr>
          <p:spPr>
            <a:xfrm>
              <a:off x="353702" y="1660174"/>
              <a:ext cx="394334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FSC – Five Students of Computer Science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B6FE18CF-2B2F-4CD8-8188-2778A329297D}"/>
                </a:ext>
              </a:extLst>
            </p:cNvPr>
            <p:cNvSpPr txBox="1"/>
            <p:nvPr/>
          </p:nvSpPr>
          <p:spPr>
            <a:xfrm>
              <a:off x="666582" y="2201396"/>
              <a:ext cx="33175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Università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degli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Studi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di Bari “A. Moro”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CdL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in “Informatica e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Comunicazione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Digitale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</a:t>
              </a:r>
            </a:p>
            <a:p>
              <a:pPr algn="ctr" defTabSz="685783">
                <a:lnSpc>
                  <a:spcPct val="90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Corso di “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Interazione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Uomo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Macchina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” (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prof.ssa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 Rosa </a:t>
              </a:r>
              <a:r>
                <a:rPr lang="en-US" sz="1200" dirty="0" err="1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Lanzilotti</a:t>
              </a:r>
              <a:r>
                <a:rPr lang="en-US" sz="12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+mj-cs"/>
                </a:rPr>
                <a:t>)</a:t>
              </a:r>
            </a:p>
          </p:txBody>
        </p:sp>
      </p:grp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D4518208-BA68-4663-98AB-1275C2ECA658}"/>
              </a:ext>
            </a:extLst>
          </p:cNvPr>
          <p:cNvCxnSpPr>
            <a:cxnSpLocks/>
          </p:cNvCxnSpPr>
          <p:nvPr/>
        </p:nvCxnSpPr>
        <p:spPr>
          <a:xfrm>
            <a:off x="4795933" y="900000"/>
            <a:ext cx="0" cy="5058000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1C37980-B6A0-4DE3-8CD8-18688219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11</a:t>
            </a:fld>
            <a:endParaRPr lang="en-US" sz="18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75D4A68-CAAF-4A04-BB6A-099CC770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80288"/>
              </p:ext>
            </p:extLst>
          </p:nvPr>
        </p:nvGraphicFramePr>
        <p:xfrm>
          <a:off x="682752" y="2230843"/>
          <a:ext cx="7778496" cy="405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312">
                  <a:extLst>
                    <a:ext uri="{9D8B030D-6E8A-4147-A177-3AD203B41FA5}">
                      <a16:colId xmlns:a16="http://schemas.microsoft.com/office/drawing/2014/main" val="419657555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701767882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52265162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2903379568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3582045466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486716275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977692119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123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Tester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4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66,67%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5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0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07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Tasso di successo medio per tester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33,33%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16,67%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50,0%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Media: 27,78%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F1132B6F-A5E5-4AA3-A624-A5A4F5F9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14</a:t>
            </a:fld>
            <a:endParaRPr lang="en-US" sz="1800" dirty="0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104990"/>
              </p:ext>
            </p:extLst>
          </p:nvPr>
        </p:nvGraphicFramePr>
        <p:xfrm>
          <a:off x="267275" y="2123768"/>
          <a:ext cx="4705941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0" y="587793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Score NPS: -83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6915705"/>
                  </p:ext>
                </p:extLst>
              </p:nvPr>
            </p:nvGraphicFramePr>
            <p:xfrm>
              <a:off x="5350939" y="2123768"/>
              <a:ext cx="3382297" cy="3387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Grafico 4">
                <a:extLst>
                  <a:ext uri="{FF2B5EF4-FFF2-40B4-BE49-F238E27FC236}">
                    <a16:creationId xmlns:a16="http://schemas.microsoft.com/office/drawing/2014/main" id="{58A950E3-CDA0-4ACD-9082-7621EE2718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0939" y="2123768"/>
                <a:ext cx="3382297" cy="3387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dirty="0">
                <a:solidFill>
                  <a:schemeClr val="bg1"/>
                </a:solidFill>
              </a:rPr>
              <a:t>System </a:t>
            </a:r>
            <a:r>
              <a:rPr lang="it-IT" dirty="0" err="1">
                <a:solidFill>
                  <a:schemeClr val="bg1"/>
                </a:solidFill>
              </a:rPr>
              <a:t>Usability</a:t>
            </a:r>
            <a:r>
              <a:rPr lang="it-IT" dirty="0">
                <a:solidFill>
                  <a:schemeClr val="bg1"/>
                </a:solidFill>
              </a:rPr>
              <a:t> Scale</a:t>
            </a:r>
            <a:r>
              <a:rPr lang="it-IT" b="1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2BA28B-097D-4AC7-BBB0-2442754A6127}"/>
              </a:ext>
            </a:extLst>
          </p:cNvPr>
          <p:cNvSpPr txBox="1"/>
          <p:nvPr/>
        </p:nvSpPr>
        <p:spPr>
          <a:xfrm>
            <a:off x="0" y="58779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Score medio SUS: 29.17</a:t>
            </a:r>
          </a:p>
          <a:p>
            <a:pPr algn="ctr"/>
            <a:r>
              <a:rPr lang="it-IT" sz="1400" dirty="0"/>
              <a:t>Deviazione standard: 14.91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276909-2FED-4B0F-A279-E1FC79ACD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590"/>
            <a:ext cx="9144000" cy="43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87A40DE7-003C-4DD3-8834-7FD72881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considerazione finale è che i Tarantini dovrebbero essere in rivolta.</a:t>
            </a:r>
          </a:p>
          <a:p>
            <a:r>
              <a:rPr lang="it-IT" sz="1600" dirty="0"/>
              <a:t>Il sito non è assolutamente usabile.</a:t>
            </a:r>
          </a:p>
          <a:p>
            <a:r>
              <a:rPr lang="it-IT" sz="1600" dirty="0"/>
              <a:t>Ogni compito che potrebbe essere eseguito in quel sito risulta essere difficile da compiere.</a:t>
            </a:r>
          </a:p>
          <a:p>
            <a:r>
              <a:rPr lang="it-IT" sz="1600" dirty="0"/>
              <a:t>Altro aspetto molto grave è che il sito non rispetta assolutamente la legge Stanca, i diversamente abili sono stati dimenticati.</a:t>
            </a:r>
          </a:p>
          <a:p>
            <a:r>
              <a:rPr lang="it-IT" sz="1600" dirty="0"/>
              <a:t>Quindi, il sito oltre a non essere usabile non è neanche accessibile.</a:t>
            </a:r>
          </a:p>
          <a:p>
            <a:r>
              <a:rPr lang="it-IT" sz="1600" dirty="0"/>
              <a:t>Sito completamente da rifare.</a:t>
            </a:r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ea typeface="Roboto Light" charset="0"/>
                <a:cs typeface="Roboto Light" charset="0"/>
              </a:rPr>
              <a:t>Project</a:t>
            </a: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4442B119-BD2B-40BC-B397-3D3C64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Abbiamo deciso di valutare il sito del nostro Comune.</a:t>
            </a:r>
          </a:p>
          <a:p>
            <a:r>
              <a:rPr lang="it-IT" sz="1600" dirty="0"/>
              <a:t>Nell’usarlo molto spesso, ci siamo accorti che è molto difficile da usare.</a:t>
            </a:r>
          </a:p>
          <a:p>
            <a:r>
              <a:rPr lang="it-IT" sz="1600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75A838D5-6951-4456-BDD2-0F658F26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3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03A9F4"/>
      </a:accent6>
      <a:hlink>
        <a:srgbClr val="546E7A"/>
      </a:hlink>
      <a:folHlink>
        <a:srgbClr val="37474F"/>
      </a:folHlink>
    </a:clrScheme>
    <a:fontScheme name="Personalizzato 1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384</Words>
  <Application>Microsoft Office PowerPoint</Application>
  <PresentationFormat>Presentazione su schermo (4:3)</PresentationFormat>
  <Paragraphs>145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Chi siamo</vt:lpstr>
      <vt:lpstr>Il Team FSC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</vt:lpstr>
      <vt:lpstr>Considerazioni finali </vt:lpstr>
    </vt:vector>
  </TitlesOfParts>
  <Company>FSC -- Five Students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 - Sito web del Comune di Taranto</dc:title>
  <dc:creator>Andrea Esposito;Davide De Salvo;Regina Zaccaria;Alessandro Annese;Graziano Montanaro</dc:creator>
  <cp:keywords>usability, ux, test, sito, web, website, comune, taranto, pa, pubblica, amministrazione, uniba, informatica, comunicazione, digitale, ium, lanzilotti</cp:keywords>
  <cp:lastModifiedBy>Andrea Esposito</cp:lastModifiedBy>
  <cp:revision>13</cp:revision>
  <dcterms:created xsi:type="dcterms:W3CDTF">2020-01-13T16:01:44Z</dcterms:created>
  <dcterms:modified xsi:type="dcterms:W3CDTF">2020-01-13T17:32:51Z</dcterms:modified>
</cp:coreProperties>
</file>