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72" r:id="rId5"/>
    <p:sldId id="273" r:id="rId6"/>
    <p:sldId id="274" r:id="rId7"/>
    <p:sldId id="275" r:id="rId8"/>
    <p:sldId id="276" r:id="rId9"/>
    <p:sldId id="268" r:id="rId10"/>
    <p:sldId id="262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84" autoAdjust="0"/>
  </p:normalViewPr>
  <p:slideViewPr>
    <p:cSldViewPr>
      <p:cViewPr>
        <p:scale>
          <a:sx n="82" d="100"/>
          <a:sy n="82" d="100"/>
        </p:scale>
        <p:origin x="-9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F41D1-C14C-4713-9692-DFE6F2D30C2C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6620-5561-4553-B263-3A345EA65E5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97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B6620-5561-4553-B263-3A345EA65E53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B6620-5561-4553-B263-3A345EA65E53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.xml"/><Relationship Id="rId4" Type="http://schemas.openxmlformats.org/officeDocument/2006/relationships/slide" Target="../slides/slide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105BBF-7D4F-4858-8500-09B6771891D7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667EE-3FE0-4873-B635-3188D23CF47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17144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105BBF-7D4F-4858-8500-09B6771891D7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667EE-3FE0-4873-B635-3188D23CF47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105BBF-7D4F-4858-8500-09B6771891D7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667EE-3FE0-4873-B635-3188D23CF47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105BBF-7D4F-4858-8500-09B6771891D7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667EE-3FE0-4873-B635-3188D23CF47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105BBF-7D4F-4858-8500-09B6771891D7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667EE-3FE0-4873-B635-3188D23CF47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105BBF-7D4F-4858-8500-09B6771891D7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667EE-3FE0-4873-B635-3188D23CF47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105BBF-7D4F-4858-8500-09B6771891D7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667EE-3FE0-4873-B635-3188D23CF47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arrotondato 12">
            <a:hlinkClick r:id="rId2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78619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>
            <a:hlinkClick r:id="rId4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07181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arrotondato 10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235743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450057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>
            <a:hlinkClick r:id="rId2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521495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1643050"/>
            <a:ext cx="1143008" cy="642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7356" y="1214422"/>
            <a:ext cx="6858048" cy="5715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7356" y="2071678"/>
            <a:ext cx="6829444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0" name="CasellaDiTesto 9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179467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Introduzione</a:t>
            </a:r>
            <a:endParaRPr lang="it-IT" sz="1200" dirty="0"/>
          </a:p>
        </p:txBody>
      </p:sp>
      <p:cxnSp>
        <p:nvCxnSpPr>
          <p:cNvPr id="17" name="Connettore 1 16"/>
          <p:cNvCxnSpPr/>
          <p:nvPr userDrawn="1"/>
        </p:nvCxnSpPr>
        <p:spPr>
          <a:xfrm rot="5400000">
            <a:off x="-1035883" y="3893347"/>
            <a:ext cx="5357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24928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Obiettivi</a:t>
            </a:r>
            <a:endParaRPr lang="it-IT" sz="1200" dirty="0"/>
          </a:p>
        </p:txBody>
      </p:sp>
      <p:sp>
        <p:nvSpPr>
          <p:cNvPr id="20" name="CasellaDiTesto 19">
            <a:hlinkClick r:id="rId2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325478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Attività</a:t>
            </a:r>
          </a:p>
        </p:txBody>
      </p:sp>
      <p:sp>
        <p:nvSpPr>
          <p:cNvPr id="21" name="CasellaDiTesto 20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539792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Sviluppi</a:t>
            </a:r>
            <a:r>
              <a:rPr lang="it-IT" sz="1200" baseline="0" dirty="0" smtClean="0"/>
              <a:t> Futuri</a:t>
            </a:r>
            <a:endParaRPr lang="it-IT" sz="1200" dirty="0"/>
          </a:p>
        </p:txBody>
      </p:sp>
      <p:sp>
        <p:nvSpPr>
          <p:cNvPr id="22" name="CasellaDiTesto 21">
            <a:hlinkClick r:id="rId2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4679165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Conclusioni</a:t>
            </a:r>
            <a:endParaRPr lang="it-IT" sz="1200" dirty="0"/>
          </a:p>
        </p:txBody>
      </p:sp>
      <p:sp>
        <p:nvSpPr>
          <p:cNvPr id="19" name="CasellaDiTesto 18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396916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Testing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ietti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>
            <a:hlinkClick r:id="rId2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164305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arrotondato 10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2357430"/>
            <a:ext cx="1143008" cy="64294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>
            <a:hlinkClick r:id="rId4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07181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78619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450057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5214950"/>
            <a:ext cx="1143008" cy="64294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7356" y="1214422"/>
            <a:ext cx="6858048" cy="5715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7356" y="2071678"/>
            <a:ext cx="6829444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cxnSp>
        <p:nvCxnSpPr>
          <p:cNvPr id="17" name="Connettore 1 16"/>
          <p:cNvCxnSpPr/>
          <p:nvPr userDrawn="1"/>
        </p:nvCxnSpPr>
        <p:spPr>
          <a:xfrm rot="5400000">
            <a:off x="-1035883" y="3893347"/>
            <a:ext cx="5357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hlinkClick r:id="rId2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179467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Introduzione</a:t>
            </a:r>
            <a:endParaRPr lang="it-IT" sz="1200" dirty="0"/>
          </a:p>
        </p:txBody>
      </p:sp>
      <p:sp>
        <p:nvSpPr>
          <p:cNvPr id="19" name="CasellaDiTesto 18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24928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Obiettivi</a:t>
            </a:r>
            <a:endParaRPr lang="it-IT" sz="1200" dirty="0"/>
          </a:p>
        </p:txBody>
      </p:sp>
      <p:sp>
        <p:nvSpPr>
          <p:cNvPr id="20" name="CasellaDiTesto 19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325478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Attività</a:t>
            </a:r>
          </a:p>
        </p:txBody>
      </p:sp>
      <p:sp>
        <p:nvSpPr>
          <p:cNvPr id="21" name="CasellaDiTesto 20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539792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Sviluppi</a:t>
            </a:r>
            <a:r>
              <a:rPr lang="it-IT" sz="1200" baseline="0" dirty="0" smtClean="0"/>
              <a:t> Futuri</a:t>
            </a:r>
            <a:endParaRPr lang="it-IT" sz="1200" dirty="0"/>
          </a:p>
        </p:txBody>
      </p:sp>
      <p:sp>
        <p:nvSpPr>
          <p:cNvPr id="22" name="CasellaDiTesto 21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4679165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Conclusioni</a:t>
            </a:r>
            <a:endParaRPr lang="it-IT" sz="1200" dirty="0"/>
          </a:p>
        </p:txBody>
      </p:sp>
      <p:sp>
        <p:nvSpPr>
          <p:cNvPr id="29" name="CasellaDiTesto 28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396916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Testing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ttivit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7356" y="1214422"/>
            <a:ext cx="6858048" cy="5715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7356" y="2071678"/>
            <a:ext cx="6829444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Rettangolo arrotondato 6">
            <a:hlinkClick r:id="rId2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164305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arrotondato 10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235743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>
            <a:hlinkClick r:id="rId4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071810"/>
            <a:ext cx="1143008" cy="6429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78619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450057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521495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 userDrawn="1"/>
        </p:nvCxnSpPr>
        <p:spPr>
          <a:xfrm rot="5400000">
            <a:off x="-1035883" y="3893347"/>
            <a:ext cx="5357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hlinkClick r:id="rId2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179467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Scenario</a:t>
            </a:r>
            <a:endParaRPr lang="it-IT" sz="1200" dirty="0"/>
          </a:p>
        </p:txBody>
      </p:sp>
      <p:sp>
        <p:nvSpPr>
          <p:cNvPr id="24" name="CasellaDiTesto 23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24928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Obiettivi</a:t>
            </a:r>
            <a:endParaRPr lang="it-IT" sz="1200" dirty="0"/>
          </a:p>
        </p:txBody>
      </p:sp>
      <p:sp>
        <p:nvSpPr>
          <p:cNvPr id="25" name="CasellaDiTesto 24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325478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Attività</a:t>
            </a:r>
          </a:p>
        </p:txBody>
      </p:sp>
      <p:sp>
        <p:nvSpPr>
          <p:cNvPr id="26" name="CasellaDiTesto 25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539792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Sviluppi</a:t>
            </a:r>
            <a:r>
              <a:rPr lang="it-IT" sz="1200" baseline="0" dirty="0" smtClean="0"/>
              <a:t> Futuri</a:t>
            </a:r>
            <a:endParaRPr lang="it-IT" sz="1200" dirty="0"/>
          </a:p>
        </p:txBody>
      </p:sp>
      <p:sp>
        <p:nvSpPr>
          <p:cNvPr id="27" name="CasellaDiTesto 26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4679165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Conclusioni</a:t>
            </a:r>
            <a:endParaRPr lang="it-IT" sz="1200" dirty="0"/>
          </a:p>
        </p:txBody>
      </p:sp>
      <p:sp>
        <p:nvSpPr>
          <p:cNvPr id="28" name="CasellaDiTesto 27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396916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Testing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7356" y="1214422"/>
            <a:ext cx="6858048" cy="5715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7356" y="2071678"/>
            <a:ext cx="6829444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Rettangolo arrotondato 6">
            <a:hlinkClick r:id="rId2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164305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arrotondato 10">
            <a:hlinkClick r:id="rId2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235743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>
            <a:hlinkClick r:id="rId4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07181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786190"/>
            <a:ext cx="1143008" cy="6429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450057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521495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 userDrawn="1"/>
        </p:nvCxnSpPr>
        <p:spPr>
          <a:xfrm rot="5400000">
            <a:off x="-1035883" y="3893347"/>
            <a:ext cx="5357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hlinkClick r:id="rId2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179467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Introduzione</a:t>
            </a:r>
            <a:endParaRPr lang="it-IT" sz="1200" dirty="0"/>
          </a:p>
        </p:txBody>
      </p:sp>
      <p:sp>
        <p:nvSpPr>
          <p:cNvPr id="29" name="CasellaDiTesto 28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24928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Obiettivi</a:t>
            </a:r>
            <a:endParaRPr lang="it-IT" sz="1200" dirty="0"/>
          </a:p>
        </p:txBody>
      </p:sp>
      <p:sp>
        <p:nvSpPr>
          <p:cNvPr id="30" name="CasellaDiTesto 29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325478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Attività</a:t>
            </a:r>
          </a:p>
        </p:txBody>
      </p:sp>
      <p:sp>
        <p:nvSpPr>
          <p:cNvPr id="31" name="CasellaDiTesto 30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539792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Sviluppi</a:t>
            </a:r>
            <a:r>
              <a:rPr lang="it-IT" sz="1200" baseline="0" dirty="0" smtClean="0"/>
              <a:t> Futuri</a:t>
            </a:r>
            <a:endParaRPr lang="it-IT" sz="1200" dirty="0"/>
          </a:p>
        </p:txBody>
      </p:sp>
      <p:sp>
        <p:nvSpPr>
          <p:cNvPr id="32" name="CasellaDiTesto 31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4679165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Conclusioni</a:t>
            </a:r>
            <a:endParaRPr lang="it-IT" sz="1200" dirty="0"/>
          </a:p>
        </p:txBody>
      </p:sp>
      <p:sp>
        <p:nvSpPr>
          <p:cNvPr id="33" name="CasellaDiTesto 32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396916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Testing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7356" y="1214422"/>
            <a:ext cx="6858048" cy="5715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7356" y="2071678"/>
            <a:ext cx="6829444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Rettangolo arrotondato 6">
            <a:hlinkClick r:id="rId2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164305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arrotondato 10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235743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>
            <a:hlinkClick r:id="rId4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07181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78619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4500570"/>
            <a:ext cx="1143008" cy="6429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521495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 userDrawn="1"/>
        </p:nvCxnSpPr>
        <p:spPr>
          <a:xfrm rot="5400000">
            <a:off x="-1035883" y="3893347"/>
            <a:ext cx="5357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hlinkClick r:id="rId2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179467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Introduzione</a:t>
            </a:r>
            <a:endParaRPr lang="it-IT" sz="1200" dirty="0"/>
          </a:p>
        </p:txBody>
      </p:sp>
      <p:sp>
        <p:nvSpPr>
          <p:cNvPr id="19" name="CasellaDiTesto 18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24928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Obiettivi</a:t>
            </a:r>
            <a:endParaRPr lang="it-IT" sz="1200" dirty="0"/>
          </a:p>
        </p:txBody>
      </p:sp>
      <p:sp>
        <p:nvSpPr>
          <p:cNvPr id="20" name="CasellaDiTesto 19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325478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Attività</a:t>
            </a:r>
          </a:p>
        </p:txBody>
      </p:sp>
      <p:sp>
        <p:nvSpPr>
          <p:cNvPr id="21" name="CasellaDiTesto 20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539792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Sviluppi</a:t>
            </a:r>
            <a:r>
              <a:rPr lang="it-IT" sz="1200" baseline="0" dirty="0" smtClean="0"/>
              <a:t> Futuri</a:t>
            </a:r>
            <a:endParaRPr lang="it-IT" sz="1200" dirty="0"/>
          </a:p>
        </p:txBody>
      </p:sp>
      <p:sp>
        <p:nvSpPr>
          <p:cNvPr id="22" name="CasellaDiTesto 21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4679165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Conclusioni</a:t>
            </a:r>
            <a:endParaRPr lang="it-IT" sz="1200" dirty="0"/>
          </a:p>
        </p:txBody>
      </p:sp>
      <p:sp>
        <p:nvSpPr>
          <p:cNvPr id="29" name="CasellaDiTesto 28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396916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Testing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viluppi_Fu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7356" y="1214422"/>
            <a:ext cx="6858048" cy="5715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7356" y="2071678"/>
            <a:ext cx="6829444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Rettangolo arrotondato 6">
            <a:hlinkClick r:id="rId2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164305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arrotondato 10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235743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>
            <a:hlinkClick r:id="rId4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07181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378619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>
            <a:hlinkClick r:id="" action="ppaction://noaction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4500570"/>
            <a:ext cx="114300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>
            <a:hlinkClick r:id="rId5" action="ppaction://hlinksldjump" highlightClick="1">
              <a:snd r:embed="rId3" name="click.wav"/>
            </a:hlinkClick>
            <a:hlinkHover r:id="" action="ppaction://noaction" highlightClick="1"/>
          </p:cNvPr>
          <p:cNvSpPr/>
          <p:nvPr userDrawn="1"/>
        </p:nvSpPr>
        <p:spPr>
          <a:xfrm>
            <a:off x="285720" y="5214950"/>
            <a:ext cx="1143008" cy="6429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 userDrawn="1"/>
        </p:nvCxnSpPr>
        <p:spPr>
          <a:xfrm rot="5400000">
            <a:off x="-1035883" y="3893347"/>
            <a:ext cx="5357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hlinkClick r:id="rId2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179467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Introduzione</a:t>
            </a:r>
            <a:endParaRPr lang="it-IT" sz="1200" dirty="0"/>
          </a:p>
        </p:txBody>
      </p:sp>
      <p:sp>
        <p:nvSpPr>
          <p:cNvPr id="19" name="CasellaDiTesto 18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24928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Obiettivi</a:t>
            </a:r>
            <a:endParaRPr lang="it-IT" sz="1200" dirty="0"/>
          </a:p>
        </p:txBody>
      </p:sp>
      <p:sp>
        <p:nvSpPr>
          <p:cNvPr id="20" name="CasellaDiTesto 19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325478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Attività</a:t>
            </a:r>
          </a:p>
        </p:txBody>
      </p:sp>
      <p:sp>
        <p:nvSpPr>
          <p:cNvPr id="21" name="CasellaDiTesto 20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539792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Sviluppi</a:t>
            </a:r>
            <a:r>
              <a:rPr lang="it-IT" sz="1200" baseline="0" dirty="0" smtClean="0"/>
              <a:t> Futuri</a:t>
            </a:r>
            <a:endParaRPr lang="it-IT" sz="1200" dirty="0"/>
          </a:p>
        </p:txBody>
      </p:sp>
      <p:sp>
        <p:nvSpPr>
          <p:cNvPr id="22" name="CasellaDiTesto 21">
            <a:hlinkClick r:id="rId5" action="ppaction://hlinksldjump" highlightClick="1">
              <a:snd r:embed="rId3" name="click.wav"/>
            </a:hlinkClick>
          </p:cNvPr>
          <p:cNvSpPr txBox="1"/>
          <p:nvPr userDrawn="1"/>
        </p:nvSpPr>
        <p:spPr>
          <a:xfrm>
            <a:off x="285720" y="4679165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Conclusioni</a:t>
            </a:r>
            <a:endParaRPr lang="it-IT" sz="1200" dirty="0"/>
          </a:p>
        </p:txBody>
      </p:sp>
      <p:sp>
        <p:nvSpPr>
          <p:cNvPr id="29" name="CasellaDiTesto 28">
            <a:hlinkClick r:id="" action="ppaction://noaction" highlightClick="1">
              <a:snd r:embed="rId3" name="click.wav"/>
            </a:hlinkClick>
          </p:cNvPr>
          <p:cNvSpPr txBox="1"/>
          <p:nvPr userDrawn="1"/>
        </p:nvSpPr>
        <p:spPr>
          <a:xfrm>
            <a:off x="309567" y="396916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Testing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105BBF-7D4F-4858-8500-09B6771891D7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667EE-3FE0-4873-B635-3188D23CF47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105BBF-7D4F-4858-8500-09B6771891D7}" type="datetimeFigureOut">
              <a:rPr lang="it-IT" smtClean="0"/>
              <a:pPr/>
              <a:t>24/03/2011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667EE-3FE0-4873-B635-3188D23CF47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7" name="Immagine 6" descr="Logo_SUN.gif"/>
          <p:cNvPicPr>
            <a:picLocks noChangeAspect="1"/>
          </p:cNvPicPr>
          <p:nvPr userDrawn="1"/>
        </p:nvPicPr>
        <p:blipFill>
          <a:blip r:embed="rId18" cstate="print">
            <a:lum bright="36000" contrast="-42000"/>
          </a:blip>
          <a:stretch>
            <a:fillRect/>
          </a:stretch>
        </p:blipFill>
        <p:spPr>
          <a:xfrm>
            <a:off x="142844" y="71414"/>
            <a:ext cx="1500198" cy="1334169"/>
          </a:xfrm>
          <a:prstGeom prst="rect">
            <a:avLst/>
          </a:prstGeom>
        </p:spPr>
      </p:pic>
      <p:sp>
        <p:nvSpPr>
          <p:cNvPr id="8" name="CasellaDiTesto 7"/>
          <p:cNvSpPr txBox="1"/>
          <p:nvPr userDrawn="1"/>
        </p:nvSpPr>
        <p:spPr>
          <a:xfrm>
            <a:off x="2143108" y="714356"/>
            <a:ext cx="6643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1" dirty="0" smtClean="0"/>
              <a:t>Riconoscimento di concetti algoritmici</a:t>
            </a:r>
            <a:endParaRPr lang="it-IT" sz="10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4282" y="2420888"/>
            <a:ext cx="8572560" cy="1071570"/>
          </a:xfrm>
        </p:spPr>
        <p:txBody>
          <a:bodyPr>
            <a:normAutofit/>
          </a:bodyPr>
          <a:lstStyle/>
          <a:p>
            <a:r>
              <a:rPr lang="it-IT" sz="2400" b="1" dirty="0" smtClean="0"/>
              <a:t>Riconoscimento di concetti algoritmici</a:t>
            </a:r>
            <a:endParaRPr lang="it-IT" sz="2400" b="1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14282" y="2071678"/>
            <a:ext cx="857256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Progetto Ingegneria della Conoscenza e</a:t>
            </a:r>
            <a:r>
              <a:rPr kumimoji="0" lang="it-IT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Sistemi Esperti</a:t>
            </a:r>
            <a:endParaRPr kumimoji="0" lang="it-IT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214282" y="3933056"/>
            <a:ext cx="235745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Anno Accademico</a:t>
            </a:r>
            <a:r>
              <a:rPr kumimoji="0" lang="it-IT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2010/2011</a:t>
            </a:r>
            <a:endParaRPr kumimoji="0" lang="it-IT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14282" y="5088034"/>
            <a:ext cx="1357322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>
                <a:latin typeface="+mj-lt"/>
                <a:ea typeface="+mj-ea"/>
                <a:cs typeface="+mj-cs"/>
              </a:rPr>
              <a:t>B</a:t>
            </a:r>
            <a:r>
              <a:rPr kumimoji="0" lang="it-IT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Di Martino</a:t>
            </a: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6786578" y="4714884"/>
            <a:ext cx="164307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Realizzato da: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223806" y="4811806"/>
            <a:ext cx="1062046" cy="347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Prof.</a:t>
            </a:r>
          </a:p>
        </p:txBody>
      </p:sp>
      <p:sp>
        <p:nvSpPr>
          <p:cNvPr id="14" name="Titolo 1"/>
          <p:cNvSpPr txBox="1">
            <a:spLocks/>
          </p:cNvSpPr>
          <p:nvPr/>
        </p:nvSpPr>
        <p:spPr>
          <a:xfrm>
            <a:off x="6786578" y="5013176"/>
            <a:ext cx="178595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 smtClean="0">
                <a:latin typeface="+mj-lt"/>
                <a:ea typeface="+mj-ea"/>
                <a:cs typeface="+mj-cs"/>
              </a:rPr>
              <a:t>C. Esposito</a:t>
            </a:r>
            <a:endParaRPr kumimoji="0" lang="it-IT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olo 1"/>
          <p:cNvSpPr txBox="1">
            <a:spLocks/>
          </p:cNvSpPr>
          <p:nvPr/>
        </p:nvSpPr>
        <p:spPr>
          <a:xfrm>
            <a:off x="6786578" y="5301208"/>
            <a:ext cx="178595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>
                <a:latin typeface="+mj-lt"/>
                <a:ea typeface="+mj-ea"/>
                <a:cs typeface="+mj-cs"/>
              </a:rPr>
              <a:t>P</a:t>
            </a:r>
            <a:r>
              <a:rPr lang="it-IT" sz="1600" b="1" dirty="0" smtClean="0">
                <a:latin typeface="+mj-lt"/>
                <a:ea typeface="+mj-ea"/>
                <a:cs typeface="+mj-cs"/>
              </a:rPr>
              <a:t>. De Stefano</a:t>
            </a:r>
            <a:endParaRPr kumimoji="0" lang="it-IT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907704" y="299695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Decomposizione QR (</a:t>
            </a:r>
            <a:r>
              <a:rPr lang="it-IT" i="1" dirty="0" err="1" smtClean="0"/>
              <a:t>Householder</a:t>
            </a:r>
            <a:r>
              <a:rPr lang="it-IT" i="1" dirty="0" smtClean="0"/>
              <a:t>) e LU (</a:t>
            </a:r>
            <a:r>
              <a:rPr lang="it-IT" i="1" dirty="0" err="1" smtClean="0"/>
              <a:t>Cholesky</a:t>
            </a:r>
            <a:r>
              <a:rPr lang="it-IT" i="1" dirty="0" smtClean="0"/>
              <a:t>)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Generazione automatica della Data e Control </a:t>
            </a:r>
            <a:r>
              <a:rPr lang="it-IT" dirty="0" err="1" smtClean="0"/>
              <a:t>Dependence</a:t>
            </a:r>
            <a:r>
              <a:rPr lang="it-IT" dirty="0" smtClean="0"/>
              <a:t> che ora sono scritti a mano.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di riferimento</a:t>
            </a:r>
            <a:endParaRPr lang="it-IT" dirty="0"/>
          </a:p>
        </p:txBody>
      </p:sp>
      <p:pic>
        <p:nvPicPr>
          <p:cNvPr id="14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76872"/>
            <a:ext cx="1989202" cy="1626062"/>
          </a:xfr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20888"/>
            <a:ext cx="1597496" cy="1368152"/>
          </a:xfrm>
          <a:prstGeom prst="rect">
            <a:avLst/>
          </a:prstGeom>
        </p:spPr>
      </p:pic>
      <p:sp>
        <p:nvSpPr>
          <p:cNvPr id="16" name="Freccia a destra 15"/>
          <p:cNvSpPr/>
          <p:nvPr/>
        </p:nvSpPr>
        <p:spPr>
          <a:xfrm>
            <a:off x="4644008" y="2780928"/>
            <a:ext cx="461392" cy="405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05" y="2332755"/>
            <a:ext cx="1174687" cy="1274440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02" y="4437111"/>
            <a:ext cx="1742531" cy="1702701"/>
          </a:xfrm>
          <a:prstGeom prst="rect">
            <a:avLst/>
          </a:prstGeom>
        </p:spPr>
      </p:pic>
      <p:sp>
        <p:nvSpPr>
          <p:cNvPr id="24" name="Freccia in su 23"/>
          <p:cNvSpPr/>
          <p:nvPr/>
        </p:nvSpPr>
        <p:spPr>
          <a:xfrm>
            <a:off x="7884368" y="3933056"/>
            <a:ext cx="504056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sinistra 24"/>
          <p:cNvSpPr/>
          <p:nvPr/>
        </p:nvSpPr>
        <p:spPr>
          <a:xfrm>
            <a:off x="6394759" y="5060807"/>
            <a:ext cx="481497" cy="455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52" y="4557927"/>
            <a:ext cx="1796604" cy="1791426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48880"/>
            <a:ext cx="1533644" cy="1424098"/>
          </a:xfrm>
          <a:prstGeom prst="rect">
            <a:avLst/>
          </a:prstGeom>
        </p:spPr>
      </p:pic>
      <p:sp>
        <p:nvSpPr>
          <p:cNvPr id="28" name="Freccia a destra 27"/>
          <p:cNvSpPr/>
          <p:nvPr/>
        </p:nvSpPr>
        <p:spPr>
          <a:xfrm>
            <a:off x="7018920" y="2730792"/>
            <a:ext cx="461392" cy="405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Punti di intervento</a:t>
            </a:r>
            <a:endParaRPr lang="it-IT" dirty="0"/>
          </a:p>
        </p:txBody>
      </p:sp>
      <p:pic>
        <p:nvPicPr>
          <p:cNvPr id="4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76872"/>
            <a:ext cx="1986742" cy="1625138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20888"/>
            <a:ext cx="1597496" cy="1368152"/>
          </a:xfrm>
          <a:prstGeom prst="rect">
            <a:avLst/>
          </a:prstGeom>
        </p:spPr>
      </p:pic>
      <p:sp>
        <p:nvSpPr>
          <p:cNvPr id="6" name="Freccia a destra 5"/>
          <p:cNvSpPr/>
          <p:nvPr/>
        </p:nvSpPr>
        <p:spPr>
          <a:xfrm>
            <a:off x="4644008" y="2780928"/>
            <a:ext cx="461392" cy="405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05" y="2332755"/>
            <a:ext cx="1174687" cy="127444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02" y="4437111"/>
            <a:ext cx="1742531" cy="1702701"/>
          </a:xfrm>
          <a:prstGeom prst="rect">
            <a:avLst/>
          </a:prstGeom>
        </p:spPr>
      </p:pic>
      <p:sp>
        <p:nvSpPr>
          <p:cNvPr id="9" name="Freccia in su 8"/>
          <p:cNvSpPr/>
          <p:nvPr/>
        </p:nvSpPr>
        <p:spPr>
          <a:xfrm>
            <a:off x="7884368" y="3933056"/>
            <a:ext cx="504056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/>
          <p:cNvSpPr/>
          <p:nvPr/>
        </p:nvSpPr>
        <p:spPr>
          <a:xfrm>
            <a:off x="6394759" y="5060807"/>
            <a:ext cx="481497" cy="455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52" y="4557927"/>
            <a:ext cx="1796604" cy="179142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48880"/>
            <a:ext cx="1533644" cy="1424098"/>
          </a:xfrm>
          <a:prstGeom prst="rect">
            <a:avLst/>
          </a:prstGeom>
        </p:spPr>
      </p:pic>
      <p:sp>
        <p:nvSpPr>
          <p:cNvPr id="13" name="Freccia a destra 12"/>
          <p:cNvSpPr/>
          <p:nvPr/>
        </p:nvSpPr>
        <p:spPr>
          <a:xfrm>
            <a:off x="7018920" y="2730792"/>
            <a:ext cx="461392" cy="405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/>
          <p:cNvSpPr/>
          <p:nvPr/>
        </p:nvSpPr>
        <p:spPr>
          <a:xfrm>
            <a:off x="6876256" y="2132856"/>
            <a:ext cx="2160240" cy="16149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arrotondato 15"/>
          <p:cNvSpPr/>
          <p:nvPr/>
        </p:nvSpPr>
        <p:spPr>
          <a:xfrm>
            <a:off x="6300192" y="3886539"/>
            <a:ext cx="2736304" cy="246281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2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Confrontate </a:t>
            </a:r>
            <a:r>
              <a:rPr lang="it-IT" sz="2400" dirty="0" smtClean="0"/>
              <a:t>le versioni </a:t>
            </a:r>
            <a:r>
              <a:rPr lang="it-IT" sz="2400" dirty="0" smtClean="0"/>
              <a:t>dei </a:t>
            </a:r>
            <a:r>
              <a:rPr lang="it-IT" sz="2400" dirty="0" smtClean="0"/>
              <a:t>diversi file </a:t>
            </a:r>
            <a:r>
              <a:rPr lang="it-IT" sz="2400" dirty="0" smtClean="0"/>
              <a:t>delle </a:t>
            </a:r>
            <a:r>
              <a:rPr lang="it-IT" sz="2400" dirty="0" smtClean="0"/>
              <a:t>regole </a:t>
            </a:r>
            <a:r>
              <a:rPr lang="it-IT" sz="2400" dirty="0" err="1" smtClean="0"/>
              <a:t>Prolog</a:t>
            </a:r>
            <a:r>
              <a:rPr lang="it-IT" sz="2400" dirty="0" smtClean="0"/>
              <a:t> esistenti (si è scelto il file ‘rule_gen_java.pl’)</a:t>
            </a:r>
          </a:p>
          <a:p>
            <a:r>
              <a:rPr lang="it-IT" sz="2400" dirty="0" smtClean="0"/>
              <a:t>Verificata la correttezza dei file relativi a:</a:t>
            </a:r>
          </a:p>
          <a:p>
            <a:pPr lvl="1"/>
            <a:r>
              <a:rPr lang="it-IT" dirty="0" smtClean="0"/>
              <a:t>Control </a:t>
            </a:r>
            <a:r>
              <a:rPr lang="it-IT" dirty="0" err="1" smtClean="0"/>
              <a:t>Dependence</a:t>
            </a:r>
            <a:endParaRPr lang="it-IT" dirty="0" smtClean="0"/>
          </a:p>
          <a:p>
            <a:pPr lvl="1"/>
            <a:r>
              <a:rPr lang="it-IT" dirty="0" smtClean="0"/>
              <a:t>Sintassi</a:t>
            </a:r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Dependence</a:t>
            </a:r>
            <a:endParaRPr lang="it-IT" dirty="0" smtClean="0"/>
          </a:p>
          <a:p>
            <a:pPr lvl="1"/>
            <a:r>
              <a:rPr lang="it-IT" dirty="0" err="1" smtClean="0"/>
              <a:t>Syntax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endParaRPr lang="it-IT" dirty="0" smtClean="0"/>
          </a:p>
          <a:p>
            <a:pPr lvl="1"/>
            <a:r>
              <a:rPr lang="it-IT" dirty="0" smtClean="0"/>
              <a:t>Control Flow</a:t>
            </a:r>
          </a:p>
          <a:p>
            <a:r>
              <a:rPr lang="it-IT" sz="2400" dirty="0" smtClean="0"/>
              <a:t>Studiato nel dettaglio il file ‘rule_gen_java.pl’</a:t>
            </a:r>
          </a:p>
        </p:txBody>
      </p:sp>
    </p:spTree>
    <p:extLst>
      <p:ext uri="{BB962C8B-B14F-4D97-AF65-F5344CB8AC3E}">
        <p14:creationId xmlns:p14="http://schemas.microsoft.com/office/powerpoint/2010/main" val="6814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Generata correttamente la KB</a:t>
            </a:r>
          </a:p>
          <a:p>
            <a:pPr lvl="1"/>
            <a:r>
              <a:rPr lang="it-IT" dirty="0" smtClean="0"/>
              <a:t>Modifiche al relativo modulo Puma</a:t>
            </a:r>
          </a:p>
          <a:p>
            <a:pPr marL="457200" lvl="1" indent="0">
              <a:buNone/>
            </a:pPr>
            <a:endParaRPr lang="it-IT" dirty="0" smtClean="0"/>
          </a:p>
          <a:p>
            <a:r>
              <a:rPr lang="it-IT" dirty="0" smtClean="0"/>
              <a:t>Ristrutturate le regole </a:t>
            </a:r>
            <a:r>
              <a:rPr lang="it-IT" dirty="0" err="1" smtClean="0"/>
              <a:t>Prolog</a:t>
            </a:r>
            <a:r>
              <a:rPr lang="it-IT" dirty="0" smtClean="0"/>
              <a:t> esistenti</a:t>
            </a:r>
          </a:p>
          <a:p>
            <a:pPr lvl="1"/>
            <a:r>
              <a:rPr lang="it-IT" dirty="0" smtClean="0"/>
              <a:t>Modifiche al file ‘rule_gen_java.pl’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89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Ampliamento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7356" y="2071678"/>
            <a:ext cx="7179140" cy="4500594"/>
          </a:xfrm>
        </p:spPr>
        <p:txBody>
          <a:bodyPr/>
          <a:lstStyle/>
          <a:p>
            <a:r>
              <a:rPr lang="it-IT" dirty="0" smtClean="0"/>
              <a:t>Aggiungere alle regole </a:t>
            </a:r>
            <a:r>
              <a:rPr lang="it-IT" dirty="0" err="1" smtClean="0"/>
              <a:t>Prolog</a:t>
            </a:r>
            <a:r>
              <a:rPr lang="it-IT" dirty="0" smtClean="0"/>
              <a:t> esistenti dei nuovi costrutti per il riconoscimento dei seguenti concetti:</a:t>
            </a:r>
          </a:p>
          <a:p>
            <a:pPr lvl="1"/>
            <a:r>
              <a:rPr lang="it-IT" dirty="0" smtClean="0"/>
              <a:t>Decomposizione LU: Algoritmo di </a:t>
            </a:r>
            <a:r>
              <a:rPr lang="it-IT" dirty="0" err="1" smtClean="0"/>
              <a:t>Cholesky</a:t>
            </a:r>
            <a:endParaRPr lang="it-IT" dirty="0" smtClean="0"/>
          </a:p>
          <a:p>
            <a:pPr lvl="1"/>
            <a:r>
              <a:rPr lang="it-IT" dirty="0" smtClean="0"/>
              <a:t>Decomposizione QR: Algoritmo di </a:t>
            </a:r>
            <a:r>
              <a:rPr lang="it-IT" dirty="0" err="1" smtClean="0"/>
              <a:t>Householder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1923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dello strumento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Si sono riscontrate difformità tra le regole </a:t>
            </a:r>
            <a:r>
              <a:rPr lang="it-IT" dirty="0" err="1" smtClean="0"/>
              <a:t>Prolog</a:t>
            </a:r>
            <a:r>
              <a:rPr lang="it-IT" dirty="0" smtClean="0"/>
              <a:t> e i fatti relativi alla KB esistente</a:t>
            </a:r>
          </a:p>
          <a:p>
            <a:r>
              <a:rPr lang="it-IT" dirty="0" smtClean="0"/>
              <a:t>Si sono trovati errori: </a:t>
            </a:r>
          </a:p>
          <a:p>
            <a:pPr lvl="1"/>
            <a:r>
              <a:rPr lang="it-IT" dirty="0" smtClean="0"/>
              <a:t> nelle regole </a:t>
            </a:r>
            <a:r>
              <a:rPr lang="it-IT" dirty="0" err="1" smtClean="0"/>
              <a:t>Prolog</a:t>
            </a:r>
            <a:endParaRPr lang="it-IT" dirty="0" smtClean="0"/>
          </a:p>
          <a:p>
            <a:pPr lvl="1"/>
            <a:r>
              <a:rPr lang="it-IT" dirty="0" smtClean="0"/>
              <a:t>nel modulo atto alla generazione della KB</a:t>
            </a:r>
          </a:p>
          <a:p>
            <a:pPr lvl="1"/>
            <a:r>
              <a:rPr lang="it-IT" dirty="0" smtClean="0"/>
              <a:t>nei file delle regole per la Control e Data </a:t>
            </a:r>
            <a:r>
              <a:rPr lang="it-IT" dirty="0" err="1" smtClean="0"/>
              <a:t>Dependence</a:t>
            </a:r>
            <a:endParaRPr lang="it-IT" dirty="0" smtClean="0"/>
          </a:p>
          <a:p>
            <a:pPr lvl="1"/>
            <a:r>
              <a:rPr lang="it-IT" dirty="0" smtClean="0"/>
              <a:t>nel file del </a:t>
            </a:r>
            <a:r>
              <a:rPr lang="it-IT" dirty="0" err="1" smtClean="0"/>
              <a:t>Syntax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endParaRPr lang="it-IT" dirty="0" smtClean="0"/>
          </a:p>
          <a:p>
            <a:r>
              <a:rPr lang="it-IT" dirty="0" smtClean="0"/>
              <a:t>Inoltre i file della Control e Data </a:t>
            </a:r>
            <a:r>
              <a:rPr lang="it-IT" dirty="0" err="1" smtClean="0"/>
              <a:t>Dependence</a:t>
            </a:r>
            <a:r>
              <a:rPr lang="it-IT" dirty="0" smtClean="0"/>
              <a:t> non  vengono generati automaticamente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07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Correzioni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Ristrutturate le regole </a:t>
            </a:r>
            <a:r>
              <a:rPr lang="it-IT" dirty="0" err="1" smtClean="0"/>
              <a:t>Prolog</a:t>
            </a:r>
            <a:r>
              <a:rPr lang="it-IT" dirty="0" smtClean="0"/>
              <a:t> esistenti relative al riconoscimento del prodotto matriciale:</a:t>
            </a:r>
          </a:p>
          <a:p>
            <a:pPr lvl="1"/>
            <a:r>
              <a:rPr lang="it-IT" dirty="0" smtClean="0"/>
              <a:t>rule_gen_java.pl</a:t>
            </a:r>
          </a:p>
          <a:p>
            <a:pPr marL="457200" lvl="1" indent="0">
              <a:buNone/>
            </a:pPr>
            <a:endParaRPr lang="it-IT" dirty="0" smtClean="0"/>
          </a:p>
          <a:p>
            <a:r>
              <a:rPr lang="it-IT" dirty="0" smtClean="0"/>
              <a:t>Ristrutturato il codice Puma responsabile della generazione della KB.</a:t>
            </a:r>
          </a:p>
        </p:txBody>
      </p:sp>
    </p:spTree>
    <p:extLst>
      <p:ext uri="{BB962C8B-B14F-4D97-AF65-F5344CB8AC3E}">
        <p14:creationId xmlns:p14="http://schemas.microsoft.com/office/powerpoint/2010/main" val="399691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Vengono riconosciuti i concetti di:</a:t>
            </a:r>
          </a:p>
          <a:p>
            <a:pPr lvl="1"/>
            <a:r>
              <a:rPr lang="it-IT" dirty="0" smtClean="0"/>
              <a:t>Decomposizione di </a:t>
            </a:r>
            <a:r>
              <a:rPr lang="it-IT" dirty="0" err="1" smtClean="0"/>
              <a:t>Cholesky</a:t>
            </a:r>
            <a:endParaRPr lang="it-IT" dirty="0" smtClean="0"/>
          </a:p>
          <a:p>
            <a:pPr lvl="1"/>
            <a:r>
              <a:rPr lang="it-IT" dirty="0" smtClean="0"/>
              <a:t>Decomposizione di </a:t>
            </a:r>
            <a:r>
              <a:rPr lang="it-IT" dirty="0" err="1" smtClean="0"/>
              <a:t>Householder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0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256</Words>
  <Application>Microsoft Office PowerPoint</Application>
  <PresentationFormat>Presentazione su schermo (4:3)</PresentationFormat>
  <Paragraphs>52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Riconoscimento di concetti algoritmici</vt:lpstr>
      <vt:lpstr>Architettura di riferimento</vt:lpstr>
      <vt:lpstr>Punti di intervento</vt:lpstr>
      <vt:lpstr>Analisi</vt:lpstr>
      <vt:lpstr>Correzione</vt:lpstr>
      <vt:lpstr>Ampliamento</vt:lpstr>
      <vt:lpstr>Analisi dello strumento</vt:lpstr>
      <vt:lpstr>Correzioni</vt:lpstr>
      <vt:lpstr>Conclusioni</vt:lpstr>
      <vt:lpstr>Sviluppi Futuri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dell’algoritmo del simplesso per la minimizzazione di un potenziale in un sistema di cariche</dc:title>
  <dc:creator>a</dc:creator>
  <cp:lastModifiedBy>Carlo</cp:lastModifiedBy>
  <cp:revision>191</cp:revision>
  <dcterms:created xsi:type="dcterms:W3CDTF">2009-12-08T11:49:09Z</dcterms:created>
  <dcterms:modified xsi:type="dcterms:W3CDTF">2011-03-24T12:00:33Z</dcterms:modified>
</cp:coreProperties>
</file>