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6" r:id="rId7"/>
    <p:sldId id="342" r:id="rId8"/>
    <p:sldId id="333" r:id="rId9"/>
    <p:sldId id="335" r:id="rId10"/>
    <p:sldId id="336" r:id="rId11"/>
    <p:sldId id="343" r:id="rId12"/>
    <p:sldId id="344" r:id="rId13"/>
    <p:sldId id="345" r:id="rId14"/>
    <p:sldId id="33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Budzynski" initials="KB" lastIdx="20" clrIdx="0"/>
  <p:cmAuthor id="2" name="Microsoft Office User" initials="Office" lastIdx="1" clrIdx="1"/>
  <p:cmAuthor id="3" name="Wang Ning" initials="WN" lastIdx="2" clrIdx="2">
    <p:extLst>
      <p:ext uri="{19B8F6BF-5375-455C-9EA6-DF929625EA0E}">
        <p15:presenceInfo xmlns:p15="http://schemas.microsoft.com/office/powerpoint/2012/main" userId="S::wangning@espressif.com::897e85b7-6b93-4142-a4a9-7bdedb6449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2"/>
    <p:restoredTop sz="86543"/>
  </p:normalViewPr>
  <p:slideViewPr>
    <p:cSldViewPr snapToGrid="0" snapToObjects="1">
      <p:cViewPr varScale="1">
        <p:scale>
          <a:sx n="178" d="100"/>
          <a:sy n="178" d="100"/>
        </p:scale>
        <p:origin x="26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C576A-1002-E740-9E84-C97EDE10B32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86C1-EFAB-734A-91FD-723EB628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088B-1492-0743-974B-E4CC5C7CA44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E534-D14E-1F4D-BA9D-1921452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4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2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5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4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1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E534-D14E-1F4D-BA9D-192145244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151-061F-DE45-82BE-65AE5CCDF1BC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478-DDB5-0940-91B2-9BA547C17682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A8A5-B6F1-824C-AAA0-C648A23B30D8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E255-8CBF-9541-8EA9-95FEE4C9E610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D53E-4B3E-9646-B547-A73D5DC18A65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9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BE8-99E0-8D4B-A7B2-F9F7F6F01544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0B80-6168-2F4D-95BA-C1F8016143F6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2DAC-667D-6648-8BFE-65D72FD91B29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3356-BDC2-FA4E-88F6-C334F497FA85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F50D5E-6D09-3443-AAA3-F664174D0FFD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A02B-B6E6-9443-9BE3-F6824285183A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8553F3-9E32-6349-BA14-6670D4330A7E}" type="datetime1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Úvod</a:t>
            </a:r>
            <a:r>
              <a:rPr lang="en-US" altLang="zh-CN" dirty="0"/>
              <a:t> do </a:t>
            </a:r>
            <a:r>
              <a:rPr lang="en-US" altLang="zh-CN" dirty="0" err="1"/>
              <a:t>technologie</a:t>
            </a:r>
            <a:br>
              <a:rPr lang="en-US" altLang="zh-CN" dirty="0"/>
            </a:br>
            <a:r>
              <a:rPr lang="en-US" altLang="zh-CN" dirty="0"/>
              <a:t>MIDI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146" name="Picture 2" descr="New Part Day: Espressif ESP32-S3 | Hackaday">
            <a:extLst>
              <a:ext uri="{FF2B5EF4-FFF2-40B4-BE49-F238E27FC236}">
                <a16:creationId xmlns:a16="http://schemas.microsoft.com/office/drawing/2014/main" id="{8DEC6EAC-BBFA-1D46-A4D1-2E1F0F83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49" y="120501"/>
            <a:ext cx="3405570" cy="191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18EF5-D232-8CC6-387E-88B460B7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53" y="4537469"/>
            <a:ext cx="1330928" cy="13556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A40E25-3DEB-D6A0-D913-C90632F4EB12}"/>
              </a:ext>
            </a:extLst>
          </p:cNvPr>
          <p:cNvSpPr txBox="1">
            <a:spLocks/>
          </p:cNvSpPr>
          <p:nvPr/>
        </p:nvSpPr>
        <p:spPr>
          <a:xfrm>
            <a:off x="1097280" y="5831115"/>
            <a:ext cx="3093720" cy="32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espressif</a:t>
            </a:r>
            <a:r>
              <a:rPr lang="en-US" sz="1400" dirty="0"/>
              <a:t>/midi-workshop</a:t>
            </a:r>
          </a:p>
        </p:txBody>
      </p:sp>
    </p:spTree>
    <p:extLst>
      <p:ext uri="{BB962C8B-B14F-4D97-AF65-F5344CB8AC3E}">
        <p14:creationId xmlns:p14="http://schemas.microsoft.com/office/powerpoint/2010/main" val="16701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"/>
    </mc:Choice>
    <mc:Fallback xmlns="">
      <p:transition spd="slow" advTm="30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topologie</a:t>
            </a:r>
            <a:r>
              <a:rPr lang="en-US" altLang="zh-CN" dirty="0"/>
              <a:t> (sequencing)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0307A-3705-627E-F1CF-43FD07C6D195}"/>
              </a:ext>
            </a:extLst>
          </p:cNvPr>
          <p:cNvSpPr txBox="1"/>
          <p:nvPr/>
        </p:nvSpPr>
        <p:spPr>
          <a:xfrm>
            <a:off x="1097280" y="2360514"/>
            <a:ext cx="4244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topologie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například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sequencing 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tj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ukládání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aby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možné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interpretovat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nezávisle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controlleru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</p:txBody>
      </p:sp>
      <p:pic>
        <p:nvPicPr>
          <p:cNvPr id="4" name="Picture 3" descr="A computer and keyboard with wires&#10;&#10;Description automatically generated with medium confidence">
            <a:extLst>
              <a:ext uri="{FF2B5EF4-FFF2-40B4-BE49-F238E27FC236}">
                <a16:creationId xmlns:a16="http://schemas.microsoft.com/office/drawing/2014/main" id="{5CABE12A-1BA2-9314-99D6-5D2CAD26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45" y="2139950"/>
            <a:ext cx="6096646" cy="3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- </a:t>
            </a:r>
            <a:r>
              <a:rPr lang="en-US" altLang="zh-CN" dirty="0" err="1"/>
              <a:t>zprávy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9263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odehrává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přenáší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s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následujícími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parametry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přenos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8-bitových byte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v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asynchronním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režimu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8-N-1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rychlostí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31250 bps (31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kBps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každá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formát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i="1" u="sng" dirty="0">
                <a:solidFill>
                  <a:srgbClr val="18191A"/>
                </a:solidFill>
                <a:effectLst/>
                <a:latin typeface="Helvetica" pitchFamily="2" charset="0"/>
              </a:rPr>
              <a:t>1 status byte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message type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nejvýše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i="1" u="sng" dirty="0">
                <a:solidFill>
                  <a:srgbClr val="18191A"/>
                </a:solidFill>
                <a:effectLst/>
                <a:latin typeface="Helvetica" pitchFamily="2" charset="0"/>
              </a:rPr>
              <a:t>2 data byte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message data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channel voice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jednotlivé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tóny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změna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channel mode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všechny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tóny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on/off,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system common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SysEx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song position pointer,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system real-time messages 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(start/stop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přehrávaní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sekvence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apod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seznam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1.0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 https://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midi.org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/summary-of-midi-1-0-messages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struktura</a:t>
            </a:r>
            <a:r>
              <a:rPr lang="en-US" altLang="zh-CN" dirty="0"/>
              <a:t> </a:t>
            </a:r>
            <a:r>
              <a:rPr lang="en-US" altLang="zh-CN" dirty="0" err="1"/>
              <a:t>zpráv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296876" cy="4084286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Byty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lze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rozdělit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do 2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hlavních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kategorií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v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závislosti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hodnotě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jejich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MSB (most significant bit).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bit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byte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rozmezí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0x80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0xFF),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o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 byte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(command)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status byte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dále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rozdělit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dva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půlbyty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nybble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):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(command type),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druhý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cílový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(MIDI channel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nybble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z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této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konstrukce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vyplývá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že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existuje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8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kombinací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MSB = 1 (0x8... to 0xF...),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takže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máme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k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dispozici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8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příkazů</a:t>
            </a:r>
            <a:endParaRPr lang="en-GB" sz="2000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zbývající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4 bity pro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poskytují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kombinací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proto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jednoho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adresovat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kanálů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potažmo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sz="2000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portu</a:t>
            </a:r>
            <a:r>
              <a:rPr lang="en-GB" sz="2000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</a:t>
            </a:r>
          </a:p>
          <a:p>
            <a:b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</a:b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první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bit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rozmezí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0x00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0x7F),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o 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 byte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který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parametry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předcházejícím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bytem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koncepce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logicky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že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každý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data byte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může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7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bitů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- 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znamená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škálu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od 0 do 127 (0x00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0x7F).</a:t>
            </a:r>
          </a:p>
          <a:p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struktura</a:t>
            </a:r>
            <a:r>
              <a:rPr lang="en-US" altLang="zh-CN" dirty="0"/>
              <a:t> </a:t>
            </a:r>
            <a:r>
              <a:rPr lang="en-US" altLang="zh-CN" dirty="0" err="1"/>
              <a:t>zpráv</a:t>
            </a:r>
            <a:r>
              <a:rPr lang="en-US" altLang="zh-CN" dirty="0"/>
              <a:t> (</a:t>
            </a:r>
            <a:r>
              <a:rPr lang="en-US" altLang="zh-CN" dirty="0" err="1"/>
              <a:t>ilustrace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7" descr="A diagram of a computer code&#10;&#10;Description automatically generated">
            <a:extLst>
              <a:ext uri="{FF2B5EF4-FFF2-40B4-BE49-F238E27FC236}">
                <a16:creationId xmlns:a16="http://schemas.microsoft.com/office/drawing/2014/main" id="{84737B7F-7FB5-BAAA-F0A0-F898DDE49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5404" y="1986422"/>
            <a:ext cx="5574633" cy="3884685"/>
          </a:xfrm>
        </p:spPr>
      </p:pic>
    </p:spTree>
    <p:extLst>
      <p:ext uri="{BB962C8B-B14F-4D97-AF65-F5344CB8AC3E}">
        <p14:creationId xmlns:p14="http://schemas.microsoft.com/office/powerpoint/2010/main" val="55195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přehled</a:t>
            </a:r>
            <a:r>
              <a:rPr lang="en-US" altLang="zh-CN" dirty="0"/>
              <a:t> </a:t>
            </a:r>
            <a:r>
              <a:rPr lang="en-US" altLang="zh-CN" dirty="0" err="1"/>
              <a:t>příkazů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39718-157D-0D1D-D990-C965D3DB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37360"/>
            <a:ext cx="10115203" cy="45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</a:t>
            </a:r>
            <a:r>
              <a:rPr lang="en-US" altLang="zh-CN" dirty="0" err="1"/>
              <a:t>příklad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rgbClr val="434343"/>
                </a:solidFill>
                <a:effectLst/>
                <a:latin typeface="Helvetica Neue" panose="02000503000000020004" pitchFamily="2" charset="0"/>
              </a:rPr>
              <a:t>Note Off (0x80), Note On (0x90)</a:t>
            </a:r>
            <a:endParaRPr lang="en-GB" dirty="0">
              <a:solidFill>
                <a:srgbClr val="43434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Základ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komunikace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jsou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zprávy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ovládající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jednotlivých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začátek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Off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ukončení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zvuku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 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Tyto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zprávy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následující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formát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NC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KK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</a:t>
            </a: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VV 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kde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(Note On=0x9, Note Off=0x8)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C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(1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16)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KK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klávesy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reprezentující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tón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127, C1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kód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60)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291CE"/>
                </a:solidFill>
                <a:effectLst/>
                <a:latin typeface="Helvetica Neue" panose="02000503000000020004" pitchFamily="2" charset="0"/>
              </a:rPr>
              <a:t>  VV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určující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sílu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úderu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klávesy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hlasitost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rozsah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0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až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127) - </a:t>
            </a:r>
            <a:r>
              <a:rPr lang="en-GB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data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2057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(running status)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důvodu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snížení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množství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přenášených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obecných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Running Status 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-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přijatý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platný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všechny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následující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datových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bytů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dokud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zpracovaný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nový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další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). 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Running status pro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Note On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namísto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0x3C, 0x40,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0x3D, 0x40, </a:t>
            </a:r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0x3E, 0x40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přeneseme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pouze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b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0x90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0x3C, 0x40, 0x3D, 0x40, 0x3E, 0x40</a:t>
            </a:r>
          </a:p>
          <a:p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stejným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výsledkem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6373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zprávy</a:t>
            </a:r>
            <a:r>
              <a:rPr lang="en-US" altLang="zh-CN" dirty="0"/>
              <a:t> (</a:t>
            </a:r>
            <a:r>
              <a:rPr lang="en-US" altLang="zh-CN" dirty="0" err="1"/>
              <a:t>další</a:t>
            </a:r>
            <a:r>
              <a:rPr lang="en-US" altLang="zh-CN" dirty="0"/>
              <a:t> </a:t>
            </a:r>
            <a:r>
              <a:rPr lang="en-US" altLang="zh-CN" dirty="0" err="1"/>
              <a:t>příklad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70601" cy="3921323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System real-time messages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Používají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se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synchronizaci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sekvencerů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jako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metronom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uložených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podobně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Jsou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identifikované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pomocí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MSB=1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druhém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půlbytu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status byte (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tzn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hodnoty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od 0xF8 do 0xFF).</a:t>
            </a:r>
          </a:p>
          <a:p>
            <a:endParaRPr lang="en-CZ" dirty="0"/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EB178D97-29C3-B291-1BBB-AECF346A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96" y="2464679"/>
            <a:ext cx="5650941" cy="29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protokol</a:t>
            </a:r>
            <a:r>
              <a:rPr lang="en-US" altLang="zh-CN" dirty="0"/>
              <a:t> – </a:t>
            </a:r>
            <a:r>
              <a:rPr lang="en-US" altLang="zh-CN" dirty="0" err="1"/>
              <a:t>soubory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016" y="2678654"/>
            <a:ext cx="9866467" cy="17394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slouží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k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ukládání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přehráváni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sekvencí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příkazů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příslušných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pro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generování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notového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zápisu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typická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přípona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je .MID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77897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rozšíření</a:t>
            </a:r>
            <a:r>
              <a:rPr lang="en-US" altLang="zh-CN" dirty="0"/>
              <a:t> (extensions)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766878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u="sng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General MIDI</a:t>
            </a:r>
            <a:r>
              <a:rPr lang="en-GB" u="sng" dirty="0">
                <a:solidFill>
                  <a:srgbClr val="262626"/>
                </a:solidFill>
                <a:latin typeface="Helvetica Neue" panose="02000503000000020004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sadu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standardních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nástrojů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kdy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každá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kanál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pevně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přiřazený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nástroj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(Channel #1 = Grand piano),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zařízení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General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používají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příslušné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logo.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latin typeface="Helvetica Neue" panose="02000503000000020004" pitchFamily="2" charset="0"/>
              </a:rPr>
              <a:t>d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etaily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například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en.wikipedia.org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/wiki/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General_MIDI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GB" u="sng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Web MIDI:</a:t>
            </a:r>
            <a:endParaRPr lang="en-GB" u="sng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protokolu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vestavěná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do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internetových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prohlížečů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definované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v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rámci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specifikace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HTML5,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využívá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Web Audio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62626"/>
                </a:solidFill>
                <a:latin typeface="Helvetica Neue" panose="02000503000000020004" pitchFamily="2" charset="0"/>
              </a:rPr>
              <a:t>det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/category/midi-connections/web-midi</a:t>
            </a:r>
          </a:p>
        </p:txBody>
      </p:sp>
    </p:spTree>
    <p:extLst>
      <p:ext uri="{BB962C8B-B14F-4D97-AF65-F5344CB8AC3E}">
        <p14:creationId xmlns:p14="http://schemas.microsoft.com/office/powerpoint/2010/main" val="425500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358161"/>
            <a:ext cx="10115203" cy="276248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MIDI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zkratka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názvu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b="1" dirty="0">
                <a:solidFill>
                  <a:srgbClr val="18191A"/>
                </a:solidFill>
                <a:effectLst/>
                <a:latin typeface="Helvetica" pitchFamily="2" charset="0"/>
              </a:rPr>
              <a:t>Musical Instrument Digital Interface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odkazuje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technologický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standard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zahrnující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komunikační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protokol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digitální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rozhraní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definici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konektorů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hardwarových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komponent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tohoto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lze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propojit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širokou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škálu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elektronických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počítačů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a audio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přehrávání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editaci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záznam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hudby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6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zh-CN" altLang="en-US" sz="26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zh-CN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7"/>
    </mc:Choice>
    <mc:Fallback xmlns="">
      <p:transition spd="slow" advTm="217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USB-MIDI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984162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protokol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přenášet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přes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prakticky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jakékoliv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médium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podporující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sériovou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komunikaci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5-PIN DIN, serial ports, USB Firewire, Ethernet, Bluetooth a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další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 USB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nejrozšířenější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sériové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rozhraní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, proto je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zde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věnována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samostatná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podpora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od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roku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1999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existuje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USB-MIDI standard,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který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definuje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vlastní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 Audio-device Class pro MIDI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periferie</a:t>
            </a: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latin typeface="Helvetica Neue" panose="02000503000000020004" pitchFamily="2" charset="0"/>
              </a:rPr>
              <a:t>s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tandard je pod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kontrolou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organizace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USB IF (Implementers Forum)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spolupráci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s MMA,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aktuální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verze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má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číslo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detaily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na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/midi-2-0-progress-continues-with-updated-usb-specification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26262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6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intro - 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973B-AF9D-34C9-0956-909E5065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191"/>
            <a:ext cx="9984162" cy="3702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midi.org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learn.sparkfun.com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/tutorials/midi-tutorial/all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 https://</a:t>
            </a:r>
            <a:r>
              <a:rPr lang="en-GB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en.wikipedia.org</a:t>
            </a:r>
            <a:r>
              <a:rPr lang="en-GB" dirty="0">
                <a:solidFill>
                  <a:srgbClr val="262626"/>
                </a:solidFill>
                <a:effectLst/>
                <a:latin typeface="Helvetica Neue" panose="02000503000000020004" pitchFamily="2" charset="0"/>
              </a:rPr>
              <a:t>/wiki/MIDI</a:t>
            </a:r>
          </a:p>
        </p:txBody>
      </p:sp>
    </p:spTree>
    <p:extLst>
      <p:ext uri="{BB962C8B-B14F-4D97-AF65-F5344CB8AC3E}">
        <p14:creationId xmlns:p14="http://schemas.microsoft.com/office/powerpoint/2010/main" val="2988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Děkujeme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err="1"/>
              <a:t>Otázky</a:t>
            </a:r>
            <a:r>
              <a:rPr lang="en-US" sz="2000" dirty="0"/>
              <a:t>?</a:t>
            </a:r>
            <a:endParaRPr lang="en-US" altLang="zh-C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Historie</a:t>
            </a:r>
            <a:r>
              <a:rPr lang="en-US" altLang="zh-CN" dirty="0"/>
              <a:t> 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Myšlenka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standardizovaného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rozhraní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různých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pochází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ze 70.let,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kdy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trhu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dostatek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elektronických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zejména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klávesových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Mnoho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z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nich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mělo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instalovaný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procesor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(MCU)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ovládání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analogových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obvodů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takže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koncept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se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vlastně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sám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nabízel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Například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Herbie Hancock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chtěl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ovládat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sadu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pomocí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klaviatury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-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požádal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svého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technika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Bryana Bella 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řešení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 Bell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vytvořil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systému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propojil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Herbieho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20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syntetizátorů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navíc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dokázal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ukládat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nahrávat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jednotlivé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zvuky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 Herbie Hancock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tento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úspěšně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otestoval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několika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živých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vystoupeních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 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tedy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evidentní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koncept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propojování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hudebních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životaschopný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výrobci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tak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měli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dostatek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motivace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investice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do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standardizace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Historie</a:t>
            </a:r>
            <a:r>
              <a:rPr lang="en-US" altLang="zh-CN" dirty="0"/>
              <a:t> MIDI (</a:t>
            </a:r>
            <a:r>
              <a:rPr lang="en-US" altLang="zh-CN" dirty="0" err="1"/>
              <a:t>H.Hancock</a:t>
            </a:r>
            <a:r>
              <a:rPr lang="en-US" altLang="zh-CN" dirty="0"/>
              <a:t> - Sunlight)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 descr="A person playing a keyboard&#10;&#10;Description automatically generated">
            <a:extLst>
              <a:ext uri="{FF2B5EF4-FFF2-40B4-BE49-F238E27FC236}">
                <a16:creationId xmlns:a16="http://schemas.microsoft.com/office/drawing/2014/main" id="{2B3AE402-F903-68E3-1E66-6931CA7E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8117" y="1846263"/>
            <a:ext cx="4190338" cy="4022725"/>
          </a:xfrm>
        </p:spPr>
      </p:pic>
    </p:spTree>
    <p:extLst>
      <p:ext uri="{BB962C8B-B14F-4D97-AF65-F5344CB8AC3E}">
        <p14:creationId xmlns:p14="http://schemas.microsoft.com/office/powerpoint/2010/main" val="338668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asociace</a:t>
            </a:r>
            <a:r>
              <a:rPr lang="en-US" altLang="zh-CN" dirty="0"/>
              <a:t> (MMA + AMEI)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07E9E-E99D-7DDA-446F-02D445A82AA8}"/>
              </a:ext>
            </a:extLst>
          </p:cNvPr>
          <p:cNvSpPr txBox="1"/>
          <p:nvPr/>
        </p:nvSpPr>
        <p:spPr>
          <a:xfrm>
            <a:off x="1178719" y="1887802"/>
            <a:ext cx="50844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standard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příbuzné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dokumenty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publikované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pod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hlavičkou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MIDI Manufacturers Association (MMA)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Association of Musical Electronics Industry (AMEI)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bylo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několikrát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updatované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rozšířené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poslední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verze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2.0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pochází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z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roku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2020.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Pro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potřeby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tohoto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workshopu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postačí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verze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1.0 (https://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midi.org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/midi-1-0) -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jednosměrná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typicky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směru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controller -&gt;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koncový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1" name="Picture 10" descr="Two men fighting in a cage&#10;&#10;Description automatically generated">
            <a:extLst>
              <a:ext uri="{FF2B5EF4-FFF2-40B4-BE49-F238E27FC236}">
                <a16:creationId xmlns:a16="http://schemas.microsoft.com/office/drawing/2014/main" id="{F0D523DB-3F21-735D-F037-EEF592EA8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84" y="199349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– </a:t>
            </a:r>
            <a:r>
              <a:rPr lang="en-US" altLang="zh-CN" dirty="0" err="1"/>
              <a:t>technologické</a:t>
            </a:r>
            <a:r>
              <a:rPr lang="en-US" altLang="zh-CN" dirty="0"/>
              <a:t> </a:t>
            </a:r>
            <a:r>
              <a:rPr lang="en-US" altLang="zh-CN" dirty="0" err="1"/>
              <a:t>základy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16102"/>
            <a:ext cx="10058400" cy="251803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MIDI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protokol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relativně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jednoduchý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typ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asynchronní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komunikace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sériovou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linku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(UART). </a:t>
            </a:r>
          </a:p>
          <a:p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Standard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16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 MIDI port (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fyzická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přípojka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smyslu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DIN-5 a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podobně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). </a:t>
            </a:r>
          </a:p>
          <a:p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Obvyklé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hardwarové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konfigurace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portů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2, 4 a 8 (8-in X 8-out),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čili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8-portová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varianta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umožňuje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propojení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až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 128 </a:t>
            </a:r>
            <a:r>
              <a:rPr lang="en-GB" sz="2000" dirty="0" err="1">
                <a:solidFill>
                  <a:srgbClr val="18191A"/>
                </a:solidFill>
                <a:effectLst/>
                <a:latin typeface="Helvetica" pitchFamily="2" charset="0"/>
              </a:rPr>
              <a:t>nástrojů-kanálů</a:t>
            </a:r>
            <a:r>
              <a:rPr lang="en-GB" sz="2000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porty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0F8A1-75AB-65D5-261B-0154F434638F}"/>
              </a:ext>
            </a:extLst>
          </p:cNvPr>
          <p:cNvSpPr txBox="1"/>
          <p:nvPr/>
        </p:nvSpPr>
        <p:spPr>
          <a:xfrm>
            <a:off x="1097280" y="1904949"/>
            <a:ext cx="744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portů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jsou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následující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: </a:t>
            </a:r>
            <a:r>
              <a:rPr lang="en-GB" b="1" dirty="0">
                <a:solidFill>
                  <a:srgbClr val="18191A"/>
                </a:solidFill>
                <a:effectLst/>
                <a:latin typeface="Helvetica" pitchFamily="2" charset="0"/>
              </a:rPr>
              <a:t>MIDI OUT -&gt; [MIDI THRU] -&gt; MIDI IN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0737-AA0A-C7CA-0AD7-C07D1A8B5829}"/>
              </a:ext>
            </a:extLst>
          </p:cNvPr>
          <p:cNvSpPr txBox="1"/>
          <p:nvPr/>
        </p:nvSpPr>
        <p:spPr>
          <a:xfrm>
            <a:off x="2142653" y="2528912"/>
            <a:ext cx="8522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OUT: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vysílač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(controller),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odesílá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do MIDI IN,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volitelně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předává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pro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připojená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THRU</a:t>
            </a:r>
          </a:p>
          <a:p>
            <a:b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</a:b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IN: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přijímač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(generator),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zpracovává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typicky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generuje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zvuk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b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</a:b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u="sng" dirty="0">
                <a:solidFill>
                  <a:srgbClr val="18191A"/>
                </a:solidFill>
                <a:effectLst/>
                <a:latin typeface="Helvetica" pitchFamily="2" charset="0"/>
              </a:rPr>
              <a:t>MIDI THRU: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volitelné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připojení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dalších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IN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zařízení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topologie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daisy-chain</a:t>
            </a:r>
          </a:p>
        </p:txBody>
      </p:sp>
    </p:spTree>
    <p:extLst>
      <p:ext uri="{BB962C8B-B14F-4D97-AF65-F5344CB8AC3E}">
        <p14:creationId xmlns:p14="http://schemas.microsoft.com/office/powerpoint/2010/main" val="11775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13"/>
    </mc:Choice>
    <mc:Fallback xmlns="">
      <p:transition spd="slow" advTm="1784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porty (schema)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F6A85A28-FD8E-5603-B850-CFBAFC2D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89" y="1825848"/>
            <a:ext cx="4265852" cy="42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 </a:t>
            </a:r>
            <a:r>
              <a:rPr lang="en-US" altLang="zh-CN" dirty="0" err="1"/>
              <a:t>topologie</a:t>
            </a:r>
            <a:r>
              <a:rPr lang="en-US" altLang="zh-CN" dirty="0"/>
              <a:t> (daisy chain)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keyboard with wires connected to it&#10;&#10;Description automatically generated with medium confidence">
            <a:extLst>
              <a:ext uri="{FF2B5EF4-FFF2-40B4-BE49-F238E27FC236}">
                <a16:creationId xmlns:a16="http://schemas.microsoft.com/office/drawing/2014/main" id="{72332114-FF5C-1351-0286-277EED26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98" y="2519721"/>
            <a:ext cx="5570992" cy="2858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0307A-3705-627E-F1CF-43FD07C6D195}"/>
              </a:ext>
            </a:extLst>
          </p:cNvPr>
          <p:cNvSpPr txBox="1"/>
          <p:nvPr/>
        </p:nvSpPr>
        <p:spPr>
          <a:xfrm>
            <a:off x="1097280" y="2360514"/>
            <a:ext cx="4244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MIDI IN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může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buď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filtrovat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zprávy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kterých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je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příjemcem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ostatní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předávat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přes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MIDI THRU,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nebo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zpracovat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všechny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generovat</a:t>
            </a:r>
            <a:endParaRPr lang="en-GB" dirty="0">
              <a:solidFill>
                <a:srgbClr val="18191A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zvuky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18191A"/>
                </a:solidFill>
                <a:effectLst/>
                <a:latin typeface="Helvetica" pitchFamily="2" charset="0"/>
              </a:rPr>
              <a:t>paralelně</a:t>
            </a:r>
            <a:r>
              <a:rPr lang="en-GB" dirty="0">
                <a:solidFill>
                  <a:srgbClr val="18191A"/>
                </a:solidFill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4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13"/>
    </mc:Choice>
    <mc:Fallback>
      <p:transition spd="slow" advTm="178413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9749b8-247d-4a69-b31e-50f13a877759">
      <UserInfo>
        <DisplayName>Cao Jia</DisplayName>
        <AccountId>23</AccountId>
        <AccountType/>
      </UserInfo>
      <UserInfo>
        <DisplayName>Shen Chunjiang</DisplayName>
        <AccountId>24</AccountId>
        <AccountType/>
      </UserInfo>
      <UserInfo>
        <DisplayName>Wu Chengen</DisplayName>
        <AccountId>25</AccountId>
        <AccountType/>
      </UserInfo>
      <UserInfo>
        <DisplayName>Zhang Junyi</DisplayName>
        <AccountId>26</AccountId>
        <AccountType/>
      </UserInfo>
      <UserInfo>
        <DisplayName>Yue Gaoyu</DisplayName>
        <AccountId>27</AccountId>
        <AccountType/>
      </UserInfo>
      <UserInfo>
        <DisplayName>Yuan Yapeng</DisplayName>
        <AccountId>28</AccountId>
        <AccountType/>
      </UserInfo>
      <UserInfo>
        <DisplayName>Chen Nan</DisplayName>
        <AccountId>29</AccountId>
        <AccountType/>
      </UserInfo>
      <UserInfo>
        <DisplayName>Wang Long</DisplayName>
        <AccountId>30</AccountId>
        <AccountType/>
      </UserInfo>
      <UserInfo>
        <DisplayName>Xu Anran</DisplayName>
        <AccountId>31</AccountId>
        <AccountType/>
      </UserInfo>
      <UserInfo>
        <DisplayName>Wang Lihua</DisplayName>
        <AccountId>32</AccountId>
        <AccountType/>
      </UserInfo>
      <UserInfo>
        <DisplayName>Huang Yuanguang</DisplayName>
        <AccountId>33</AccountId>
        <AccountType/>
      </UserInfo>
      <UserInfo>
        <DisplayName>Yang Zhanfeng</DisplayName>
        <AccountId>34</AccountId>
        <AccountType/>
      </UserInfo>
      <UserInfo>
        <DisplayName>Ai Jinpeng</DisplayName>
        <AccountId>35</AccountId>
        <AccountType/>
      </UserInfo>
      <UserInfo>
        <DisplayName>Gu Shengdong</DisplayName>
        <AccountId>36</AccountId>
        <AccountType/>
      </UserInfo>
      <UserInfo>
        <DisplayName>Benjamin Mung</DisplayName>
        <AccountId>37</AccountId>
        <AccountType/>
      </UserInfo>
      <UserInfo>
        <DisplayName>Li Minghui</DisplayName>
        <AccountId>18</AccountId>
        <AccountType/>
      </UserInfo>
      <UserInfo>
        <DisplayName>Li Ying</DisplayName>
        <AccountId>12</AccountId>
        <AccountType/>
      </UserInfo>
      <UserInfo>
        <DisplayName>Wang Ning</DisplayName>
        <AccountId>13</AccountId>
        <AccountType/>
      </UserInfo>
      <UserInfo>
        <DisplayName>Du Yayuan</DisplayName>
        <AccountId>40</AccountId>
        <AccountType/>
      </UserInfo>
      <UserInfo>
        <DisplayName>Gao Xiaojie</DisplayName>
        <AccountId>41</AccountId>
        <AccountType/>
      </UserInfo>
      <UserInfo>
        <DisplayName>Jiang Guangming</DisplayName>
        <AccountId>42</AccountId>
        <AccountType/>
      </UserInfo>
      <UserInfo>
        <DisplayName>Wang Lei</DisplayName>
        <AccountId>43</AccountId>
        <AccountType/>
      </UserInfo>
      <UserInfo>
        <DisplayName>Wu Zhenghui</DisplayName>
        <AccountId>44</AccountId>
        <AccountType/>
      </UserInfo>
      <UserInfo>
        <DisplayName>Jiang Jiangjian</DisplayName>
        <AccountId>45</AccountId>
        <AccountType/>
      </UserInfo>
      <UserInfo>
        <DisplayName>Wang Fang</DisplayName>
        <AccountId>17</AccountId>
        <AccountType/>
      </UserInfo>
      <UserInfo>
        <DisplayName>Hao Ning</DisplayName>
        <AccountId>16</AccountId>
        <AccountType/>
      </UserInfo>
      <UserInfo>
        <DisplayName>Xu Tianshu</DisplayName>
        <AccountId>39</AccountId>
        <AccountType/>
      </UserInfo>
      <UserInfo>
        <DisplayName>Zhang Yong</DisplayName>
        <AccountId>46</AccountId>
        <AccountType/>
      </UserInfo>
      <UserInfo>
        <DisplayName>Xiong Yu</DisplayName>
        <AccountId>47</AccountId>
        <AccountType/>
      </UserInfo>
      <UserInfo>
        <DisplayName>Wang Jialin</DisplayName>
        <AccountId>48</AccountId>
        <AccountType/>
      </UserInfo>
      <UserInfo>
        <DisplayName>Chen Yiqun</DisplayName>
        <AccountId>49</AccountId>
        <AccountType/>
      </UserInfo>
      <UserInfo>
        <DisplayName>Fu Zhibo</DisplayName>
        <AccountId>50</AccountId>
        <AccountType/>
      </UserInfo>
      <UserInfo>
        <DisplayName>Chen Jianqiang</DisplayName>
        <AccountId>51</AccountId>
        <AccountType/>
      </UserInfo>
      <UserInfo>
        <DisplayName>Mao Shengrong</DisplayName>
        <AccountId>52</AccountId>
        <AccountType/>
      </UserInfo>
      <UserInfo>
        <DisplayName>Konstantin Kondrashov</DisplayName>
        <AccountId>53</AccountId>
        <AccountType/>
      </UserInfo>
      <UserInfo>
        <DisplayName>Roland Dobai</DisplayName>
        <AccountId>54</AccountId>
        <AccountType/>
      </UserInfo>
      <UserInfo>
        <DisplayName>Jakob Hasse</DisplayName>
        <AccountId>55</AccountId>
        <AccountType/>
      </UserInfo>
      <UserInfo>
        <DisplayName>Jeroen Domburg</DisplayName>
        <AccountId>56</AccountId>
        <AccountType/>
      </UserInfo>
      <UserInfo>
        <DisplayName>Marius Vikhammer</DisplayName>
        <AccountId>57</AccountId>
        <AccountType/>
      </UserInfo>
      <UserInfo>
        <DisplayName>Angus Gratton</DisplayName>
        <AccountId>58</AccountId>
        <AccountType/>
      </UserInfo>
      <UserInfo>
        <DisplayName>Sachin Billore</DisplayName>
        <AccountId>59</AccountId>
        <AccountType/>
      </UserInfo>
      <UserInfo>
        <DisplayName>Darian Liang</DisplayName>
        <AccountId>60</AccountId>
        <AccountType/>
      </UserInfo>
      <UserInfo>
        <DisplayName>Renz Bagaporo</DisplayName>
        <AccountId>61</AccountId>
        <AccountType/>
      </UserInfo>
      <UserInfo>
        <DisplayName>David Cermak</DisplayName>
        <AccountId>62</AccountId>
        <AccountType/>
      </UserInfo>
      <UserInfo>
        <DisplayName>Ivan Grokhotkov</DisplayName>
        <AccountId>63</AccountId>
        <AccountType/>
      </UserInfo>
      <UserInfo>
        <DisplayName>Felipe Neves</DisplayName>
        <AccountId>64</AccountId>
        <AccountType/>
      </UserInfo>
      <UserInfo>
        <DisplayName>Manit Saluja</DisplayName>
        <AccountId>65</AccountId>
        <AccountType/>
      </UserInfo>
      <UserInfo>
        <DisplayName>Zhang Jianwen</DisplayName>
        <AccountId>38</AccountId>
        <AccountType/>
      </UserInfo>
      <UserInfo>
        <DisplayName>Omar Chebib</DisplayName>
        <AccountId>66</AccountId>
        <AccountType/>
      </UserInfo>
      <UserInfo>
        <DisplayName>Martin Vychodil</DisplayName>
        <AccountId>67</AccountId>
        <AccountType/>
      </UserInfo>
      <UserInfo>
        <DisplayName>Krzysztof Budzynski</DisplayName>
        <AccountId>14</AccountId>
        <AccountType/>
      </UserInfo>
      <UserInfo>
        <DisplayName>Bhanu Negi</DisplayName>
        <AccountId>76</AccountId>
        <AccountType/>
      </UserInfo>
      <UserInfo>
        <DisplayName>Anurag Kar</DisplayName>
        <AccountId>77</AccountId>
        <AccountType/>
      </UserInfo>
      <UserInfo>
        <DisplayName>Lv Xinyue</DisplayName>
        <AccountId>71</AccountId>
        <AccountType/>
      </UserInfo>
      <UserInfo>
        <DisplayName>Yi Ying</DisplayName>
        <AccountId>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21912DEE2394A97EB6401132D6A6C" ma:contentTypeVersion="6" ma:contentTypeDescription="Create a new document." ma:contentTypeScope="" ma:versionID="1bbfb2f678e9b7e6a2ef398409ff2caf">
  <xsd:schema xmlns:xsd="http://www.w3.org/2001/XMLSchema" xmlns:xs="http://www.w3.org/2001/XMLSchema" xmlns:p="http://schemas.microsoft.com/office/2006/metadata/properties" xmlns:ns2="ae34e9b7-203e-499e-957c-7af403491cba" xmlns:ns3="d99749b8-247d-4a69-b31e-50f13a877759" targetNamespace="http://schemas.microsoft.com/office/2006/metadata/properties" ma:root="true" ma:fieldsID="dc42703c32da3629d5fe1cb6a130171d" ns2:_="" ns3:_="">
    <xsd:import namespace="ae34e9b7-203e-499e-957c-7af403491cba"/>
    <xsd:import namespace="d99749b8-247d-4a69-b31e-50f13a877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e9b7-203e-499e-957c-7af40349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749b8-247d-4a69-b31e-50f13a877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376FE-1BD0-4B98-AFFD-D63473C3F31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d99749b8-247d-4a69-b31e-50f13a877759"/>
    <ds:schemaRef ds:uri="ae34e9b7-203e-499e-957c-7af403491cb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B97A63-FDA4-445B-8D50-2935ACBEF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34e9b7-203e-499e-957c-7af403491cba"/>
    <ds:schemaRef ds:uri="d99749b8-247d-4a69-b31e-50f13a877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F8E49A-80E9-410D-ACEB-973334A5F7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1370</Words>
  <Application>Microsoft Macintosh PowerPoint</Application>
  <PresentationFormat>Widescreen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Neue</vt:lpstr>
      <vt:lpstr>Retrospect</vt:lpstr>
      <vt:lpstr>Úvod do technologie MIDI</vt:lpstr>
      <vt:lpstr>MIDI intro</vt:lpstr>
      <vt:lpstr>Historie MIDI</vt:lpstr>
      <vt:lpstr>Historie MIDI (H.Hancock - Sunlight)</vt:lpstr>
      <vt:lpstr>MIDI asociace (MMA + AMEI)</vt:lpstr>
      <vt:lpstr>MIDI – technologické základy</vt:lpstr>
      <vt:lpstr>MIDI porty</vt:lpstr>
      <vt:lpstr>MIDI porty (schema)</vt:lpstr>
      <vt:lpstr>MIDI topologie (daisy chain)</vt:lpstr>
      <vt:lpstr>MIDI topologie (sequencing)</vt:lpstr>
      <vt:lpstr>MIDI protokol - zprávy</vt:lpstr>
      <vt:lpstr>MIDI protokol – struktura zpráv</vt:lpstr>
      <vt:lpstr>MIDI protokol – struktura zpráv (ilustrace)</vt:lpstr>
      <vt:lpstr>MIDI protokol – přehled příkazů</vt:lpstr>
      <vt:lpstr>MIDI protokol – zprávy (příklad)</vt:lpstr>
      <vt:lpstr>MIDI protokol – zprávy (running status)</vt:lpstr>
      <vt:lpstr>MIDI protokol – zprávy (další příklad)</vt:lpstr>
      <vt:lpstr>MIDI protokol – soubory</vt:lpstr>
      <vt:lpstr>MIDI rozšíření (extensions)</vt:lpstr>
      <vt:lpstr>USB-MIDI</vt:lpstr>
      <vt:lpstr>MIDI intro - reference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ESP32-C3 TRM Workflow</dc:title>
  <dc:creator>Wang Ning</dc:creator>
  <cp:lastModifiedBy>Martin Vychodil</cp:lastModifiedBy>
  <cp:revision>141</cp:revision>
  <dcterms:created xsi:type="dcterms:W3CDTF">2020-11-12T08:24:42Z</dcterms:created>
  <dcterms:modified xsi:type="dcterms:W3CDTF">2024-05-17T15:48:29Z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0x01010026821912DEE2394A97EB6401132D6A6C</vt:lpwstr>
  </property>
</Properties>
</file>