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4"/>
  </p:sldMasterIdLst>
  <p:notesMasterIdLst>
    <p:notesMasterId r:id="rId27"/>
  </p:notesMasterIdLst>
  <p:handoutMasterIdLst>
    <p:handoutMasterId r:id="rId28"/>
  </p:handoutMasterIdLst>
  <p:sldIdLst>
    <p:sldId id="256" r:id="rId5"/>
    <p:sldId id="257" r:id="rId6"/>
    <p:sldId id="276" r:id="rId7"/>
    <p:sldId id="342" r:id="rId8"/>
    <p:sldId id="333" r:id="rId9"/>
    <p:sldId id="335" r:id="rId10"/>
    <p:sldId id="336" r:id="rId11"/>
    <p:sldId id="343" r:id="rId12"/>
    <p:sldId id="344" r:id="rId13"/>
    <p:sldId id="345" r:id="rId14"/>
    <p:sldId id="334" r:id="rId15"/>
    <p:sldId id="346" r:id="rId16"/>
    <p:sldId id="347" r:id="rId17"/>
    <p:sldId id="348" r:id="rId18"/>
    <p:sldId id="349" r:id="rId19"/>
    <p:sldId id="350" r:id="rId20"/>
    <p:sldId id="351" r:id="rId21"/>
    <p:sldId id="352" r:id="rId22"/>
    <p:sldId id="353" r:id="rId23"/>
    <p:sldId id="354" r:id="rId24"/>
    <p:sldId id="355" r:id="rId25"/>
    <p:sldId id="33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rzysztof Budzynski" initials="KB" lastIdx="20" clrIdx="0"/>
  <p:cmAuthor id="2" name="Microsoft Office User" initials="Office" lastIdx="1" clrIdx="1"/>
  <p:cmAuthor id="3" name="Wang Ning" initials="WN" lastIdx="2" clrIdx="2">
    <p:extLst>
      <p:ext uri="{19B8F6BF-5375-455C-9EA6-DF929625EA0E}">
        <p15:presenceInfo xmlns:p15="http://schemas.microsoft.com/office/powerpoint/2012/main" userId="S::wangning@espressif.com::897e85b7-6b93-4142-a4a9-7bdedb64494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72"/>
    <p:restoredTop sz="86543"/>
  </p:normalViewPr>
  <p:slideViewPr>
    <p:cSldViewPr snapToGrid="0" snapToObjects="1">
      <p:cViewPr varScale="1">
        <p:scale>
          <a:sx n="178" d="100"/>
          <a:sy n="178" d="100"/>
        </p:scale>
        <p:origin x="2616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6C576A-1002-E740-9E84-C97EDE10B322}" type="datetimeFigureOut">
              <a:rPr lang="en-US" smtClean="0"/>
              <a:t>5/17/24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CF86C1-EFAB-734A-91FD-723EB6287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48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43088B-1492-0743-974B-E4CC5C7CA44A}" type="datetimeFigureOut">
              <a:rPr lang="en-US" smtClean="0"/>
              <a:t>5/17/24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8E534-D14E-1F4D-BA9D-192145244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942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8E534-D14E-1F4D-BA9D-1921452444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722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8E534-D14E-1F4D-BA9D-19214524443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379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8E534-D14E-1F4D-BA9D-19214524443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0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8E534-D14E-1F4D-BA9D-19214524443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850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8E534-D14E-1F4D-BA9D-19214524443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139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8E534-D14E-1F4D-BA9D-19214524443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927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8E534-D14E-1F4D-BA9D-19214524443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434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8E534-D14E-1F4D-BA9D-19214524443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158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8E534-D14E-1F4D-BA9D-19214524443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321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8E534-D14E-1F4D-BA9D-19214524443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533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8E534-D14E-1F4D-BA9D-19214524443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05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8E534-D14E-1F4D-BA9D-1921452444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158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8E534-D14E-1F4D-BA9D-19214524443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7167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8E534-D14E-1F4D-BA9D-19214524443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3847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8E534-D14E-1F4D-BA9D-19214524443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95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8E534-D14E-1F4D-BA9D-1921452444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68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8E534-D14E-1F4D-BA9D-1921452444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84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8E534-D14E-1F4D-BA9D-1921452444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31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8E534-D14E-1F4D-BA9D-19214524443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04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8E534-D14E-1F4D-BA9D-19214524443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88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8E534-D14E-1F4D-BA9D-19214524443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431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8E534-D14E-1F4D-BA9D-19214524443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00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1C151-061F-DE45-82BE-65AE5CCDF1BC}" type="datetime1">
              <a:rPr lang="en-US" smtClean="0"/>
              <a:t>5/17/24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206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D478-DDB5-0940-91B2-9BA547C17682}" type="datetime1">
              <a:rPr lang="en-US" smtClean="0"/>
              <a:t>5/17/24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56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A8A5-B6F1-824C-AAA0-C648A23B30D8}" type="datetime1">
              <a:rPr lang="en-US" smtClean="0"/>
              <a:t>5/17/24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18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E255-8CBF-9541-8EA9-95FEE4C9E610}" type="datetime1">
              <a:rPr lang="en-US" smtClean="0"/>
              <a:t>5/17/24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262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3D53E-4B3E-9646-B547-A73D5DC18A65}" type="datetime1">
              <a:rPr lang="en-US" smtClean="0"/>
              <a:t>5/17/24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990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95BE8-99E0-8D4B-A7B2-F9F7F6F01544}" type="datetime1">
              <a:rPr lang="en-US" smtClean="0"/>
              <a:t>5/17/24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668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30B80-6168-2F4D-95BA-C1F8016143F6}" type="datetime1">
              <a:rPr lang="en-US" smtClean="0"/>
              <a:t>5/17/24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599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72DAC-667D-6648-8BFE-65D72FD91B29}" type="datetime1">
              <a:rPr lang="en-US" smtClean="0"/>
              <a:t>5/17/24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625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3356-BDC2-FA4E-88F6-C334F497FA85}" type="datetime1">
              <a:rPr lang="en-US" smtClean="0"/>
              <a:t>5/17/24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87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3F50D5E-6D09-3443-AAA3-F664174D0FFD}" type="datetime1">
              <a:rPr lang="en-US" smtClean="0"/>
              <a:t>5/17/24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700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CA02B-B6E6-9443-9BE3-F6824285183A}" type="datetime1">
              <a:rPr lang="en-US" smtClean="0"/>
              <a:t>5/17/24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950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18553F3-9E32-6349-BA14-6670D4330A7E}" type="datetime1">
              <a:rPr lang="en-US" smtClean="0"/>
              <a:t>5/17/24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0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dirty="0" err="1"/>
              <a:t>Úvod</a:t>
            </a:r>
            <a:r>
              <a:rPr lang="en-US" altLang="zh-CN" dirty="0"/>
              <a:t> do </a:t>
            </a:r>
            <a:r>
              <a:rPr lang="en-US" altLang="zh-CN" dirty="0" err="1"/>
              <a:t>technologie</a:t>
            </a:r>
            <a:br>
              <a:rPr lang="en-US" altLang="zh-CN" dirty="0"/>
            </a:br>
            <a:r>
              <a:rPr lang="en-US" altLang="zh-CN" dirty="0"/>
              <a:t>MIDI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FF71E34-5D32-1347-8CA0-366D81113747}"/>
              </a:ext>
            </a:extLst>
          </p:cNvPr>
          <p:cNvSpPr txBox="1">
            <a:spLocks/>
          </p:cNvSpPr>
          <p:nvPr/>
        </p:nvSpPr>
        <p:spPr>
          <a:xfrm>
            <a:off x="1097280" y="4504944"/>
            <a:ext cx="10058400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/>
              <a:t>Espressif</a:t>
            </a:r>
            <a:r>
              <a:rPr lang="en-US" sz="3200" dirty="0"/>
              <a:t> Systems</a:t>
            </a:r>
          </a:p>
        </p:txBody>
      </p:sp>
      <p:pic>
        <p:nvPicPr>
          <p:cNvPr id="6146" name="Picture 2" descr="New Part Day: Espressif ESP32-S3 | Hackaday">
            <a:extLst>
              <a:ext uri="{FF2B5EF4-FFF2-40B4-BE49-F238E27FC236}">
                <a16:creationId xmlns:a16="http://schemas.microsoft.com/office/drawing/2014/main" id="{8DEC6EAC-BBFA-1D46-A4D1-2E1F0F831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649" y="120501"/>
            <a:ext cx="3405570" cy="1915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867AF71-1980-53AC-7C5C-BCF72F0D4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1826" y="4504944"/>
            <a:ext cx="1543393" cy="155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18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62"/>
    </mc:Choice>
    <mc:Fallback xmlns="">
      <p:transition spd="slow" advTm="306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MIDI </a:t>
            </a:r>
            <a:r>
              <a:rPr lang="en-US" altLang="zh-CN" dirty="0" err="1"/>
              <a:t>topologie</a:t>
            </a:r>
            <a:r>
              <a:rPr lang="en-US" altLang="zh-CN" dirty="0"/>
              <a:t> (sequencing)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90307A-3705-627E-F1CF-43FD07C6D195}"/>
              </a:ext>
            </a:extLst>
          </p:cNvPr>
          <p:cNvSpPr txBox="1"/>
          <p:nvPr/>
        </p:nvSpPr>
        <p:spPr>
          <a:xfrm>
            <a:off x="1097280" y="2360514"/>
            <a:ext cx="424426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Další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topologie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umožňuje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například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MIDI sequencing (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tj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ukládání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sekvencí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MIDI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zpráv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tak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, aby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bylo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možné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je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interpretovat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nezávisle</a:t>
            </a:r>
            <a:endParaRPr lang="en-GB" dirty="0">
              <a:solidFill>
                <a:srgbClr val="18191A"/>
              </a:solidFill>
              <a:effectLst/>
              <a:latin typeface="Helvetica" pitchFamily="2" charset="0"/>
            </a:endParaRPr>
          </a:p>
          <a:p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na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controlleru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)</a:t>
            </a:r>
          </a:p>
        </p:txBody>
      </p:sp>
      <p:pic>
        <p:nvPicPr>
          <p:cNvPr id="4" name="Picture 3" descr="A computer and keyboard with wires&#10;&#10;Description automatically generated with medium confidence">
            <a:extLst>
              <a:ext uri="{FF2B5EF4-FFF2-40B4-BE49-F238E27FC236}">
                <a16:creationId xmlns:a16="http://schemas.microsoft.com/office/drawing/2014/main" id="{5CABE12A-1BA2-9314-99D6-5D2CAD262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545" y="2139950"/>
            <a:ext cx="6096646" cy="386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652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8413"/>
    </mc:Choice>
    <mc:Fallback>
      <p:transition spd="slow" advTm="178413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MIDI </a:t>
            </a:r>
            <a:r>
              <a:rPr lang="en-US" altLang="zh-CN" dirty="0" err="1"/>
              <a:t>protokol</a:t>
            </a:r>
            <a:r>
              <a:rPr lang="en-US" altLang="zh-CN" dirty="0"/>
              <a:t> - </a:t>
            </a:r>
            <a:r>
              <a:rPr lang="en-US" altLang="zh-CN" dirty="0" err="1"/>
              <a:t>zprávy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509263" cy="402336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MIDI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komunikace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se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odehrává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pomocí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zpráv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,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které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se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přenáší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s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následujícími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parametry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přenos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8-bitových byte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sekvencí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v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asynchronním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režimu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8-N-1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rychlostí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31250 bps (31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kBps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každá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zpráva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má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formát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i="1" u="sng" dirty="0">
                <a:solidFill>
                  <a:srgbClr val="18191A"/>
                </a:solidFill>
                <a:effectLst/>
                <a:latin typeface="Helvetica" pitchFamily="2" charset="0"/>
              </a:rPr>
              <a:t>1 status byte</a:t>
            </a:r>
            <a:r>
              <a:rPr lang="en-GB" b="1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(</a:t>
            </a:r>
            <a:r>
              <a:rPr lang="en-GB" b="1" dirty="0">
                <a:solidFill>
                  <a:srgbClr val="18191A"/>
                </a:solidFill>
                <a:effectLst/>
                <a:latin typeface="Helvetica" pitchFamily="2" charset="0"/>
              </a:rPr>
              <a:t>message type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) a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následné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nejvýše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i="1" u="sng" dirty="0">
                <a:solidFill>
                  <a:srgbClr val="18191A"/>
                </a:solidFill>
                <a:effectLst/>
                <a:latin typeface="Helvetica" pitchFamily="2" charset="0"/>
              </a:rPr>
              <a:t>2 data byte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(</a:t>
            </a:r>
            <a:r>
              <a:rPr lang="en-GB" b="1" dirty="0">
                <a:solidFill>
                  <a:srgbClr val="18191A"/>
                </a:solidFill>
                <a:effectLst/>
                <a:latin typeface="Helvetica" pitchFamily="2" charset="0"/>
              </a:rPr>
              <a:t>message data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typy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zpráv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18191A"/>
                </a:solidFill>
                <a:effectLst/>
                <a:latin typeface="Helvetica" pitchFamily="2" charset="0"/>
              </a:rPr>
              <a:t>channel voice messages 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(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jednotlivé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tóny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,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změna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nástroje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,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apod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18191A"/>
                </a:solidFill>
                <a:effectLst/>
                <a:latin typeface="Helvetica" pitchFamily="2" charset="0"/>
              </a:rPr>
              <a:t>channel mode messages 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(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všechny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tóny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on/off,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apod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18191A"/>
                </a:solidFill>
                <a:effectLst/>
                <a:latin typeface="Helvetica" pitchFamily="2" charset="0"/>
              </a:rPr>
              <a:t>system common messages 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(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SysEx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, song position pointer,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apod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18191A"/>
                </a:solidFill>
                <a:effectLst/>
                <a:latin typeface="Helvetica" pitchFamily="2" charset="0"/>
              </a:rPr>
              <a:t>system real-time messages 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(start/stop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přehrávaní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sekvence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,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apod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seznam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MIDI 1.0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zpráv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: https://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midi.org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/summary-of-midi-1-0-messages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93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8413"/>
    </mc:Choice>
    <mc:Fallback xmlns="">
      <p:transition spd="slow" advTm="178413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MIDI </a:t>
            </a:r>
            <a:r>
              <a:rPr lang="en-US" altLang="zh-CN" dirty="0" err="1"/>
              <a:t>protokol</a:t>
            </a:r>
            <a:r>
              <a:rPr lang="en-US" altLang="zh-CN" dirty="0"/>
              <a:t> – </a:t>
            </a:r>
            <a:r>
              <a:rPr lang="en-US" altLang="zh-CN" dirty="0" err="1"/>
              <a:t>struktura</a:t>
            </a:r>
            <a:r>
              <a:rPr lang="en-US" altLang="zh-CN" dirty="0"/>
              <a:t> </a:t>
            </a:r>
            <a:r>
              <a:rPr lang="en-US" altLang="zh-CN" dirty="0" err="1"/>
              <a:t>zpráv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9296876" cy="4084286"/>
          </a:xfrm>
        </p:spPr>
        <p:txBody>
          <a:bodyPr vert="horz" lIns="0" tIns="45720" rIns="0" bIns="45720" rtlCol="0">
            <a:normAutofit fontScale="85000" lnSpcReduction="20000"/>
          </a:bodyPr>
          <a:lstStyle/>
          <a:p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Byty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MIDI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zprávy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lze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rozdělit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do 2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hlavních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kategorií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v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závislosti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na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hodnotě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jejich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MSB (most significant bit).</a:t>
            </a:r>
          </a:p>
          <a:p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Pokud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je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první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bit </a:t>
            </a:r>
            <a:r>
              <a:rPr lang="en-GB" b="1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1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(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tzn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byte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má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hodnotu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v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rozmezí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0x80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až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0xFF),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jedná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se o </a:t>
            </a:r>
            <a:r>
              <a:rPr lang="en-GB" b="1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status byte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tzn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příkaz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(command) v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rámci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MIDI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sekvence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:</a:t>
            </a:r>
          </a:p>
          <a:p>
            <a:endParaRPr lang="en-GB" dirty="0">
              <a:solidFill>
                <a:srgbClr val="262626"/>
              </a:solidFill>
              <a:effectLst/>
              <a:latin typeface="Helvetica Neue" panose="02000503000000020004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 status byte </a:t>
            </a:r>
            <a:r>
              <a:rPr lang="en-GB" sz="2000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lze</a:t>
            </a:r>
            <a:r>
              <a:rPr lang="en-GB" sz="2000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2000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dále</a:t>
            </a:r>
            <a:r>
              <a:rPr lang="en-GB" sz="2000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2000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rozdělit</a:t>
            </a:r>
            <a:r>
              <a:rPr lang="en-GB" sz="2000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2000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na</a:t>
            </a:r>
            <a:r>
              <a:rPr lang="en-GB" sz="2000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2000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dva</a:t>
            </a:r>
            <a:r>
              <a:rPr lang="en-GB" sz="2000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2000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půlbyty</a:t>
            </a:r>
            <a:r>
              <a:rPr lang="en-GB" sz="2000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(</a:t>
            </a:r>
            <a:r>
              <a:rPr lang="en-GB" sz="2000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nybble</a:t>
            </a:r>
            <a:r>
              <a:rPr lang="en-GB" sz="2000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): </a:t>
            </a:r>
            <a:r>
              <a:rPr lang="en-GB" sz="2000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první</a:t>
            </a:r>
            <a:r>
              <a:rPr lang="en-GB" sz="2000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2000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půlbyte</a:t>
            </a:r>
            <a:r>
              <a:rPr lang="en-GB" sz="2000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2000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určuje</a:t>
            </a:r>
            <a:r>
              <a:rPr lang="en-GB" sz="2000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2000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typ</a:t>
            </a:r>
            <a:r>
              <a:rPr lang="en-GB" sz="2000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2000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příkazu</a:t>
            </a:r>
            <a:r>
              <a:rPr lang="en-GB" sz="2000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(command type), </a:t>
            </a:r>
            <a:r>
              <a:rPr lang="en-GB" sz="2000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druhý</a:t>
            </a:r>
            <a:r>
              <a:rPr lang="en-GB" sz="2000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2000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půlbyte</a:t>
            </a:r>
            <a:r>
              <a:rPr lang="en-GB" sz="2000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2000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určuje</a:t>
            </a:r>
            <a:r>
              <a:rPr lang="en-GB" sz="2000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2000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cílový</a:t>
            </a:r>
            <a:r>
              <a:rPr lang="en-GB" sz="2000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2000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kanál</a:t>
            </a:r>
            <a:r>
              <a:rPr lang="en-GB" sz="2000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(MIDI channel </a:t>
            </a:r>
            <a:r>
              <a:rPr lang="en-GB" sz="2000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nybble</a:t>
            </a:r>
            <a:r>
              <a:rPr lang="en-GB" sz="2000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 z </a:t>
            </a:r>
            <a:r>
              <a:rPr lang="en-GB" sz="2000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této</a:t>
            </a:r>
            <a:r>
              <a:rPr lang="en-GB" sz="2000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2000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konstrukce</a:t>
            </a:r>
            <a:r>
              <a:rPr lang="en-GB" sz="2000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2000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vyplývá</a:t>
            </a:r>
            <a:r>
              <a:rPr lang="en-GB" sz="2000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en-GB" sz="2000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že</a:t>
            </a:r>
            <a:r>
              <a:rPr lang="en-GB" sz="2000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2000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existuje</a:t>
            </a:r>
            <a:r>
              <a:rPr lang="en-GB" sz="2000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2000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pouze</a:t>
            </a:r>
            <a:r>
              <a:rPr lang="en-GB" sz="2000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8 </a:t>
            </a:r>
            <a:r>
              <a:rPr lang="en-GB" sz="2000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kombinací</a:t>
            </a:r>
            <a:r>
              <a:rPr lang="en-GB" sz="2000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s MSB = 1 (0x8... to 0xF...), </a:t>
            </a:r>
            <a:r>
              <a:rPr lang="en-GB" sz="2000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takže</a:t>
            </a:r>
            <a:r>
              <a:rPr lang="en-GB" sz="2000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2000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máme</a:t>
            </a:r>
            <a:r>
              <a:rPr lang="en-GB" sz="2000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k </a:t>
            </a:r>
            <a:r>
              <a:rPr lang="en-GB" sz="2000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dispozici</a:t>
            </a:r>
            <a:r>
              <a:rPr lang="en-GB" sz="2000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8 MIDI </a:t>
            </a:r>
            <a:r>
              <a:rPr lang="en-GB" sz="2000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příkazů</a:t>
            </a:r>
            <a:endParaRPr lang="en-GB" sz="2000" dirty="0">
              <a:solidFill>
                <a:srgbClr val="262626"/>
              </a:solidFill>
              <a:effectLst/>
              <a:latin typeface="Helvetica Neue" panose="02000503000000020004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 </a:t>
            </a:r>
            <a:r>
              <a:rPr lang="en-GB" sz="2000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zbývající</a:t>
            </a:r>
            <a:r>
              <a:rPr lang="en-GB" sz="2000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4 bity pro MIDI </a:t>
            </a:r>
            <a:r>
              <a:rPr lang="en-GB" sz="2000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kanál</a:t>
            </a:r>
            <a:r>
              <a:rPr lang="en-GB" sz="2000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2000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poskytují</a:t>
            </a:r>
            <a:r>
              <a:rPr lang="en-GB" sz="2000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16 </a:t>
            </a:r>
            <a:r>
              <a:rPr lang="en-GB" sz="2000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kombinací</a:t>
            </a:r>
            <a:r>
              <a:rPr lang="en-GB" sz="2000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, proto </a:t>
            </a:r>
            <a:r>
              <a:rPr lang="en-GB" sz="2000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lze</a:t>
            </a:r>
            <a:r>
              <a:rPr lang="en-GB" sz="2000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v </a:t>
            </a:r>
            <a:r>
              <a:rPr lang="en-GB" sz="2000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rámci</a:t>
            </a:r>
            <a:r>
              <a:rPr lang="en-GB" sz="2000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2000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jednoho</a:t>
            </a:r>
            <a:r>
              <a:rPr lang="en-GB" sz="2000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MIDI </a:t>
            </a:r>
            <a:r>
              <a:rPr lang="en-GB" sz="2000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příkazu</a:t>
            </a:r>
            <a:r>
              <a:rPr lang="en-GB" sz="2000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2000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adresovat</a:t>
            </a:r>
            <a:r>
              <a:rPr lang="en-GB" sz="2000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16 </a:t>
            </a:r>
            <a:r>
              <a:rPr lang="en-GB" sz="2000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kanálů</a:t>
            </a:r>
            <a:r>
              <a:rPr lang="en-GB" sz="2000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(</a:t>
            </a:r>
            <a:r>
              <a:rPr lang="en-GB" sz="2000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potažmo</a:t>
            </a:r>
            <a:r>
              <a:rPr lang="en-GB" sz="2000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2000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i</a:t>
            </a:r>
            <a:r>
              <a:rPr lang="en-GB" sz="2000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MIDI </a:t>
            </a:r>
            <a:r>
              <a:rPr lang="en-GB" sz="2000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portu</a:t>
            </a:r>
            <a:r>
              <a:rPr lang="en-GB" sz="2000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).</a:t>
            </a:r>
          </a:p>
          <a:p>
            <a:b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</a:b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Pokud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je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první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bit </a:t>
            </a:r>
            <a:r>
              <a:rPr lang="en-GB" b="1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0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(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hodnota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v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rozmezí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0x00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až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0x7F),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jedná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se o </a:t>
            </a:r>
            <a:r>
              <a:rPr lang="en-GB" b="1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data byte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který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přenáší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parametry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pro MIDI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příkaz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daný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předcházejícím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status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bytem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. </a:t>
            </a:r>
          </a:p>
          <a:p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Tato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koncepce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logicky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určuje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že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každý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data byte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může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využít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pouze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7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bitů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- to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znamená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škálu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od 0 do 127 (0x00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až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0x7F).</a:t>
            </a:r>
          </a:p>
          <a:p>
            <a:endParaRPr lang="en-GB" dirty="0">
              <a:solidFill>
                <a:srgbClr val="18191A"/>
              </a:solidFill>
              <a:effectLst/>
              <a:latin typeface="Helvetica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743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8413"/>
    </mc:Choice>
    <mc:Fallback>
      <p:transition spd="slow" advTm="178413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MIDI </a:t>
            </a:r>
            <a:r>
              <a:rPr lang="en-US" altLang="zh-CN" dirty="0" err="1"/>
              <a:t>protokol</a:t>
            </a:r>
            <a:r>
              <a:rPr lang="en-US" altLang="zh-CN" dirty="0"/>
              <a:t> – </a:t>
            </a:r>
            <a:r>
              <a:rPr lang="en-US" altLang="zh-CN" dirty="0" err="1"/>
              <a:t>struktura</a:t>
            </a:r>
            <a:r>
              <a:rPr lang="en-US" altLang="zh-CN" dirty="0"/>
              <a:t> </a:t>
            </a:r>
            <a:r>
              <a:rPr lang="en-US" altLang="zh-CN" dirty="0" err="1"/>
              <a:t>zpráv</a:t>
            </a:r>
            <a:r>
              <a:rPr lang="en-US" altLang="zh-CN" dirty="0"/>
              <a:t> (</a:t>
            </a:r>
            <a:r>
              <a:rPr lang="en-US" altLang="zh-CN" dirty="0" err="1"/>
              <a:t>ilustrace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Content Placeholder 7" descr="A diagram of a computer code&#10;&#10;Description automatically generated">
            <a:extLst>
              <a:ext uri="{FF2B5EF4-FFF2-40B4-BE49-F238E27FC236}">
                <a16:creationId xmlns:a16="http://schemas.microsoft.com/office/drawing/2014/main" id="{84737B7F-7FB5-BAAA-F0A0-F898DDE49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15404" y="1986422"/>
            <a:ext cx="5574633" cy="3884685"/>
          </a:xfrm>
        </p:spPr>
      </p:pic>
    </p:spTree>
    <p:extLst>
      <p:ext uri="{BB962C8B-B14F-4D97-AF65-F5344CB8AC3E}">
        <p14:creationId xmlns:p14="http://schemas.microsoft.com/office/powerpoint/2010/main" val="551959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8413"/>
    </mc:Choice>
    <mc:Fallback>
      <p:transition spd="slow" advTm="178413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MIDI </a:t>
            </a:r>
            <a:r>
              <a:rPr lang="en-US" altLang="zh-CN" dirty="0" err="1"/>
              <a:t>protokol</a:t>
            </a:r>
            <a:r>
              <a:rPr lang="en-US" altLang="zh-CN" dirty="0"/>
              <a:t> – </a:t>
            </a:r>
            <a:r>
              <a:rPr lang="en-US" altLang="zh-CN" dirty="0" err="1"/>
              <a:t>přehled</a:t>
            </a:r>
            <a:r>
              <a:rPr lang="en-US" altLang="zh-CN" dirty="0"/>
              <a:t> </a:t>
            </a:r>
            <a:r>
              <a:rPr lang="en-US" altLang="zh-CN" dirty="0" err="1"/>
              <a:t>příkazů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3973B-AF9D-34C9-0956-909E50651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Z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539718-157D-0D1D-D990-C965D3DBF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9" y="1737360"/>
            <a:ext cx="10115203" cy="450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054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8413"/>
    </mc:Choice>
    <mc:Fallback>
      <p:transition spd="slow" advTm="178413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MIDI </a:t>
            </a:r>
            <a:r>
              <a:rPr lang="en-US" altLang="zh-CN" dirty="0" err="1"/>
              <a:t>protokol</a:t>
            </a:r>
            <a:r>
              <a:rPr lang="en-US" altLang="zh-CN" dirty="0"/>
              <a:t> – </a:t>
            </a:r>
            <a:r>
              <a:rPr lang="en-US" altLang="zh-CN" dirty="0" err="1"/>
              <a:t>zprávy</a:t>
            </a:r>
            <a:r>
              <a:rPr lang="en-US" altLang="zh-CN" dirty="0"/>
              <a:t> (</a:t>
            </a:r>
            <a:r>
              <a:rPr lang="en-US" altLang="zh-CN" dirty="0" err="1"/>
              <a:t>příklad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3973B-AF9D-34C9-0956-909E50651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i="1" dirty="0">
                <a:solidFill>
                  <a:srgbClr val="434343"/>
                </a:solidFill>
                <a:effectLst/>
                <a:latin typeface="Helvetica Neue" panose="02000503000000020004" pitchFamily="2" charset="0"/>
              </a:rPr>
              <a:t>Note Off (0x80), Note On (0x90)</a:t>
            </a:r>
            <a:endParaRPr lang="en-GB" dirty="0">
              <a:solidFill>
                <a:srgbClr val="434343"/>
              </a:solidFill>
              <a:effectLst/>
              <a:latin typeface="Helvetica Neue" panose="02000503000000020004" pitchFamily="2" charset="0"/>
            </a:endParaRPr>
          </a:p>
          <a:p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Základ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MIDI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komunikace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jsou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zprávy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ovládající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přehrávání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jednotlivých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zvuků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: </a:t>
            </a:r>
            <a:r>
              <a:rPr lang="en-GB" b="1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Note On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(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začátek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generování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zvuku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) and </a:t>
            </a:r>
            <a:r>
              <a:rPr lang="en-GB" b="1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Note Off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(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ukončení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generování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zvuku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). </a:t>
            </a:r>
          </a:p>
          <a:p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Tyto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zprávy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mají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následující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formát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:</a:t>
            </a:r>
          </a:p>
          <a:p>
            <a:pPr lvl="1"/>
            <a:r>
              <a:rPr lang="en-GB" b="1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0x</a:t>
            </a:r>
            <a:r>
              <a:rPr lang="en-GB" b="1" dirty="0">
                <a:solidFill>
                  <a:srgbClr val="1291CE"/>
                </a:solidFill>
                <a:effectLst/>
                <a:latin typeface="Helvetica Neue" panose="02000503000000020004" pitchFamily="2" charset="0"/>
              </a:rPr>
              <a:t>NC</a:t>
            </a:r>
            <a:r>
              <a:rPr lang="en-GB" b="1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, 0x</a:t>
            </a:r>
            <a:r>
              <a:rPr lang="en-GB" b="1" dirty="0">
                <a:solidFill>
                  <a:srgbClr val="1291CE"/>
                </a:solidFill>
                <a:effectLst/>
                <a:latin typeface="Helvetica Neue" panose="02000503000000020004" pitchFamily="2" charset="0"/>
              </a:rPr>
              <a:t>KK</a:t>
            </a:r>
            <a:r>
              <a:rPr lang="en-GB" b="1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, 0x</a:t>
            </a:r>
            <a:r>
              <a:rPr lang="en-GB" b="1" dirty="0">
                <a:solidFill>
                  <a:srgbClr val="1291CE"/>
                </a:solidFill>
                <a:effectLst/>
                <a:latin typeface="Helvetica Neue" panose="02000503000000020004" pitchFamily="2" charset="0"/>
              </a:rPr>
              <a:t>VV </a:t>
            </a:r>
            <a:endParaRPr lang="en-GB" dirty="0">
              <a:solidFill>
                <a:srgbClr val="262626"/>
              </a:solidFill>
              <a:effectLst/>
              <a:latin typeface="Helvetica Neue" panose="02000503000000020004" pitchFamily="2" charset="0"/>
            </a:endParaRPr>
          </a:p>
          <a:p>
            <a:r>
              <a:rPr lang="en-GB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kde</a:t>
            </a:r>
            <a:endParaRPr lang="en-GB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1291CE"/>
                </a:solidFill>
                <a:effectLst/>
                <a:latin typeface="Helvetica Neue" panose="02000503000000020004" pitchFamily="2" charset="0"/>
              </a:rPr>
              <a:t>  N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je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typ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příkazu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(Note On=0x9, Note Off=0x8) - </a:t>
            </a:r>
            <a:r>
              <a:rPr lang="en-GB" i="1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status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1291CE"/>
                </a:solidFill>
                <a:effectLst/>
                <a:latin typeface="Helvetica Neue" panose="02000503000000020004" pitchFamily="2" charset="0"/>
              </a:rPr>
              <a:t>  C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je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číslo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MIDI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kanálu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(1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až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16) - </a:t>
            </a:r>
            <a:r>
              <a:rPr lang="en-GB" i="1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status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1291CE"/>
                </a:solidFill>
                <a:effectLst/>
                <a:latin typeface="Helvetica Neue" panose="02000503000000020004" pitchFamily="2" charset="0"/>
              </a:rPr>
              <a:t>  KK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je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číslo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klávesy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reprezentující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tón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(0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až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127, C1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má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kód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60) - </a:t>
            </a:r>
            <a:r>
              <a:rPr lang="en-GB" i="1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1291CE"/>
                </a:solidFill>
                <a:effectLst/>
                <a:latin typeface="Helvetica Neue" panose="02000503000000020004" pitchFamily="2" charset="0"/>
              </a:rPr>
              <a:t>  VV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je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hodnota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určující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sílu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úderu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do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klávesy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(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hlasitost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rozsah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0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až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127) - </a:t>
            </a:r>
            <a:r>
              <a:rPr lang="en-GB" i="1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data</a:t>
            </a:r>
          </a:p>
          <a:p>
            <a:endParaRPr lang="en-CZ" dirty="0"/>
          </a:p>
        </p:txBody>
      </p:sp>
    </p:spTree>
    <p:extLst>
      <p:ext uri="{BB962C8B-B14F-4D97-AF65-F5344CB8AC3E}">
        <p14:creationId xmlns:p14="http://schemas.microsoft.com/office/powerpoint/2010/main" val="4205702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8413"/>
    </mc:Choice>
    <mc:Fallback>
      <p:transition spd="slow" advTm="178413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MIDI </a:t>
            </a:r>
            <a:r>
              <a:rPr lang="en-US" altLang="zh-CN" dirty="0" err="1"/>
              <a:t>protokol</a:t>
            </a:r>
            <a:r>
              <a:rPr lang="en-US" altLang="zh-CN" dirty="0"/>
              <a:t> – </a:t>
            </a:r>
            <a:r>
              <a:rPr lang="en-US" altLang="zh-CN" dirty="0" err="1"/>
              <a:t>zprávy</a:t>
            </a:r>
            <a:r>
              <a:rPr lang="en-US" altLang="zh-CN" dirty="0"/>
              <a:t> (running status)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3973B-AF9D-34C9-0956-909E50651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Z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důvodu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snížení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množství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přenášených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(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obecných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)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dat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, MIDI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podporuje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tzv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b="1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Running Status 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-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přijatý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status byte je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platný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pro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všechny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následující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sekvence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datových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bytů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dokud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není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zpracovaný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nový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status byte (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ie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další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příkaz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). </a:t>
            </a:r>
          </a:p>
          <a:p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Příklad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Running status pro </a:t>
            </a:r>
            <a:r>
              <a:rPr lang="en-GB" b="1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Note On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:</a:t>
            </a:r>
          </a:p>
          <a:p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namísto</a:t>
            </a:r>
            <a:endParaRPr lang="en-GB" dirty="0">
              <a:solidFill>
                <a:srgbClr val="262626"/>
              </a:solidFill>
              <a:effectLst/>
              <a:latin typeface="Helvetica Neue" panose="02000503000000020004" pitchFamily="2" charset="0"/>
            </a:endParaRPr>
          </a:p>
          <a:p>
            <a:pPr lvl="1"/>
            <a:r>
              <a:rPr lang="en-GB" b="1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0x90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, 0x3C, 0x40, </a:t>
            </a:r>
            <a:r>
              <a:rPr lang="en-GB" b="1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0x90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, 0x3D, 0x40, </a:t>
            </a:r>
            <a:r>
              <a:rPr lang="en-GB" b="1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0x90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, 0x3E, 0x40</a:t>
            </a:r>
          </a:p>
          <a:p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přeneseme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pouze</a:t>
            </a:r>
            <a:endParaRPr lang="en-GB" dirty="0">
              <a:solidFill>
                <a:srgbClr val="262626"/>
              </a:solidFill>
              <a:effectLst/>
              <a:latin typeface="Helvetica Neue" panose="02000503000000020004" pitchFamily="2" charset="0"/>
            </a:endParaRPr>
          </a:p>
          <a:p>
            <a:pPr lvl="1"/>
            <a:r>
              <a:rPr lang="en-GB" b="1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0x90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, 0x3C, 0x40, 0x3D, 0x40, 0x3E, 0x40</a:t>
            </a:r>
          </a:p>
          <a:p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se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stejným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výsledkem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.</a:t>
            </a:r>
          </a:p>
          <a:p>
            <a:endParaRPr lang="en-CZ" dirty="0"/>
          </a:p>
        </p:txBody>
      </p:sp>
    </p:spTree>
    <p:extLst>
      <p:ext uri="{BB962C8B-B14F-4D97-AF65-F5344CB8AC3E}">
        <p14:creationId xmlns:p14="http://schemas.microsoft.com/office/powerpoint/2010/main" val="2863731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8413"/>
    </mc:Choice>
    <mc:Fallback>
      <p:transition spd="slow" advTm="178413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MIDI </a:t>
            </a:r>
            <a:r>
              <a:rPr lang="en-US" altLang="zh-CN" dirty="0" err="1"/>
              <a:t>protokol</a:t>
            </a:r>
            <a:r>
              <a:rPr lang="en-US" altLang="zh-CN" dirty="0"/>
              <a:t> – </a:t>
            </a:r>
            <a:r>
              <a:rPr lang="en-US" altLang="zh-CN" dirty="0" err="1"/>
              <a:t>zprávy</a:t>
            </a:r>
            <a:r>
              <a:rPr lang="en-US" altLang="zh-CN" dirty="0"/>
              <a:t> (</a:t>
            </a:r>
            <a:r>
              <a:rPr lang="en-US" altLang="zh-CN" dirty="0" err="1"/>
              <a:t>další</a:t>
            </a:r>
            <a:r>
              <a:rPr lang="en-US" altLang="zh-CN" dirty="0"/>
              <a:t> </a:t>
            </a:r>
            <a:r>
              <a:rPr lang="en-US" altLang="zh-CN" dirty="0" err="1"/>
              <a:t>příklad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3973B-AF9D-34C9-0956-909E50651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470601" cy="3921323"/>
          </a:xfrm>
        </p:spPr>
        <p:txBody>
          <a:bodyPr>
            <a:normAutofit/>
          </a:bodyPr>
          <a:lstStyle/>
          <a:p>
            <a:r>
              <a:rPr lang="en-GB" b="1" i="1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System real-time messages</a:t>
            </a:r>
            <a:endParaRPr lang="en-GB" dirty="0">
              <a:solidFill>
                <a:srgbClr val="262626"/>
              </a:solidFill>
              <a:effectLst/>
              <a:latin typeface="Helvetica Neue" panose="02000503000000020004" pitchFamily="2" charset="0"/>
            </a:endParaRPr>
          </a:p>
          <a:p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Používají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se pro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synchronizaci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sekvencerů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jako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metronom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, pro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přehráváni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uložených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sekvencí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a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podobně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. </a:t>
            </a:r>
          </a:p>
          <a:p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Jsou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identifikované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pomocí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MSB=1 v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druhém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půlbytu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v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rámci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status byte (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tzn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hodnoty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od 0xF8 do 0xFF).</a:t>
            </a:r>
          </a:p>
          <a:p>
            <a:endParaRPr lang="en-CZ" dirty="0"/>
          </a:p>
        </p:txBody>
      </p:sp>
      <p:pic>
        <p:nvPicPr>
          <p:cNvPr id="6" name="Picture 5" descr="A black and white text&#10;&#10;Description automatically generated">
            <a:extLst>
              <a:ext uri="{FF2B5EF4-FFF2-40B4-BE49-F238E27FC236}">
                <a16:creationId xmlns:a16="http://schemas.microsoft.com/office/drawing/2014/main" id="{EB178D97-29C3-B291-1BBB-AECF346AA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7896" y="2464679"/>
            <a:ext cx="5650941" cy="294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439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8413"/>
    </mc:Choice>
    <mc:Fallback>
      <p:transition spd="slow" advTm="178413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MIDI </a:t>
            </a:r>
            <a:r>
              <a:rPr lang="en-US" altLang="zh-CN" dirty="0" err="1"/>
              <a:t>protokol</a:t>
            </a:r>
            <a:r>
              <a:rPr lang="en-US" altLang="zh-CN" dirty="0"/>
              <a:t> – </a:t>
            </a:r>
            <a:r>
              <a:rPr lang="en-US" altLang="zh-CN" dirty="0" err="1"/>
              <a:t>soubory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3973B-AF9D-34C9-0956-909E50651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6016" y="2678654"/>
            <a:ext cx="9866467" cy="17394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slouží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k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ukládání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i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přehráváni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sekvencí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MIDI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příkazů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a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příslušných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dat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lze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je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využít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pro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generování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notového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zápisu</a:t>
            </a:r>
            <a:endParaRPr lang="en-GB" dirty="0">
              <a:solidFill>
                <a:srgbClr val="262626"/>
              </a:solidFill>
              <a:effectLst/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typická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přípona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je .MID</a:t>
            </a:r>
          </a:p>
          <a:p>
            <a:endParaRPr lang="en-CZ" dirty="0"/>
          </a:p>
        </p:txBody>
      </p:sp>
    </p:spTree>
    <p:extLst>
      <p:ext uri="{BB962C8B-B14F-4D97-AF65-F5344CB8AC3E}">
        <p14:creationId xmlns:p14="http://schemas.microsoft.com/office/powerpoint/2010/main" val="2778977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8413"/>
    </mc:Choice>
    <mc:Fallback>
      <p:transition spd="slow" advTm="178413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MIDI </a:t>
            </a:r>
            <a:r>
              <a:rPr lang="en-US" altLang="zh-CN" dirty="0" err="1"/>
              <a:t>rozšíření</a:t>
            </a:r>
            <a:r>
              <a:rPr lang="en-US" altLang="zh-CN" dirty="0"/>
              <a:t> (extensions)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3973B-AF9D-34C9-0956-909E50651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64191"/>
            <a:ext cx="9766878" cy="370286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 </a:t>
            </a:r>
            <a:r>
              <a:rPr lang="en-GB" u="sng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General MIDI</a:t>
            </a:r>
            <a:r>
              <a:rPr lang="en-GB" u="sng" dirty="0">
                <a:solidFill>
                  <a:srgbClr val="262626"/>
                </a:solidFill>
                <a:latin typeface="Helvetica Neue" panose="02000503000000020004" pitchFamily="2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definuje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sadu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standardních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nástrojů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kdy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má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každá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MIDI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kanál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pevně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přiřazený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nástroj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(Channel #1 = Grand piano),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zařízení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s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podporou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General MIDI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používají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příslušné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logo.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262626"/>
                </a:solidFill>
                <a:latin typeface="Helvetica Neue" panose="02000503000000020004" pitchFamily="2" charset="0"/>
              </a:rPr>
              <a:t>d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etaily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například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na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https://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en.wikipedia.org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/wiki/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General_MIDI</a:t>
            </a:r>
            <a:endParaRPr lang="en-GB" dirty="0">
              <a:solidFill>
                <a:srgbClr val="262626"/>
              </a:solidFill>
              <a:effectLst/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 </a:t>
            </a:r>
            <a:r>
              <a:rPr lang="en-GB" u="sng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Web MIDI:</a:t>
            </a:r>
            <a:endParaRPr lang="en-GB" u="sng" dirty="0">
              <a:solidFill>
                <a:srgbClr val="262626"/>
              </a:solidFill>
              <a:latin typeface="Helvetica Neue" panose="02000503000000020004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podpora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MIDI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protokolu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vestavěná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do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internetových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prohlížečů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definované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v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rámci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specifikace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HTML5,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využívá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Web Audio API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262626"/>
                </a:solidFill>
                <a:latin typeface="Helvetica Neue" panose="02000503000000020004" pitchFamily="2" charset="0"/>
              </a:rPr>
              <a:t>det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aily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na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https://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midi.org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/category/midi-connections/web-midi</a:t>
            </a:r>
          </a:p>
        </p:txBody>
      </p:sp>
    </p:spTree>
    <p:extLst>
      <p:ext uri="{BB962C8B-B14F-4D97-AF65-F5344CB8AC3E}">
        <p14:creationId xmlns:p14="http://schemas.microsoft.com/office/powerpoint/2010/main" val="4255000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8413"/>
    </mc:Choice>
    <mc:Fallback>
      <p:transition spd="slow" advTm="17841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MIDI 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2358161"/>
            <a:ext cx="10115203" cy="2762480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MIDI je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zkratka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názvu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b="1" dirty="0">
                <a:solidFill>
                  <a:srgbClr val="18191A"/>
                </a:solidFill>
                <a:effectLst/>
                <a:latin typeface="Helvetica" pitchFamily="2" charset="0"/>
              </a:rPr>
              <a:t>Musical Instrument Digital Interface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,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který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odkazuje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na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technologický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standard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zahrnující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komunikační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protokol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,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digitální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rozhraní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i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definici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elektrických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konektorů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dalších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hardwarových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komponent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.</a:t>
            </a:r>
          </a:p>
          <a:p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Pomocí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tohoto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standardu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lze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propojit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širokou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škálu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elektronických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hudebních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nástrojů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,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počítačů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a audio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zařízení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pro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přehrávání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,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editaci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i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záznam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hudby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.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</a:pPr>
            <a:endParaRPr lang="en-US" altLang="zh-CN" dirty="0"/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</a:pPr>
            <a:endParaRPr lang="en-US" altLang="zh-CN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altLang="zh-CN" sz="2800" dirty="0"/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</a:pPr>
            <a:endParaRPr lang="en-US" altLang="zh-CN" sz="2600" dirty="0"/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</a:pPr>
            <a:endParaRPr lang="zh-CN" altLang="en-US" sz="2600" dirty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</a:pPr>
            <a:endParaRPr lang="zh-CN" alt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2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797"/>
    </mc:Choice>
    <mc:Fallback xmlns="">
      <p:transition spd="slow" advTm="21797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USB-MIDI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3973B-AF9D-34C9-0956-909E50651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64191"/>
            <a:ext cx="9984162" cy="370286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 MIDI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protokol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lze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přenášet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přes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prakticky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jakékoliv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médium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podporující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sériovou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komunikaci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5-PIN DIN, serial ports, USB Firewire, Ethernet, Bluetooth a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další</a:t>
            </a:r>
            <a:endParaRPr lang="en-GB" dirty="0">
              <a:solidFill>
                <a:srgbClr val="262626"/>
              </a:solidFill>
              <a:effectLst/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 USB je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nejrozšířenější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sériové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rozhraní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, proto je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zde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MIDI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věnována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samostatná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podpora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od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roku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1999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existuje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USB-MIDI standard,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který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definuje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vlastní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USB Audio-device Class pro MIDI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periferie</a:t>
            </a:r>
            <a:endParaRPr lang="en-GB" dirty="0">
              <a:solidFill>
                <a:srgbClr val="262626"/>
              </a:solidFill>
              <a:effectLst/>
              <a:latin typeface="Helvetica Neue" panose="0200050300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62626"/>
                </a:solidFill>
                <a:latin typeface="Helvetica Neue" panose="02000503000000020004" pitchFamily="2" charset="0"/>
              </a:rPr>
              <a:t>s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tandard je pod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kontrolou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organizace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USB IF (Implementers Forum)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ve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spolupráci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s MMA,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aktuální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verze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má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číslo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2.0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detaily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na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https://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midi.org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/midi-2-0-progress-continues-with-updated-usb-specification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rgbClr val="262626"/>
              </a:solidFill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667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8413"/>
    </mc:Choice>
    <mc:Fallback>
      <p:transition spd="slow" advTm="178413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MIDI intro - reference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3973B-AF9D-34C9-0956-909E50651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64191"/>
            <a:ext cx="9984162" cy="370286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https://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midi.org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/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https://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learn.sparkfun.com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/tutorials/midi-tutorial/all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https://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en.wikipedia.org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/wiki/MIDI</a:t>
            </a:r>
          </a:p>
        </p:txBody>
      </p:sp>
    </p:spTree>
    <p:extLst>
      <p:ext uri="{BB962C8B-B14F-4D97-AF65-F5344CB8AC3E}">
        <p14:creationId xmlns:p14="http://schemas.microsoft.com/office/powerpoint/2010/main" val="298883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8413"/>
    </mc:Choice>
    <mc:Fallback>
      <p:transition spd="slow" advTm="178413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Děkujeme</a:t>
            </a:r>
            <a:r>
              <a:rPr lang="en-US" dirty="0"/>
              <a:t> za </a:t>
            </a:r>
            <a:r>
              <a:rPr lang="en-US" dirty="0" err="1"/>
              <a:t>pozornost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>
            <a:normAutofit/>
          </a:bodyPr>
          <a:lstStyle/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2000" dirty="0" err="1"/>
              <a:t>Otázky</a:t>
            </a:r>
            <a:r>
              <a:rPr lang="en-US" sz="2000" dirty="0"/>
              <a:t>?</a:t>
            </a:r>
            <a:endParaRPr lang="en-US" altLang="zh-CN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45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8413"/>
    </mc:Choice>
    <mc:Fallback xmlns="">
      <p:transition spd="slow" advTm="17841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Historie</a:t>
            </a:r>
            <a:r>
              <a:rPr lang="en-US" altLang="zh-CN" dirty="0"/>
              <a:t> MIDI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>
            <a:normAutofit/>
          </a:bodyPr>
          <a:lstStyle/>
          <a:p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Myšlenka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standardizovaného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rozhraní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pro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propojení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různých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hudebních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nástrojů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pochází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ze 70.let,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kdy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už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bylo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na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trhu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dostatek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elektronických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zařízení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,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zejména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klávesových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syntetizátorů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.</a:t>
            </a:r>
          </a:p>
          <a:p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Mnoho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z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nich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mělo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instalovaný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procesor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(MCU) pro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ovládání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analogových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obvodů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,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takže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koncept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propojení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se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vlastně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sám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nabízel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.</a:t>
            </a:r>
          </a:p>
          <a:p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Například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Herbie Hancock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chtěl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ovládat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sadu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svých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syntetizátorů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pomocí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jedné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klaviatury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-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tak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požádal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svého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technika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Bryana Bella o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řešení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. Bell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vytvořil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prototyp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systému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,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který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propojil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Herbieho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20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syntetizátorů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, a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navíc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dokázal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ukládat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i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nahrávat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jednotlivé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zvuky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. Herbie Hancock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tento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prototyp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úspěšně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otestoval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na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několika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živých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vystoupeních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. </a:t>
            </a:r>
          </a:p>
          <a:p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Bylo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tedy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evidentní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,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že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koncept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propojování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hudebních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nástrojů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je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životaschopný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a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výrobci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tak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měli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dostatek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motivace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pro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investice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do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standardizace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. 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28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8413"/>
    </mc:Choice>
    <mc:Fallback xmlns="">
      <p:transition spd="slow" advTm="17841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Historie</a:t>
            </a:r>
            <a:r>
              <a:rPr lang="en-US" altLang="zh-CN" dirty="0"/>
              <a:t> MIDI (</a:t>
            </a:r>
            <a:r>
              <a:rPr lang="en-US" altLang="zh-CN" dirty="0" err="1"/>
              <a:t>H.Hancock</a:t>
            </a:r>
            <a:r>
              <a:rPr lang="en-US" altLang="zh-CN" dirty="0"/>
              <a:t> - Sunlight)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Content Placeholder 7" descr="A person playing a keyboard&#10;&#10;Description automatically generated">
            <a:extLst>
              <a:ext uri="{FF2B5EF4-FFF2-40B4-BE49-F238E27FC236}">
                <a16:creationId xmlns:a16="http://schemas.microsoft.com/office/drawing/2014/main" id="{2B3AE402-F903-68E3-1E66-6931CA7E0C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88117" y="1846263"/>
            <a:ext cx="4190338" cy="4022725"/>
          </a:xfrm>
        </p:spPr>
      </p:pic>
    </p:spTree>
    <p:extLst>
      <p:ext uri="{BB962C8B-B14F-4D97-AF65-F5344CB8AC3E}">
        <p14:creationId xmlns:p14="http://schemas.microsoft.com/office/powerpoint/2010/main" val="3386687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8413"/>
    </mc:Choice>
    <mc:Fallback>
      <p:transition spd="slow" advTm="178413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MIDI </a:t>
            </a:r>
            <a:r>
              <a:rPr lang="en-US" altLang="zh-CN" dirty="0" err="1"/>
              <a:t>asociace</a:t>
            </a:r>
            <a:r>
              <a:rPr lang="en-US" altLang="zh-CN" dirty="0"/>
              <a:t> (MMA + AMEI)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C07E9E-E99D-7DDA-446F-02D445A82AA8}"/>
              </a:ext>
            </a:extLst>
          </p:cNvPr>
          <p:cNvSpPr txBox="1"/>
          <p:nvPr/>
        </p:nvSpPr>
        <p:spPr>
          <a:xfrm>
            <a:off x="1178719" y="1887802"/>
            <a:ext cx="508442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MIDI standard a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příbuzné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dokumenty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jsou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publikované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pod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hlavičkou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</a:p>
          <a:p>
            <a:r>
              <a:rPr lang="en-GB" b="1" dirty="0">
                <a:solidFill>
                  <a:srgbClr val="18191A"/>
                </a:solidFill>
                <a:effectLst/>
                <a:latin typeface="Helvetica" pitchFamily="2" charset="0"/>
              </a:rPr>
              <a:t>MIDI Manufacturers Association (MMA)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a </a:t>
            </a:r>
            <a:r>
              <a:rPr lang="en-GB" b="1" dirty="0">
                <a:solidFill>
                  <a:srgbClr val="18191A"/>
                </a:solidFill>
                <a:effectLst/>
                <a:latin typeface="Helvetica" pitchFamily="2" charset="0"/>
              </a:rPr>
              <a:t>Association of Musical Electronics Industry (AMEI)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.</a:t>
            </a:r>
          </a:p>
          <a:p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MIDI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bylo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několikrát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updatované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a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rozšířené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,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poslední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verze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MIDI 2.0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pochází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z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roku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2020.</a:t>
            </a:r>
          </a:p>
          <a:p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 </a:t>
            </a:r>
          </a:p>
          <a:p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Pro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potřeby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tohoto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workshopu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postačí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verze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MIDI 1.0 (https://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midi.org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/midi-1-0) -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jednosměrná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komunikace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,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typicky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ve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směru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MIDI controller -&gt;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koncový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nástroj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.</a:t>
            </a:r>
          </a:p>
        </p:txBody>
      </p:sp>
      <p:pic>
        <p:nvPicPr>
          <p:cNvPr id="11" name="Picture 10" descr="Two men fighting in a cage&#10;&#10;Description automatically generated">
            <a:extLst>
              <a:ext uri="{FF2B5EF4-FFF2-40B4-BE49-F238E27FC236}">
                <a16:creationId xmlns:a16="http://schemas.microsoft.com/office/drawing/2014/main" id="{F0D523DB-3F21-735D-F037-EEF592EA8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484" y="1993490"/>
            <a:ext cx="4064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82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8413"/>
    </mc:Choice>
    <mc:Fallback xmlns="">
      <p:transition spd="slow" advTm="17841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MIDI – </a:t>
            </a:r>
            <a:r>
              <a:rPr lang="en-US" altLang="zh-CN" dirty="0" err="1"/>
              <a:t>technologické</a:t>
            </a:r>
            <a:r>
              <a:rPr lang="en-US" altLang="zh-CN" dirty="0"/>
              <a:t> </a:t>
            </a:r>
            <a:r>
              <a:rPr lang="en-US" altLang="zh-CN" dirty="0" err="1"/>
              <a:t>základy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416102"/>
            <a:ext cx="10058400" cy="2518036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MIDI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protokol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je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relativně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jednoduchý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typ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asynchronní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komunikace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přes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sériovou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linku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(UART). </a:t>
            </a:r>
          </a:p>
          <a:p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Standard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umožňuje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propojení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až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16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zařízení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přes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1 MIDI port (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fyzická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přípojka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ve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smyslu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DIN-5 a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podobně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). </a:t>
            </a:r>
          </a:p>
          <a:p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Obvyklé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hardwarové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konfigurace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MIDI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portů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jsou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2, 4 a 8 (8-in X 8-out),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čili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8-portová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varianta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umožňuje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propojení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až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128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nástrojů-kanálů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.</a:t>
            </a:r>
          </a:p>
          <a:p>
            <a:pPr lvl="2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</a:pPr>
            <a:endParaRPr lang="en-US" altLang="zh-CN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10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8413"/>
    </mc:Choice>
    <mc:Fallback xmlns="">
      <p:transition spd="slow" advTm="17841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MIDI porty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00F8A1-75AB-65D5-261B-0154F434638F}"/>
              </a:ext>
            </a:extLst>
          </p:cNvPr>
          <p:cNvSpPr txBox="1"/>
          <p:nvPr/>
        </p:nvSpPr>
        <p:spPr>
          <a:xfrm>
            <a:off x="1097280" y="1904949"/>
            <a:ext cx="7440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Typy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MIDI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portů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jsou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následující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: </a:t>
            </a:r>
            <a:r>
              <a:rPr lang="en-GB" b="1" dirty="0">
                <a:solidFill>
                  <a:srgbClr val="18191A"/>
                </a:solidFill>
                <a:effectLst/>
                <a:latin typeface="Helvetica" pitchFamily="2" charset="0"/>
              </a:rPr>
              <a:t>MIDI OUT -&gt; [MIDI THRU] -&gt; MIDI IN</a:t>
            </a:r>
            <a:endParaRPr lang="en-GB" dirty="0">
              <a:solidFill>
                <a:srgbClr val="18191A"/>
              </a:solidFill>
              <a:effectLst/>
              <a:latin typeface="Helvetica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930737-AA0A-C7CA-0AD7-C07D1A8B5829}"/>
              </a:ext>
            </a:extLst>
          </p:cNvPr>
          <p:cNvSpPr txBox="1"/>
          <p:nvPr/>
        </p:nvSpPr>
        <p:spPr>
          <a:xfrm>
            <a:off x="2142653" y="2528912"/>
            <a:ext cx="852232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u="sng" dirty="0">
                <a:solidFill>
                  <a:srgbClr val="18191A"/>
                </a:solidFill>
                <a:effectLst/>
                <a:latin typeface="Helvetica" pitchFamily="2" charset="0"/>
              </a:rPr>
              <a:t>MIDI OUT:</a:t>
            </a:r>
            <a:endParaRPr lang="en-GB" dirty="0">
              <a:solidFill>
                <a:srgbClr val="18191A"/>
              </a:solidFill>
              <a:effectLst/>
              <a:latin typeface="Helvetica" pitchFamily="2" charset="0"/>
            </a:endParaRPr>
          </a:p>
          <a:p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vysílač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(controller),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odesílá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MIDI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zprávy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do MIDI IN,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volitelně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předává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zprávy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pro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další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zařízení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připojená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přes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MIDI THRU</a:t>
            </a:r>
          </a:p>
          <a:p>
            <a:b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</a:br>
            <a:endParaRPr lang="en-GB" dirty="0">
              <a:solidFill>
                <a:srgbClr val="18191A"/>
              </a:solidFill>
              <a:effectLst/>
              <a:latin typeface="Helvetica" pitchFamily="2" charset="0"/>
            </a:endParaRPr>
          </a:p>
          <a:p>
            <a:r>
              <a:rPr lang="en-GB" u="sng" dirty="0">
                <a:solidFill>
                  <a:srgbClr val="18191A"/>
                </a:solidFill>
                <a:effectLst/>
                <a:latin typeface="Helvetica" pitchFamily="2" charset="0"/>
              </a:rPr>
              <a:t>MIDI IN:</a:t>
            </a:r>
            <a:endParaRPr lang="en-GB" dirty="0">
              <a:solidFill>
                <a:srgbClr val="18191A"/>
              </a:solidFill>
              <a:effectLst/>
              <a:latin typeface="Helvetica" pitchFamily="2" charset="0"/>
            </a:endParaRPr>
          </a:p>
          <a:p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přijímač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(generator),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zpracovává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zprávy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a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typicky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generuje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zvuk</a:t>
            </a:r>
            <a:endParaRPr lang="en-GB" dirty="0">
              <a:solidFill>
                <a:srgbClr val="18191A"/>
              </a:solidFill>
              <a:effectLst/>
              <a:latin typeface="Helvetica" pitchFamily="2" charset="0"/>
            </a:endParaRPr>
          </a:p>
          <a:p>
            <a:b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</a:br>
            <a:endParaRPr lang="en-GB" dirty="0">
              <a:solidFill>
                <a:srgbClr val="18191A"/>
              </a:solidFill>
              <a:effectLst/>
              <a:latin typeface="Helvetica" pitchFamily="2" charset="0"/>
            </a:endParaRPr>
          </a:p>
          <a:p>
            <a:r>
              <a:rPr lang="en-GB" u="sng" dirty="0">
                <a:solidFill>
                  <a:srgbClr val="18191A"/>
                </a:solidFill>
                <a:effectLst/>
                <a:latin typeface="Helvetica" pitchFamily="2" charset="0"/>
              </a:rPr>
              <a:t>MIDI THRU:</a:t>
            </a:r>
            <a:endParaRPr lang="en-GB" dirty="0">
              <a:solidFill>
                <a:srgbClr val="18191A"/>
              </a:solidFill>
              <a:effectLst/>
              <a:latin typeface="Helvetica" pitchFamily="2" charset="0"/>
            </a:endParaRPr>
          </a:p>
          <a:p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volitelné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připojení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dalších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MIDI IN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zařízení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,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topologie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daisy-chain</a:t>
            </a:r>
          </a:p>
        </p:txBody>
      </p:sp>
    </p:spTree>
    <p:extLst>
      <p:ext uri="{BB962C8B-B14F-4D97-AF65-F5344CB8AC3E}">
        <p14:creationId xmlns:p14="http://schemas.microsoft.com/office/powerpoint/2010/main" val="117756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8413"/>
    </mc:Choice>
    <mc:Fallback xmlns="">
      <p:transition spd="slow" advTm="178413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MIDI porty (schema)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" name="Picture 2" descr="A diagram of a circuit&#10;&#10;Description automatically generated">
            <a:extLst>
              <a:ext uri="{FF2B5EF4-FFF2-40B4-BE49-F238E27FC236}">
                <a16:creationId xmlns:a16="http://schemas.microsoft.com/office/drawing/2014/main" id="{F6A85A28-FD8E-5603-B850-CFBAFC2D9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289" y="1825848"/>
            <a:ext cx="4265852" cy="429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352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8413"/>
    </mc:Choice>
    <mc:Fallback>
      <p:transition spd="slow" advTm="178413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MIDI </a:t>
            </a:r>
            <a:r>
              <a:rPr lang="en-US" altLang="zh-CN" dirty="0" err="1"/>
              <a:t>topologie</a:t>
            </a:r>
            <a:r>
              <a:rPr lang="en-US" altLang="zh-CN" dirty="0"/>
              <a:t> (daisy chain)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 descr="A keyboard with wires connected to it&#10;&#10;Description automatically generated with medium confidence">
            <a:extLst>
              <a:ext uri="{FF2B5EF4-FFF2-40B4-BE49-F238E27FC236}">
                <a16:creationId xmlns:a16="http://schemas.microsoft.com/office/drawing/2014/main" id="{72332114-FF5C-1351-0286-277EED265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898" y="2519721"/>
            <a:ext cx="5570992" cy="28585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90307A-3705-627E-F1CF-43FD07C6D195}"/>
              </a:ext>
            </a:extLst>
          </p:cNvPr>
          <p:cNvSpPr txBox="1"/>
          <p:nvPr/>
        </p:nvSpPr>
        <p:spPr>
          <a:xfrm>
            <a:off x="1097280" y="2360514"/>
            <a:ext cx="424426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MIDI IN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může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buď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filtrovat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zprávy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,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kterých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je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příjemcem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, a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ostatní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předávat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přes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MIDI THRU,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nebo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zpracovat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všechny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a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generovat</a:t>
            </a:r>
            <a:endParaRPr lang="en-GB" dirty="0">
              <a:solidFill>
                <a:srgbClr val="18191A"/>
              </a:solidFill>
              <a:effectLst/>
              <a:latin typeface="Helvetica" pitchFamily="2" charset="0"/>
            </a:endParaRPr>
          </a:p>
          <a:p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zvuky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paralelně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8344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8413"/>
    </mc:Choice>
    <mc:Fallback>
      <p:transition spd="slow" advTm="178413"/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99749b8-247d-4a69-b31e-50f13a877759">
      <UserInfo>
        <DisplayName>Cao Jia</DisplayName>
        <AccountId>23</AccountId>
        <AccountType/>
      </UserInfo>
      <UserInfo>
        <DisplayName>Shen Chunjiang</DisplayName>
        <AccountId>24</AccountId>
        <AccountType/>
      </UserInfo>
      <UserInfo>
        <DisplayName>Wu Chengen</DisplayName>
        <AccountId>25</AccountId>
        <AccountType/>
      </UserInfo>
      <UserInfo>
        <DisplayName>Zhang Junyi</DisplayName>
        <AccountId>26</AccountId>
        <AccountType/>
      </UserInfo>
      <UserInfo>
        <DisplayName>Yue Gaoyu</DisplayName>
        <AccountId>27</AccountId>
        <AccountType/>
      </UserInfo>
      <UserInfo>
        <DisplayName>Yuan Yapeng</DisplayName>
        <AccountId>28</AccountId>
        <AccountType/>
      </UserInfo>
      <UserInfo>
        <DisplayName>Chen Nan</DisplayName>
        <AccountId>29</AccountId>
        <AccountType/>
      </UserInfo>
      <UserInfo>
        <DisplayName>Wang Long</DisplayName>
        <AccountId>30</AccountId>
        <AccountType/>
      </UserInfo>
      <UserInfo>
        <DisplayName>Xu Anran</DisplayName>
        <AccountId>31</AccountId>
        <AccountType/>
      </UserInfo>
      <UserInfo>
        <DisplayName>Wang Lihua</DisplayName>
        <AccountId>32</AccountId>
        <AccountType/>
      </UserInfo>
      <UserInfo>
        <DisplayName>Huang Yuanguang</DisplayName>
        <AccountId>33</AccountId>
        <AccountType/>
      </UserInfo>
      <UserInfo>
        <DisplayName>Yang Zhanfeng</DisplayName>
        <AccountId>34</AccountId>
        <AccountType/>
      </UserInfo>
      <UserInfo>
        <DisplayName>Ai Jinpeng</DisplayName>
        <AccountId>35</AccountId>
        <AccountType/>
      </UserInfo>
      <UserInfo>
        <DisplayName>Gu Shengdong</DisplayName>
        <AccountId>36</AccountId>
        <AccountType/>
      </UserInfo>
      <UserInfo>
        <DisplayName>Benjamin Mung</DisplayName>
        <AccountId>37</AccountId>
        <AccountType/>
      </UserInfo>
      <UserInfo>
        <DisplayName>Li Minghui</DisplayName>
        <AccountId>18</AccountId>
        <AccountType/>
      </UserInfo>
      <UserInfo>
        <DisplayName>Li Ying</DisplayName>
        <AccountId>12</AccountId>
        <AccountType/>
      </UserInfo>
      <UserInfo>
        <DisplayName>Wang Ning</DisplayName>
        <AccountId>13</AccountId>
        <AccountType/>
      </UserInfo>
      <UserInfo>
        <DisplayName>Du Yayuan</DisplayName>
        <AccountId>40</AccountId>
        <AccountType/>
      </UserInfo>
      <UserInfo>
        <DisplayName>Gao Xiaojie</DisplayName>
        <AccountId>41</AccountId>
        <AccountType/>
      </UserInfo>
      <UserInfo>
        <DisplayName>Jiang Guangming</DisplayName>
        <AccountId>42</AccountId>
        <AccountType/>
      </UserInfo>
      <UserInfo>
        <DisplayName>Wang Lei</DisplayName>
        <AccountId>43</AccountId>
        <AccountType/>
      </UserInfo>
      <UserInfo>
        <DisplayName>Wu Zhenghui</DisplayName>
        <AccountId>44</AccountId>
        <AccountType/>
      </UserInfo>
      <UserInfo>
        <DisplayName>Jiang Jiangjian</DisplayName>
        <AccountId>45</AccountId>
        <AccountType/>
      </UserInfo>
      <UserInfo>
        <DisplayName>Wang Fang</DisplayName>
        <AccountId>17</AccountId>
        <AccountType/>
      </UserInfo>
      <UserInfo>
        <DisplayName>Hao Ning</DisplayName>
        <AccountId>16</AccountId>
        <AccountType/>
      </UserInfo>
      <UserInfo>
        <DisplayName>Xu Tianshu</DisplayName>
        <AccountId>39</AccountId>
        <AccountType/>
      </UserInfo>
      <UserInfo>
        <DisplayName>Zhang Yong</DisplayName>
        <AccountId>46</AccountId>
        <AccountType/>
      </UserInfo>
      <UserInfo>
        <DisplayName>Xiong Yu</DisplayName>
        <AccountId>47</AccountId>
        <AccountType/>
      </UserInfo>
      <UserInfo>
        <DisplayName>Wang Jialin</DisplayName>
        <AccountId>48</AccountId>
        <AccountType/>
      </UserInfo>
      <UserInfo>
        <DisplayName>Chen Yiqun</DisplayName>
        <AccountId>49</AccountId>
        <AccountType/>
      </UserInfo>
      <UserInfo>
        <DisplayName>Fu Zhibo</DisplayName>
        <AccountId>50</AccountId>
        <AccountType/>
      </UserInfo>
      <UserInfo>
        <DisplayName>Chen Jianqiang</DisplayName>
        <AccountId>51</AccountId>
        <AccountType/>
      </UserInfo>
      <UserInfo>
        <DisplayName>Mao Shengrong</DisplayName>
        <AccountId>52</AccountId>
        <AccountType/>
      </UserInfo>
      <UserInfo>
        <DisplayName>Konstantin Kondrashov</DisplayName>
        <AccountId>53</AccountId>
        <AccountType/>
      </UserInfo>
      <UserInfo>
        <DisplayName>Roland Dobai</DisplayName>
        <AccountId>54</AccountId>
        <AccountType/>
      </UserInfo>
      <UserInfo>
        <DisplayName>Jakob Hasse</DisplayName>
        <AccountId>55</AccountId>
        <AccountType/>
      </UserInfo>
      <UserInfo>
        <DisplayName>Jeroen Domburg</DisplayName>
        <AccountId>56</AccountId>
        <AccountType/>
      </UserInfo>
      <UserInfo>
        <DisplayName>Marius Vikhammer</DisplayName>
        <AccountId>57</AccountId>
        <AccountType/>
      </UserInfo>
      <UserInfo>
        <DisplayName>Angus Gratton</DisplayName>
        <AccountId>58</AccountId>
        <AccountType/>
      </UserInfo>
      <UserInfo>
        <DisplayName>Sachin Billore</DisplayName>
        <AccountId>59</AccountId>
        <AccountType/>
      </UserInfo>
      <UserInfo>
        <DisplayName>Darian Liang</DisplayName>
        <AccountId>60</AccountId>
        <AccountType/>
      </UserInfo>
      <UserInfo>
        <DisplayName>Renz Bagaporo</DisplayName>
        <AccountId>61</AccountId>
        <AccountType/>
      </UserInfo>
      <UserInfo>
        <DisplayName>David Cermak</DisplayName>
        <AccountId>62</AccountId>
        <AccountType/>
      </UserInfo>
      <UserInfo>
        <DisplayName>Ivan Grokhotkov</DisplayName>
        <AccountId>63</AccountId>
        <AccountType/>
      </UserInfo>
      <UserInfo>
        <DisplayName>Felipe Neves</DisplayName>
        <AccountId>64</AccountId>
        <AccountType/>
      </UserInfo>
      <UserInfo>
        <DisplayName>Manit Saluja</DisplayName>
        <AccountId>65</AccountId>
        <AccountType/>
      </UserInfo>
      <UserInfo>
        <DisplayName>Zhang Jianwen</DisplayName>
        <AccountId>38</AccountId>
        <AccountType/>
      </UserInfo>
      <UserInfo>
        <DisplayName>Omar Chebib</DisplayName>
        <AccountId>66</AccountId>
        <AccountType/>
      </UserInfo>
      <UserInfo>
        <DisplayName>Martin Vychodil</DisplayName>
        <AccountId>67</AccountId>
        <AccountType/>
      </UserInfo>
      <UserInfo>
        <DisplayName>Krzysztof Budzynski</DisplayName>
        <AccountId>14</AccountId>
        <AccountType/>
      </UserInfo>
      <UserInfo>
        <DisplayName>Bhanu Negi</DisplayName>
        <AccountId>76</AccountId>
        <AccountType/>
      </UserInfo>
      <UserInfo>
        <DisplayName>Anurag Kar</DisplayName>
        <AccountId>77</AccountId>
        <AccountType/>
      </UserInfo>
      <UserInfo>
        <DisplayName>Lv Xinyue</DisplayName>
        <AccountId>71</AccountId>
        <AccountType/>
      </UserInfo>
      <UserInfo>
        <DisplayName>Yi Ying</DisplayName>
        <AccountId>68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821912DEE2394A97EB6401132D6A6C" ma:contentTypeVersion="6" ma:contentTypeDescription="Create a new document." ma:contentTypeScope="" ma:versionID="1bbfb2f678e9b7e6a2ef398409ff2caf">
  <xsd:schema xmlns:xsd="http://www.w3.org/2001/XMLSchema" xmlns:xs="http://www.w3.org/2001/XMLSchema" xmlns:p="http://schemas.microsoft.com/office/2006/metadata/properties" xmlns:ns2="ae34e9b7-203e-499e-957c-7af403491cba" xmlns:ns3="d99749b8-247d-4a69-b31e-50f13a877759" targetNamespace="http://schemas.microsoft.com/office/2006/metadata/properties" ma:root="true" ma:fieldsID="dc42703c32da3629d5fe1cb6a130171d" ns2:_="" ns3:_="">
    <xsd:import namespace="ae34e9b7-203e-499e-957c-7af403491cba"/>
    <xsd:import namespace="d99749b8-247d-4a69-b31e-50f13a8777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34e9b7-203e-499e-957c-7af403491c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9749b8-247d-4a69-b31e-50f13a87775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BF376FE-1BD0-4B98-AFFD-D63473C3F31F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d99749b8-247d-4a69-b31e-50f13a877759"/>
    <ds:schemaRef ds:uri="ae34e9b7-203e-499e-957c-7af403491cba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6DB97A63-FDA4-445B-8D50-2935ACBEFC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e34e9b7-203e-499e-957c-7af403491cba"/>
    <ds:schemaRef ds:uri="d99749b8-247d-4a69-b31e-50f13a8777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AF8E49A-80E9-410D-ACEB-973334A5F7B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1418</TotalTime>
  <Words>1363</Words>
  <Application>Microsoft Macintosh PowerPoint</Application>
  <PresentationFormat>Widescreen</PresentationFormat>
  <Paragraphs>153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Helvetica</vt:lpstr>
      <vt:lpstr>Helvetica Neue</vt:lpstr>
      <vt:lpstr>Retrospect</vt:lpstr>
      <vt:lpstr>Úvod do technologie MIDI</vt:lpstr>
      <vt:lpstr>MIDI intro</vt:lpstr>
      <vt:lpstr>Historie MIDI</vt:lpstr>
      <vt:lpstr>Historie MIDI (H.Hancock - Sunlight)</vt:lpstr>
      <vt:lpstr>MIDI asociace (MMA + AMEI)</vt:lpstr>
      <vt:lpstr>MIDI – technologické základy</vt:lpstr>
      <vt:lpstr>MIDI porty</vt:lpstr>
      <vt:lpstr>MIDI porty (schema)</vt:lpstr>
      <vt:lpstr>MIDI topologie (daisy chain)</vt:lpstr>
      <vt:lpstr>MIDI topologie (sequencing)</vt:lpstr>
      <vt:lpstr>MIDI protokol - zprávy</vt:lpstr>
      <vt:lpstr>MIDI protokol – struktura zpráv</vt:lpstr>
      <vt:lpstr>MIDI protokol – struktura zpráv (ilustrace)</vt:lpstr>
      <vt:lpstr>MIDI protokol – přehled příkazů</vt:lpstr>
      <vt:lpstr>MIDI protokol – zprávy (příklad)</vt:lpstr>
      <vt:lpstr>MIDI protokol – zprávy (running status)</vt:lpstr>
      <vt:lpstr>MIDI protokol – zprávy (další příklad)</vt:lpstr>
      <vt:lpstr>MIDI protokol – soubory</vt:lpstr>
      <vt:lpstr>MIDI rozšíření (extensions)</vt:lpstr>
      <vt:lpstr>USB-MIDI</vt:lpstr>
      <vt:lpstr>MIDI intro - reference</vt:lpstr>
      <vt:lpstr>Děkujeme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ESP32-C3 TRM Workflow</dc:title>
  <dc:creator>Wang Ning</dc:creator>
  <cp:lastModifiedBy>Martin Vychodil</cp:lastModifiedBy>
  <cp:revision>140</cp:revision>
  <dcterms:created xsi:type="dcterms:W3CDTF">2020-11-12T08:24:42Z</dcterms:created>
  <dcterms:modified xsi:type="dcterms:W3CDTF">2024-05-17T15:41:59Z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0x01010026821912DEE2394A97EB6401132D6A6C</vt:lpwstr>
  </property>
</Properties>
</file>