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SemiBold"/>
      <p:regular r:id="rId18"/>
      <p:bold r:id="rId19"/>
      <p:italic r:id="rId20"/>
      <p:boldItalic r:id="rId21"/>
    </p:embeddedFont>
    <p:embeddedFont>
      <p:font typeface="Montserrat Black"/>
      <p:bold r:id="rId22"/>
      <p:boldItalic r:id="rId23"/>
    </p:embeddedFont>
    <p:embeddedFont>
      <p:font typeface="Montserrat ExtraBold"/>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italic.fntdata"/><Relationship Id="rId22" Type="http://schemas.openxmlformats.org/officeDocument/2006/relationships/font" Target="fonts/MontserratBlack-bold.fntdata"/><Relationship Id="rId21" Type="http://schemas.openxmlformats.org/officeDocument/2006/relationships/font" Target="fonts/MontserratSemiBold-boldItalic.fntdata"/><Relationship Id="rId24" Type="http://schemas.openxmlformats.org/officeDocument/2006/relationships/font" Target="fonts/MontserratExtraBold-bold.fntdata"/><Relationship Id="rId23" Type="http://schemas.openxmlformats.org/officeDocument/2006/relationships/font" Target="fonts/MontserratBlack-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ontserrat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SemiBold-bold.fntdata"/><Relationship Id="rId18" Type="http://schemas.openxmlformats.org/officeDocument/2006/relationships/font" Target="fonts/Montserrat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4ac050a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4ac050a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4ff570e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4ff570e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4ff570ee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4ff570ee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2f661ec6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2f661ec6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4ac050a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4ac050a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2f661ec6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2f661ec6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fr-CA" sz="1500">
                <a:solidFill>
                  <a:srgbClr val="202124"/>
                </a:solidFill>
                <a:highlight>
                  <a:srgbClr val="FFFFFF"/>
                </a:highlight>
                <a:latin typeface="Avenir"/>
                <a:ea typeface="Avenir"/>
                <a:cs typeface="Avenir"/>
                <a:sym typeface="Avenir"/>
              </a:rPr>
              <a:t>Si oui, êtes-vous en mesure de donner une proportion des familles soloparentales par rapport aux familles monoparentales qui fréquentent votre organisme?</a:t>
            </a:r>
            <a:endParaRPr b="1" sz="1500">
              <a:solidFill>
                <a:srgbClr val="202124"/>
              </a:solidFill>
              <a:highlight>
                <a:srgbClr val="FFFFFF"/>
              </a:highlight>
              <a:latin typeface="Avenir"/>
              <a:ea typeface="Avenir"/>
              <a:cs typeface="Avenir"/>
              <a:sym typeface="Avenir"/>
            </a:endParaRPr>
          </a:p>
          <a:p>
            <a:pPr indent="0" lvl="0" marL="0" rtl="0" algn="l">
              <a:spcBef>
                <a:spcPts val="0"/>
              </a:spcBef>
              <a:spcAft>
                <a:spcPts val="0"/>
              </a:spcAft>
              <a:buClr>
                <a:schemeClr val="dk1"/>
              </a:buClr>
              <a:buSzPts val="1100"/>
              <a:buFont typeface="Arial"/>
              <a:buNone/>
            </a:pPr>
            <a:r>
              <a:t/>
            </a:r>
            <a:endParaRPr b="1" sz="1500">
              <a:solidFill>
                <a:schemeClr val="dk1"/>
              </a:solidFill>
              <a:latin typeface="Avenir"/>
              <a:ea typeface="Avenir"/>
              <a:cs typeface="Avenir"/>
              <a:sym typeface="Avenir"/>
            </a:endParaRPr>
          </a:p>
          <a:p>
            <a:pPr indent="-302895" lvl="0" marL="453390" rtl="0" algn="l">
              <a:spcBef>
                <a:spcPts val="0"/>
              </a:spcBef>
              <a:spcAft>
                <a:spcPts val="0"/>
              </a:spcAft>
              <a:buClr>
                <a:schemeClr val="dk1"/>
              </a:buClr>
              <a:buSzPts val="1200"/>
              <a:buFont typeface="Avenir"/>
              <a:buChar char="●"/>
            </a:pPr>
            <a:r>
              <a:rPr lang="fr-CA" sz="1200">
                <a:solidFill>
                  <a:schemeClr val="dk1"/>
                </a:solidFill>
                <a:latin typeface="Avenir"/>
                <a:ea typeface="Avenir"/>
                <a:cs typeface="Avenir"/>
                <a:sym typeface="Avenir"/>
              </a:rPr>
              <a:t>non</a:t>
            </a:r>
            <a:endParaRPr sz="1200">
              <a:solidFill>
                <a:schemeClr val="dk1"/>
              </a:solidFill>
              <a:latin typeface="Avenir"/>
              <a:ea typeface="Avenir"/>
              <a:cs typeface="Avenir"/>
              <a:sym typeface="Avenir"/>
            </a:endParaRPr>
          </a:p>
          <a:p>
            <a:pPr indent="-302895" lvl="0" marL="453390" rtl="0" algn="l">
              <a:spcBef>
                <a:spcPts val="800"/>
              </a:spcBef>
              <a:spcAft>
                <a:spcPts val="0"/>
              </a:spcAft>
              <a:buClr>
                <a:schemeClr val="dk1"/>
              </a:buClr>
              <a:buSzPts val="1200"/>
              <a:buFont typeface="Avenir"/>
              <a:buChar char="●"/>
            </a:pPr>
            <a:r>
              <a:rPr lang="fr-CA" sz="1200">
                <a:solidFill>
                  <a:schemeClr val="dk1"/>
                </a:solidFill>
                <a:latin typeface="Avenir"/>
                <a:ea typeface="Avenir"/>
                <a:cs typeface="Avenir"/>
                <a:sym typeface="Avenir"/>
              </a:rPr>
              <a:t>Très difficile à estimer puisque ce n'est pas tout le monde qui a des définitions identiques.</a:t>
            </a:r>
            <a:endParaRPr sz="1200">
              <a:solidFill>
                <a:schemeClr val="dk1"/>
              </a:solidFill>
              <a:latin typeface="Avenir"/>
              <a:ea typeface="Avenir"/>
              <a:cs typeface="Avenir"/>
              <a:sym typeface="Avenir"/>
            </a:endParaRPr>
          </a:p>
          <a:p>
            <a:pPr indent="-302895" lvl="0" marL="453390" rtl="0" algn="l">
              <a:spcBef>
                <a:spcPts val="800"/>
              </a:spcBef>
              <a:spcAft>
                <a:spcPts val="0"/>
              </a:spcAft>
              <a:buClr>
                <a:schemeClr val="dk1"/>
              </a:buClr>
              <a:buSzPts val="1200"/>
              <a:buFont typeface="Avenir"/>
              <a:buChar char="●"/>
            </a:pPr>
            <a:r>
              <a:rPr lang="fr-CA" sz="1200">
                <a:solidFill>
                  <a:schemeClr val="dk1"/>
                </a:solidFill>
                <a:latin typeface="Avenir"/>
                <a:ea typeface="Avenir"/>
                <a:cs typeface="Avenir"/>
                <a:sym typeface="Avenir"/>
              </a:rPr>
              <a:t>pas certaine, mais beaucoup, beaucoup moins</a:t>
            </a:r>
            <a:endParaRPr sz="1200">
              <a:solidFill>
                <a:schemeClr val="dk1"/>
              </a:solidFill>
              <a:latin typeface="Avenir"/>
              <a:ea typeface="Avenir"/>
              <a:cs typeface="Avenir"/>
              <a:sym typeface="Avenir"/>
            </a:endParaRPr>
          </a:p>
          <a:p>
            <a:pPr indent="-302895" lvl="0" marL="453390" rtl="0" algn="l">
              <a:spcBef>
                <a:spcPts val="800"/>
              </a:spcBef>
              <a:spcAft>
                <a:spcPts val="0"/>
              </a:spcAft>
              <a:buClr>
                <a:schemeClr val="dk1"/>
              </a:buClr>
              <a:buSzPts val="1200"/>
              <a:buFont typeface="Avenir"/>
              <a:buChar char="●"/>
            </a:pPr>
            <a:r>
              <a:rPr lang="fr-CA" sz="1200">
                <a:solidFill>
                  <a:schemeClr val="dk1"/>
                </a:solidFill>
                <a:latin typeface="Avenir"/>
                <a:ea typeface="Avenir"/>
                <a:cs typeface="Avenir"/>
                <a:sym typeface="Avenir"/>
              </a:rPr>
              <a:t>je crois que la ligne est mince entre mono et solo... et la définition n'est pas connu</a:t>
            </a:r>
            <a:endParaRPr sz="1200">
              <a:solidFill>
                <a:schemeClr val="dk1"/>
              </a:solidFill>
              <a:latin typeface="Avenir"/>
              <a:ea typeface="Avenir"/>
              <a:cs typeface="Avenir"/>
              <a:sym typeface="Avenir"/>
            </a:endParaRPr>
          </a:p>
          <a:p>
            <a:pPr indent="-302895" lvl="0" marL="453390" rtl="0" algn="l">
              <a:spcBef>
                <a:spcPts val="800"/>
              </a:spcBef>
              <a:spcAft>
                <a:spcPts val="0"/>
              </a:spcAft>
              <a:buClr>
                <a:schemeClr val="dk1"/>
              </a:buClr>
              <a:buSzPts val="1200"/>
              <a:buFont typeface="Avenir"/>
              <a:buChar char="●"/>
            </a:pPr>
            <a:r>
              <a:rPr lang="fr-CA" sz="1200">
                <a:solidFill>
                  <a:schemeClr val="dk1"/>
                </a:solidFill>
                <a:latin typeface="Avenir"/>
                <a:ea typeface="Avenir"/>
                <a:cs typeface="Avenir"/>
                <a:sym typeface="Avenir"/>
              </a:rPr>
              <a:t>Selon notre définition, nous avons 11% de nos familles monoparentales qui correspondent à des familles soloparentales.</a:t>
            </a:r>
            <a:endParaRPr sz="1200">
              <a:solidFill>
                <a:schemeClr val="dk1"/>
              </a:solidFill>
              <a:latin typeface="Avenir"/>
              <a:ea typeface="Avenir"/>
              <a:cs typeface="Avenir"/>
              <a:sym typeface="Avenir"/>
            </a:endParaRPr>
          </a:p>
          <a:p>
            <a:pPr indent="-302895" lvl="0" marL="453390" rtl="0" algn="l">
              <a:spcBef>
                <a:spcPts val="800"/>
              </a:spcBef>
              <a:spcAft>
                <a:spcPts val="0"/>
              </a:spcAft>
              <a:buClr>
                <a:schemeClr val="dk1"/>
              </a:buClr>
              <a:buSzPts val="1200"/>
              <a:buFont typeface="Avenir"/>
              <a:buChar char="●"/>
            </a:pPr>
            <a:r>
              <a:rPr lang="fr-CA" sz="1200">
                <a:solidFill>
                  <a:schemeClr val="dk1"/>
                </a:solidFill>
                <a:latin typeface="Avenir"/>
                <a:ea typeface="Avenir"/>
                <a:cs typeface="Avenir"/>
                <a:sym typeface="Avenir"/>
              </a:rPr>
              <a:t>Non, pas vraiment! Nous n'avons pas de mères en soloparentalité qui ont consulté nos services à ce que je sache. Mais nous avons de façon plutôt fréquente des mères en situation de monoparentalité.</a:t>
            </a:r>
            <a:endParaRPr sz="1200">
              <a:solidFill>
                <a:schemeClr val="dk1"/>
              </a:solidFill>
              <a:latin typeface="Avenir"/>
              <a:ea typeface="Avenir"/>
              <a:cs typeface="Avenir"/>
              <a:sym typeface="Avenir"/>
            </a:endParaRPr>
          </a:p>
          <a:p>
            <a:pPr indent="-302895" lvl="0" marL="453390" rtl="0" algn="l">
              <a:spcBef>
                <a:spcPts val="800"/>
              </a:spcBef>
              <a:spcAft>
                <a:spcPts val="0"/>
              </a:spcAft>
              <a:buClr>
                <a:schemeClr val="dk1"/>
              </a:buClr>
              <a:buSzPts val="1200"/>
              <a:buFont typeface="Avenir"/>
              <a:buChar char="●"/>
            </a:pPr>
            <a:r>
              <a:rPr lang="fr-CA" sz="1200">
                <a:solidFill>
                  <a:schemeClr val="dk1"/>
                </a:solidFill>
                <a:latin typeface="Avenir"/>
                <a:ea typeface="Avenir"/>
                <a:cs typeface="Avenir"/>
                <a:sym typeface="Avenir"/>
              </a:rPr>
              <a:t>Plus grande proportion de familles monoparentales</a:t>
            </a:r>
            <a:endParaRPr sz="1200">
              <a:solidFill>
                <a:schemeClr val="dk1"/>
              </a:solidFill>
              <a:latin typeface="Avenir"/>
              <a:ea typeface="Avenir"/>
              <a:cs typeface="Avenir"/>
              <a:sym typeface="Avenir"/>
            </a:endParaRPr>
          </a:p>
          <a:p>
            <a:pPr indent="-302895" lvl="0" marL="453390" rtl="0" algn="l">
              <a:spcBef>
                <a:spcPts val="800"/>
              </a:spcBef>
              <a:spcAft>
                <a:spcPts val="0"/>
              </a:spcAft>
              <a:buClr>
                <a:schemeClr val="dk1"/>
              </a:buClr>
              <a:buSzPts val="1200"/>
              <a:buFont typeface="Avenir"/>
              <a:buChar char="●"/>
            </a:pPr>
            <a:r>
              <a:rPr lang="fr-CA" sz="1200">
                <a:solidFill>
                  <a:schemeClr val="dk1"/>
                </a:solidFill>
                <a:latin typeface="Avenir"/>
                <a:ea typeface="Avenir"/>
                <a:cs typeface="Avenir"/>
                <a:sym typeface="Avenir"/>
              </a:rPr>
              <a:t>Aucune famille soloparentale</a:t>
            </a:r>
            <a:endParaRPr sz="1200">
              <a:solidFill>
                <a:schemeClr val="dk1"/>
              </a:solidFill>
              <a:latin typeface="Avenir"/>
              <a:ea typeface="Avenir"/>
              <a:cs typeface="Avenir"/>
              <a:sym typeface="Avenir"/>
            </a:endParaRPr>
          </a:p>
          <a:p>
            <a:pPr indent="-302895" lvl="0" marL="453390" rtl="0" algn="l">
              <a:spcBef>
                <a:spcPts val="800"/>
              </a:spcBef>
              <a:spcAft>
                <a:spcPts val="0"/>
              </a:spcAft>
              <a:buClr>
                <a:schemeClr val="dk1"/>
              </a:buClr>
              <a:buSzPts val="1200"/>
              <a:buFont typeface="Avenir"/>
              <a:buChar char="●"/>
            </a:pPr>
            <a:r>
              <a:rPr lang="fr-CA" sz="1200">
                <a:solidFill>
                  <a:schemeClr val="dk1"/>
                </a:solidFill>
                <a:latin typeface="Avenir"/>
                <a:ea typeface="Avenir"/>
                <a:cs typeface="Avenir"/>
                <a:sym typeface="Avenir"/>
              </a:rPr>
              <a:t>Nous ne comptabilisons pas la différence entre les 2.</a:t>
            </a:r>
            <a:endParaRPr sz="1200">
              <a:solidFill>
                <a:schemeClr val="dk1"/>
              </a:solidFill>
              <a:latin typeface="Avenir"/>
              <a:ea typeface="Avenir"/>
              <a:cs typeface="Avenir"/>
              <a:sym typeface="Avenir"/>
            </a:endParaRPr>
          </a:p>
          <a:p>
            <a:pPr indent="-302895" lvl="0" marL="453390" rtl="0" algn="l">
              <a:spcBef>
                <a:spcPts val="800"/>
              </a:spcBef>
              <a:spcAft>
                <a:spcPts val="0"/>
              </a:spcAft>
              <a:buClr>
                <a:schemeClr val="dk1"/>
              </a:buClr>
              <a:buSzPts val="1200"/>
              <a:buFont typeface="Avenir"/>
              <a:buChar char="●"/>
            </a:pPr>
            <a:r>
              <a:rPr lang="fr-CA" sz="1200">
                <a:solidFill>
                  <a:schemeClr val="dk1"/>
                </a:solidFill>
                <a:latin typeface="Avenir"/>
                <a:ea typeface="Avenir"/>
                <a:cs typeface="Avenir"/>
                <a:sym typeface="Avenir"/>
              </a:rPr>
              <a:t>2/3</a:t>
            </a:r>
            <a:endParaRPr sz="1200">
              <a:solidFill>
                <a:schemeClr val="dk1"/>
              </a:solidFill>
              <a:latin typeface="Avenir"/>
              <a:ea typeface="Avenir"/>
              <a:cs typeface="Avenir"/>
              <a:sym typeface="Avenir"/>
            </a:endParaRPr>
          </a:p>
          <a:p>
            <a:pPr indent="-302895" lvl="0" marL="453390" rtl="0" algn="l">
              <a:spcBef>
                <a:spcPts val="800"/>
              </a:spcBef>
              <a:spcAft>
                <a:spcPts val="800"/>
              </a:spcAft>
              <a:buClr>
                <a:schemeClr val="dk1"/>
              </a:buClr>
              <a:buSzPts val="1200"/>
              <a:buFont typeface="Avenir"/>
              <a:buChar char="●"/>
            </a:pPr>
            <a:r>
              <a:rPr lang="fr-CA" sz="1200">
                <a:solidFill>
                  <a:schemeClr val="dk1"/>
                </a:solidFill>
                <a:latin typeface="Avenir"/>
                <a:ea typeface="Avenir"/>
                <a:cs typeface="Avenir"/>
                <a:sym typeface="Avenir"/>
              </a:rPr>
              <a:t>9 %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4ac050a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4ac050a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CA" sz="1500">
                <a:solidFill>
                  <a:srgbClr val="202124"/>
                </a:solidFill>
                <a:highlight>
                  <a:srgbClr val="FFFFFF"/>
                </a:highlight>
                <a:latin typeface="Avenir"/>
                <a:ea typeface="Avenir"/>
                <a:cs typeface="Avenir"/>
                <a:sym typeface="Avenir"/>
              </a:rPr>
              <a:t>Si oui, comment se fait cette distinction? (ex: statistiques, statuts différents, activités réservées, …)</a:t>
            </a:r>
            <a:endParaRPr b="1" sz="1500">
              <a:solidFill>
                <a:schemeClr val="dk1"/>
              </a:solidFill>
              <a:latin typeface="Avenir"/>
              <a:ea typeface="Avenir"/>
              <a:cs typeface="Avenir"/>
              <a:sym typeface="Avenir"/>
            </a:endParaRPr>
          </a:p>
          <a:p>
            <a:pPr indent="0" lvl="0" marL="0" rtl="0" algn="l">
              <a:spcBef>
                <a:spcPts val="0"/>
              </a:spcBef>
              <a:spcAft>
                <a:spcPts val="0"/>
              </a:spcAft>
              <a:buNone/>
            </a:pPr>
            <a:r>
              <a:t/>
            </a:r>
            <a:endParaRPr sz="1200">
              <a:solidFill>
                <a:schemeClr val="dk1"/>
              </a:solidFill>
              <a:latin typeface="Avenir"/>
              <a:ea typeface="Avenir"/>
              <a:cs typeface="Avenir"/>
              <a:sym typeface="Avenir"/>
            </a:endParaRPr>
          </a:p>
          <a:p>
            <a:pPr indent="-304800" lvl="0" marL="457200" rtl="0" algn="l">
              <a:spcBef>
                <a:spcPts val="0"/>
              </a:spcBef>
              <a:spcAft>
                <a:spcPts val="0"/>
              </a:spcAft>
              <a:buClr>
                <a:schemeClr val="dk1"/>
              </a:buClr>
              <a:buSzPts val="1200"/>
              <a:buFont typeface="Avenir"/>
              <a:buChar char="●"/>
            </a:pPr>
            <a:r>
              <a:rPr lang="fr-CA" sz="1200">
                <a:solidFill>
                  <a:schemeClr val="dk1"/>
                </a:solidFill>
                <a:latin typeface="Avenir"/>
                <a:ea typeface="Avenir"/>
                <a:cs typeface="Avenir"/>
                <a:sym typeface="Avenir"/>
              </a:rPr>
              <a:t>Dans notre intervention particulièrement car les deux réalités ne sont pas les mêmes!</a:t>
            </a:r>
            <a:endParaRPr sz="1200">
              <a:solidFill>
                <a:schemeClr val="dk1"/>
              </a:solidFill>
              <a:latin typeface="Avenir"/>
              <a:ea typeface="Avenir"/>
              <a:cs typeface="Avenir"/>
              <a:sym typeface="Avenir"/>
            </a:endParaRPr>
          </a:p>
          <a:p>
            <a:pPr indent="-304800" lvl="0" marL="457200" rtl="0" algn="l">
              <a:spcBef>
                <a:spcPts val="1200"/>
              </a:spcBef>
              <a:spcAft>
                <a:spcPts val="0"/>
              </a:spcAft>
              <a:buClr>
                <a:schemeClr val="dk1"/>
              </a:buClr>
              <a:buSzPts val="1200"/>
              <a:buFont typeface="Avenir"/>
              <a:buChar char="●"/>
            </a:pPr>
            <a:r>
              <a:rPr lang="fr-CA" sz="1200">
                <a:solidFill>
                  <a:schemeClr val="dk1"/>
                </a:solidFill>
                <a:latin typeface="Avenir"/>
                <a:ea typeface="Avenir"/>
                <a:cs typeface="Avenir"/>
                <a:sym typeface="Avenir"/>
              </a:rPr>
              <a:t>on les représentent différemment dans nos publications et discussions</a:t>
            </a:r>
            <a:endParaRPr sz="1200">
              <a:solidFill>
                <a:schemeClr val="dk1"/>
              </a:solidFill>
              <a:latin typeface="Avenir"/>
              <a:ea typeface="Avenir"/>
              <a:cs typeface="Avenir"/>
              <a:sym typeface="Avenir"/>
            </a:endParaRPr>
          </a:p>
          <a:p>
            <a:pPr indent="-304800" lvl="0" marL="457200" rtl="0" algn="l">
              <a:spcBef>
                <a:spcPts val="1200"/>
              </a:spcBef>
              <a:spcAft>
                <a:spcPts val="0"/>
              </a:spcAft>
              <a:buClr>
                <a:schemeClr val="dk1"/>
              </a:buClr>
              <a:buSzPts val="1200"/>
              <a:buFont typeface="Avenir"/>
              <a:buChar char="●"/>
            </a:pPr>
            <a:r>
              <a:rPr lang="fr-CA" sz="1200">
                <a:solidFill>
                  <a:schemeClr val="dk1"/>
                </a:solidFill>
                <a:latin typeface="Avenir"/>
                <a:ea typeface="Avenir"/>
                <a:cs typeface="Avenir"/>
                <a:sym typeface="Avenir"/>
              </a:rPr>
              <a:t>Dans les statistiques, les familles soloparentales sont mises dans "Autre"</a:t>
            </a:r>
            <a:endParaRPr sz="1200">
              <a:solidFill>
                <a:schemeClr val="dk1"/>
              </a:solidFill>
              <a:latin typeface="Avenir"/>
              <a:ea typeface="Avenir"/>
              <a:cs typeface="Avenir"/>
              <a:sym typeface="Avenir"/>
            </a:endParaRPr>
          </a:p>
          <a:p>
            <a:pPr indent="-304800" lvl="0" marL="457200" rtl="0" algn="l">
              <a:spcBef>
                <a:spcPts val="1200"/>
              </a:spcBef>
              <a:spcAft>
                <a:spcPts val="0"/>
              </a:spcAft>
              <a:buClr>
                <a:schemeClr val="dk1"/>
              </a:buClr>
              <a:buSzPts val="1200"/>
              <a:buFont typeface="Avenir"/>
              <a:buChar char="●"/>
            </a:pPr>
            <a:r>
              <a:rPr lang="fr-CA" sz="1200">
                <a:solidFill>
                  <a:schemeClr val="dk1"/>
                </a:solidFill>
                <a:latin typeface="Avenir"/>
                <a:ea typeface="Avenir"/>
                <a:cs typeface="Avenir"/>
                <a:sym typeface="Avenir"/>
              </a:rPr>
              <a:t>Aucune manière</a:t>
            </a:r>
            <a:endParaRPr sz="1200">
              <a:solidFill>
                <a:schemeClr val="dk1"/>
              </a:solidFill>
              <a:latin typeface="Avenir"/>
              <a:ea typeface="Avenir"/>
              <a:cs typeface="Avenir"/>
              <a:sym typeface="Avenir"/>
            </a:endParaRPr>
          </a:p>
          <a:p>
            <a:pPr indent="-304800" lvl="0" marL="457200" rtl="0" algn="l">
              <a:spcBef>
                <a:spcPts val="1200"/>
              </a:spcBef>
              <a:spcAft>
                <a:spcPts val="1200"/>
              </a:spcAft>
              <a:buClr>
                <a:schemeClr val="dk1"/>
              </a:buClr>
              <a:buSzPts val="1200"/>
              <a:buFont typeface="Avenir"/>
              <a:buChar char="●"/>
            </a:pPr>
            <a:r>
              <a:rPr lang="fr-CA" sz="1200">
                <a:solidFill>
                  <a:schemeClr val="dk1"/>
                </a:solidFill>
                <a:latin typeface="Avenir"/>
                <a:ea typeface="Avenir"/>
                <a:cs typeface="Avenir"/>
                <a:sym typeface="Avenir"/>
              </a:rPr>
              <a:t>C'est dans l'intervention qu'il y a une distinction. Avec la soloparentalité, il n'y a pas le deuil de la famille éclatée. L'accompagnement est différent.</a:t>
            </a:r>
            <a:endParaRPr b="1" sz="1500">
              <a:solidFill>
                <a:srgbClr val="202124"/>
              </a:solidFill>
              <a:highlight>
                <a:srgbClr val="FFFFFF"/>
              </a:highlight>
              <a:latin typeface="Avenir"/>
              <a:ea typeface="Avenir"/>
              <a:cs typeface="Avenir"/>
              <a:sym typeface="Aveni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4ac050a6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4ac050a6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4ac050a6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4ac050a6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4ac050a6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4ac050a6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4ac050a6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4ac050a6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C486"/>
        </a:solidFill>
      </p:bgPr>
    </p:bg>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fr-CA" sz="3020">
                <a:solidFill>
                  <a:srgbClr val="1B4053"/>
                </a:solidFill>
                <a:latin typeface="Montserrat ExtraBold"/>
                <a:ea typeface="Montserrat ExtraBold"/>
                <a:cs typeface="Montserrat ExtraBold"/>
                <a:sym typeface="Montserrat ExtraBold"/>
              </a:rPr>
              <a:t>Questionnaire</a:t>
            </a:r>
            <a:endParaRPr sz="3020">
              <a:solidFill>
                <a:srgbClr val="1B4053"/>
              </a:solidFill>
              <a:latin typeface="Montserrat ExtraBold"/>
              <a:ea typeface="Montserrat ExtraBold"/>
              <a:cs typeface="Montserrat ExtraBold"/>
              <a:sym typeface="Montserrat ExtraBold"/>
            </a:endParaRPr>
          </a:p>
        </p:txBody>
      </p:sp>
      <p:pic>
        <p:nvPicPr>
          <p:cNvPr descr="Graphique des réponses aux formulaires. Titre de la question : Est-ce que les familles soloparentales ont des enjeux/besoins différents des familles monoparentales?&#10;. Nombre de réponses : 14 réponses." id="123" name="Google Shape;123;p22" title="Est-ce que les familles soloparentales ont des enjeux/besoins différents des familles monoparentales?&#10;"/>
          <p:cNvPicPr preferRelativeResize="0"/>
          <p:nvPr/>
        </p:nvPicPr>
        <p:blipFill rotWithShape="1">
          <a:blip r:embed="rId3">
            <a:alphaModFix/>
          </a:blip>
          <a:srcRect b="78396" l="0" r="0" t="0"/>
          <a:stretch/>
        </p:blipFill>
        <p:spPr>
          <a:xfrm>
            <a:off x="0" y="995654"/>
            <a:ext cx="9144003" cy="896099"/>
          </a:xfrm>
          <a:prstGeom prst="rect">
            <a:avLst/>
          </a:prstGeom>
          <a:noFill/>
          <a:ln>
            <a:noFill/>
          </a:ln>
        </p:spPr>
      </p:pic>
      <p:pic>
        <p:nvPicPr>
          <p:cNvPr descr="Graphique des réponses aux formulaires. Titre de la question : Est-ce que les familles soloparentales ont des enjeux/besoins différents des familles monoparentales?&#10;. Nombre de réponses : 14 réponses." id="124" name="Google Shape;124;p22" title="Est-ce que les familles soloparentales ont des enjeux/besoins différents des familles monoparentales?&#10;"/>
          <p:cNvPicPr preferRelativeResize="0"/>
          <p:nvPr/>
        </p:nvPicPr>
        <p:blipFill rotWithShape="1">
          <a:blip r:embed="rId3">
            <a:alphaModFix/>
          </a:blip>
          <a:srcRect b="5152" l="19020" r="52350" t="30998"/>
          <a:stretch/>
        </p:blipFill>
        <p:spPr>
          <a:xfrm>
            <a:off x="1295400" y="1891750"/>
            <a:ext cx="2617748" cy="2648449"/>
          </a:xfrm>
          <a:prstGeom prst="rect">
            <a:avLst/>
          </a:prstGeom>
          <a:noFill/>
          <a:ln>
            <a:noFill/>
          </a:ln>
        </p:spPr>
      </p:pic>
      <p:pic>
        <p:nvPicPr>
          <p:cNvPr descr="Graphique des réponses aux formulaires. Titre de la question : Est-ce que les familles soloparentales ont des enjeux/besoins différents de ceux des familles monoparentales? &#10;. Nombre de réponses : 43 réponses." id="125" name="Google Shape;125;p22" title="Est-ce que les familles soloparentales ont des enjeux/besoins différents de ceux des familles monoparentales? &#10;"/>
          <p:cNvPicPr preferRelativeResize="0"/>
          <p:nvPr/>
        </p:nvPicPr>
        <p:blipFill rotWithShape="1">
          <a:blip r:embed="rId4">
            <a:alphaModFix/>
          </a:blip>
          <a:srcRect b="3736" l="18563" r="53479" t="31176"/>
          <a:stretch/>
        </p:blipFill>
        <p:spPr>
          <a:xfrm>
            <a:off x="4827550" y="1840637"/>
            <a:ext cx="2556426" cy="2699574"/>
          </a:xfrm>
          <a:prstGeom prst="rect">
            <a:avLst/>
          </a:prstGeom>
          <a:noFill/>
          <a:ln>
            <a:noFill/>
          </a:ln>
        </p:spPr>
      </p:pic>
      <p:pic>
        <p:nvPicPr>
          <p:cNvPr descr="Graphique des réponses aux formulaires. Titre de la question : Est-ce que les familles soloparentales ont des enjeux/besoins différents de ceux des familles monoparentales? &#10;. Nombre de réponses : 43 réponses." id="126" name="Google Shape;126;p22" title="Est-ce que les familles soloparentales ont des enjeux/besoins différents de ceux des familles monoparentales? &#10;"/>
          <p:cNvPicPr preferRelativeResize="0"/>
          <p:nvPr/>
        </p:nvPicPr>
        <p:blipFill rotWithShape="1">
          <a:blip r:embed="rId4">
            <a:alphaModFix/>
          </a:blip>
          <a:srcRect b="44906" l="60165" r="27421" t="30193"/>
          <a:stretch/>
        </p:blipFill>
        <p:spPr>
          <a:xfrm>
            <a:off x="3814050" y="1840625"/>
            <a:ext cx="1135048" cy="1032774"/>
          </a:xfrm>
          <a:prstGeom prst="rect">
            <a:avLst/>
          </a:prstGeom>
          <a:noFill/>
          <a:ln>
            <a:noFill/>
          </a:ln>
        </p:spPr>
      </p:pic>
      <p:sp>
        <p:nvSpPr>
          <p:cNvPr id="127" name="Google Shape;127;p22"/>
          <p:cNvSpPr txBox="1"/>
          <p:nvPr/>
        </p:nvSpPr>
        <p:spPr>
          <a:xfrm>
            <a:off x="1295325" y="4591325"/>
            <a:ext cx="2617800" cy="39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CA" sz="2000">
                <a:solidFill>
                  <a:srgbClr val="223654"/>
                </a:solidFill>
                <a:latin typeface="Montserrat SemiBold"/>
                <a:ea typeface="Montserrat SemiBold"/>
                <a:cs typeface="Montserrat SemiBold"/>
                <a:sym typeface="Montserrat SemiBold"/>
              </a:rPr>
              <a:t>Associations</a:t>
            </a:r>
            <a:endParaRPr sz="2000">
              <a:solidFill>
                <a:srgbClr val="223654"/>
              </a:solidFill>
              <a:latin typeface="Montserrat SemiBold"/>
              <a:ea typeface="Montserrat SemiBold"/>
              <a:cs typeface="Montserrat SemiBold"/>
              <a:sym typeface="Montserrat SemiBold"/>
            </a:endParaRPr>
          </a:p>
        </p:txBody>
      </p:sp>
      <p:sp>
        <p:nvSpPr>
          <p:cNvPr id="128" name="Google Shape;128;p22"/>
          <p:cNvSpPr txBox="1"/>
          <p:nvPr/>
        </p:nvSpPr>
        <p:spPr>
          <a:xfrm>
            <a:off x="4796863" y="4540200"/>
            <a:ext cx="2617800" cy="39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CA" sz="2000">
                <a:solidFill>
                  <a:srgbClr val="223654"/>
                </a:solidFill>
                <a:latin typeface="Montserrat SemiBold"/>
                <a:ea typeface="Montserrat SemiBold"/>
                <a:cs typeface="Montserrat SemiBold"/>
                <a:sym typeface="Montserrat SemiBold"/>
              </a:rPr>
              <a:t>Parents</a:t>
            </a:r>
            <a:endParaRPr sz="2000">
              <a:solidFill>
                <a:srgbClr val="223654"/>
              </a:solidFill>
              <a:latin typeface="Montserrat SemiBold"/>
              <a:ea typeface="Montserrat SemiBold"/>
              <a:cs typeface="Montserrat SemiBold"/>
              <a:sym typeface="Montserrat SemiBold"/>
            </a:endParaRPr>
          </a:p>
        </p:txBody>
      </p:sp>
      <p:sp>
        <p:nvSpPr>
          <p:cNvPr id="129" name="Google Shape;129;p22"/>
          <p:cNvSpPr txBox="1"/>
          <p:nvPr/>
        </p:nvSpPr>
        <p:spPr>
          <a:xfrm>
            <a:off x="2116725" y="3405150"/>
            <a:ext cx="5625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CA">
                <a:solidFill>
                  <a:schemeClr val="lt1"/>
                </a:solidFill>
                <a:latin typeface="Montserrat Black"/>
                <a:ea typeface="Montserrat Black"/>
                <a:cs typeface="Montserrat Black"/>
                <a:sym typeface="Montserrat Black"/>
              </a:rPr>
              <a:t>Oui</a:t>
            </a:r>
            <a:endParaRPr>
              <a:solidFill>
                <a:schemeClr val="lt1"/>
              </a:solidFill>
              <a:latin typeface="Montserrat Black"/>
              <a:ea typeface="Montserrat Black"/>
              <a:cs typeface="Montserrat Black"/>
              <a:sym typeface="Montserrat Black"/>
            </a:endParaRPr>
          </a:p>
        </p:txBody>
      </p:sp>
      <p:sp>
        <p:nvSpPr>
          <p:cNvPr id="130" name="Google Shape;130;p22"/>
          <p:cNvSpPr txBox="1"/>
          <p:nvPr/>
        </p:nvSpPr>
        <p:spPr>
          <a:xfrm>
            <a:off x="5899200" y="3598425"/>
            <a:ext cx="5625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CA">
                <a:solidFill>
                  <a:schemeClr val="lt1"/>
                </a:solidFill>
                <a:latin typeface="Montserrat Black"/>
                <a:ea typeface="Montserrat Black"/>
                <a:cs typeface="Montserrat Black"/>
                <a:sym typeface="Montserrat Black"/>
              </a:rPr>
              <a:t>Oui</a:t>
            </a:r>
            <a:endParaRPr>
              <a:solidFill>
                <a:schemeClr val="lt1"/>
              </a:solidFill>
              <a:latin typeface="Montserrat Black"/>
              <a:ea typeface="Montserrat Black"/>
              <a:cs typeface="Montserrat Black"/>
              <a:sym typeface="Montserrat Black"/>
            </a:endParaRPr>
          </a:p>
        </p:txBody>
      </p:sp>
      <p:sp>
        <p:nvSpPr>
          <p:cNvPr id="131" name="Google Shape;131;p22"/>
          <p:cNvSpPr txBox="1"/>
          <p:nvPr/>
        </p:nvSpPr>
        <p:spPr>
          <a:xfrm>
            <a:off x="2954225" y="2873400"/>
            <a:ext cx="6351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CA">
                <a:solidFill>
                  <a:schemeClr val="lt1"/>
                </a:solidFill>
                <a:latin typeface="Montserrat Black"/>
                <a:ea typeface="Montserrat Black"/>
                <a:cs typeface="Montserrat Black"/>
                <a:sym typeface="Montserrat Black"/>
              </a:rPr>
              <a:t>Non</a:t>
            </a:r>
            <a:endParaRPr>
              <a:solidFill>
                <a:schemeClr val="lt1"/>
              </a:solidFill>
              <a:latin typeface="Montserrat Black"/>
              <a:ea typeface="Montserrat Black"/>
              <a:cs typeface="Montserrat Black"/>
              <a:sym typeface="Montserrat Black"/>
            </a:endParaRPr>
          </a:p>
        </p:txBody>
      </p:sp>
      <p:sp>
        <p:nvSpPr>
          <p:cNvPr id="132" name="Google Shape;132;p22"/>
          <p:cNvSpPr txBox="1"/>
          <p:nvPr/>
        </p:nvSpPr>
        <p:spPr>
          <a:xfrm>
            <a:off x="6337925" y="2640963"/>
            <a:ext cx="6351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CA">
                <a:solidFill>
                  <a:schemeClr val="lt1"/>
                </a:solidFill>
                <a:latin typeface="Montserrat Black"/>
                <a:ea typeface="Montserrat Black"/>
                <a:cs typeface="Montserrat Black"/>
                <a:sym typeface="Montserrat Black"/>
              </a:rPr>
              <a:t>Non</a:t>
            </a:r>
            <a:endParaRPr>
              <a:solidFill>
                <a:schemeClr val="lt1"/>
              </a:solidFill>
              <a:latin typeface="Montserrat Black"/>
              <a:ea typeface="Montserrat Black"/>
              <a:cs typeface="Montserrat Black"/>
              <a:sym typeface="Montserrat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C486"/>
        </a:solidFill>
      </p:bgPr>
    </p:bg>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fr-CA" sz="3020">
                <a:solidFill>
                  <a:srgbClr val="1B4053"/>
                </a:solidFill>
                <a:latin typeface="Montserrat ExtraBold"/>
                <a:ea typeface="Montserrat ExtraBold"/>
                <a:cs typeface="Montserrat ExtraBold"/>
                <a:sym typeface="Montserrat ExtraBold"/>
              </a:rPr>
              <a:t>Enjeux liés aux besoins</a:t>
            </a:r>
            <a:endParaRPr sz="3020">
              <a:solidFill>
                <a:srgbClr val="1B4053"/>
              </a:solidFill>
              <a:latin typeface="Montserrat ExtraBold"/>
              <a:ea typeface="Montserrat ExtraBold"/>
              <a:cs typeface="Montserrat ExtraBold"/>
              <a:sym typeface="Montserrat ExtraBold"/>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223654"/>
              </a:buClr>
              <a:buSzPts val="1800"/>
              <a:buFont typeface="Montserrat SemiBold"/>
              <a:buChar char="●"/>
            </a:pPr>
            <a:r>
              <a:rPr lang="fr-CA">
                <a:solidFill>
                  <a:srgbClr val="223654"/>
                </a:solidFill>
                <a:latin typeface="Montserrat SemiBold"/>
                <a:ea typeface="Montserrat SemiBold"/>
                <a:cs typeface="Montserrat SemiBold"/>
                <a:sym typeface="Montserrat SemiBold"/>
              </a:rPr>
              <a:t>Leur</a:t>
            </a:r>
            <a:r>
              <a:rPr lang="fr-CA">
                <a:solidFill>
                  <a:srgbClr val="223654"/>
                </a:solidFill>
                <a:latin typeface="Montserrat SemiBold"/>
                <a:ea typeface="Montserrat SemiBold"/>
                <a:cs typeface="Montserrat SemiBold"/>
                <a:sym typeface="Montserrat SemiBold"/>
              </a:rPr>
              <a:t> propre perception</a:t>
            </a:r>
            <a:endParaRPr>
              <a:solidFill>
                <a:srgbClr val="223654"/>
              </a:solidFill>
              <a:latin typeface="Montserrat SemiBold"/>
              <a:ea typeface="Montserrat SemiBold"/>
              <a:cs typeface="Montserrat SemiBold"/>
              <a:sym typeface="Montserrat SemiBold"/>
            </a:endParaRPr>
          </a:p>
          <a:p>
            <a:pPr indent="-342900" lvl="0" marL="457200" rtl="0" algn="l">
              <a:lnSpc>
                <a:spcPct val="150000"/>
              </a:lnSpc>
              <a:spcBef>
                <a:spcPts val="0"/>
              </a:spcBef>
              <a:spcAft>
                <a:spcPts val="0"/>
              </a:spcAft>
              <a:buClr>
                <a:srgbClr val="223654"/>
              </a:buClr>
              <a:buSzPts val="1800"/>
              <a:buFont typeface="Montserrat SemiBold"/>
              <a:buChar char="●"/>
            </a:pPr>
            <a:r>
              <a:rPr lang="fr-CA">
                <a:solidFill>
                  <a:srgbClr val="223654"/>
                </a:solidFill>
                <a:latin typeface="Montserrat SemiBold"/>
                <a:ea typeface="Montserrat SemiBold"/>
                <a:cs typeface="Montserrat SemiBold"/>
                <a:sym typeface="Montserrat SemiBold"/>
              </a:rPr>
              <a:t>Préjugés</a:t>
            </a:r>
            <a:endParaRPr>
              <a:solidFill>
                <a:srgbClr val="223654"/>
              </a:solidFill>
              <a:latin typeface="Montserrat SemiBold"/>
              <a:ea typeface="Montserrat SemiBold"/>
              <a:cs typeface="Montserrat SemiBold"/>
              <a:sym typeface="Montserrat SemiBold"/>
            </a:endParaRPr>
          </a:p>
          <a:p>
            <a:pPr indent="-342900" lvl="0" marL="457200" rtl="0" algn="l">
              <a:lnSpc>
                <a:spcPct val="150000"/>
              </a:lnSpc>
              <a:spcBef>
                <a:spcPts val="0"/>
              </a:spcBef>
              <a:spcAft>
                <a:spcPts val="0"/>
              </a:spcAft>
              <a:buClr>
                <a:srgbClr val="223654"/>
              </a:buClr>
              <a:buSzPts val="1800"/>
              <a:buFont typeface="Montserrat SemiBold"/>
              <a:buChar char="●"/>
            </a:pPr>
            <a:r>
              <a:rPr lang="fr-CA">
                <a:solidFill>
                  <a:srgbClr val="223654"/>
                </a:solidFill>
                <a:latin typeface="Montserrat SemiBold"/>
                <a:ea typeface="Montserrat SemiBold"/>
                <a:cs typeface="Montserrat SemiBold"/>
                <a:sym typeface="Montserrat SemiBold"/>
              </a:rPr>
              <a:t>S</a:t>
            </a:r>
            <a:r>
              <a:rPr lang="fr-CA">
                <a:solidFill>
                  <a:srgbClr val="223654"/>
                </a:solidFill>
                <a:latin typeface="Montserrat SemiBold"/>
                <a:ea typeface="Montserrat SemiBold"/>
                <a:cs typeface="Montserrat SemiBold"/>
                <a:sym typeface="Montserrat SemiBold"/>
              </a:rPr>
              <a:t>tatut</a:t>
            </a:r>
            <a:r>
              <a:rPr lang="fr-CA">
                <a:solidFill>
                  <a:srgbClr val="223654"/>
                </a:solidFill>
                <a:latin typeface="Montserrat SemiBold"/>
                <a:ea typeface="Montserrat SemiBold"/>
                <a:cs typeface="Montserrat SemiBold"/>
                <a:sym typeface="Montserrat SemiBold"/>
              </a:rPr>
              <a:t> socio-économique</a:t>
            </a:r>
            <a:endParaRPr>
              <a:solidFill>
                <a:srgbClr val="223654"/>
              </a:solidFill>
              <a:latin typeface="Montserrat SemiBold"/>
              <a:ea typeface="Montserrat SemiBold"/>
              <a:cs typeface="Montserrat SemiBold"/>
              <a:sym typeface="Montserrat SemiBold"/>
            </a:endParaRPr>
          </a:p>
          <a:p>
            <a:pPr indent="-342900" lvl="0" marL="457200" rtl="0" algn="l">
              <a:lnSpc>
                <a:spcPct val="150000"/>
              </a:lnSpc>
              <a:spcBef>
                <a:spcPts val="0"/>
              </a:spcBef>
              <a:spcAft>
                <a:spcPts val="0"/>
              </a:spcAft>
              <a:buClr>
                <a:srgbClr val="223654"/>
              </a:buClr>
              <a:buSzPts val="1800"/>
              <a:buFont typeface="Montserrat SemiBold"/>
              <a:buChar char="●"/>
            </a:pPr>
            <a:r>
              <a:rPr lang="fr-CA">
                <a:solidFill>
                  <a:srgbClr val="223654"/>
                </a:solidFill>
                <a:latin typeface="Montserrat SemiBold"/>
                <a:ea typeface="Montserrat SemiBold"/>
                <a:cs typeface="Montserrat SemiBold"/>
                <a:sym typeface="Montserrat SemiBold"/>
              </a:rPr>
              <a:t>Transition </a:t>
            </a:r>
            <a:endParaRPr>
              <a:solidFill>
                <a:srgbClr val="223654"/>
              </a:solidFill>
              <a:latin typeface="Montserrat SemiBold"/>
              <a:ea typeface="Montserrat SemiBold"/>
              <a:cs typeface="Montserrat SemiBold"/>
              <a:sym typeface="Montserrat SemiBold"/>
            </a:endParaRPr>
          </a:p>
          <a:p>
            <a:pPr indent="-342900" lvl="0" marL="457200" rtl="0" algn="l">
              <a:lnSpc>
                <a:spcPct val="150000"/>
              </a:lnSpc>
              <a:spcBef>
                <a:spcPts val="0"/>
              </a:spcBef>
              <a:spcAft>
                <a:spcPts val="0"/>
              </a:spcAft>
              <a:buClr>
                <a:srgbClr val="223654"/>
              </a:buClr>
              <a:buSzPts val="1800"/>
              <a:buFont typeface="Montserrat SemiBold"/>
              <a:buChar char="●"/>
            </a:pPr>
            <a:r>
              <a:rPr lang="fr-CA">
                <a:solidFill>
                  <a:srgbClr val="223654"/>
                </a:solidFill>
                <a:latin typeface="Montserrat SemiBold"/>
                <a:ea typeface="Montserrat SemiBold"/>
                <a:cs typeface="Montserrat SemiBold"/>
                <a:sym typeface="Montserrat SemiBold"/>
              </a:rPr>
              <a:t>Question juridique </a:t>
            </a:r>
            <a:endParaRPr>
              <a:solidFill>
                <a:srgbClr val="223654"/>
              </a:solidFill>
              <a:latin typeface="Montserrat SemiBold"/>
              <a:ea typeface="Montserrat SemiBold"/>
              <a:cs typeface="Montserrat SemiBold"/>
              <a:sym typeface="Montserrat SemiBold"/>
            </a:endParaRPr>
          </a:p>
          <a:p>
            <a:pPr indent="-342900" lvl="0" marL="457200" rtl="0" algn="l">
              <a:lnSpc>
                <a:spcPct val="150000"/>
              </a:lnSpc>
              <a:spcBef>
                <a:spcPts val="0"/>
              </a:spcBef>
              <a:spcAft>
                <a:spcPts val="0"/>
              </a:spcAft>
              <a:buClr>
                <a:srgbClr val="223654"/>
              </a:buClr>
              <a:buSzPts val="1800"/>
              <a:buFont typeface="Montserrat SemiBold"/>
              <a:buChar char="●"/>
            </a:pPr>
            <a:r>
              <a:rPr lang="fr-CA">
                <a:solidFill>
                  <a:srgbClr val="223654"/>
                </a:solidFill>
                <a:latin typeface="Montserrat SemiBold"/>
                <a:ea typeface="Montserrat SemiBold"/>
                <a:cs typeface="Montserrat SemiBold"/>
                <a:sym typeface="Montserrat SemiBold"/>
              </a:rPr>
              <a:t>Recomposition</a:t>
            </a:r>
            <a:endParaRPr>
              <a:solidFill>
                <a:srgbClr val="223654"/>
              </a:solidFill>
              <a:latin typeface="Montserrat SemiBold"/>
              <a:ea typeface="Montserrat SemiBold"/>
              <a:cs typeface="Montserrat SemiBold"/>
              <a:sym typeface="Montserrat SemiBold"/>
            </a:endParaRPr>
          </a:p>
          <a:p>
            <a:pPr indent="0" lvl="0" marL="0" rtl="0" algn="l">
              <a:spcBef>
                <a:spcPts val="1200"/>
              </a:spcBef>
              <a:spcAft>
                <a:spcPts val="1200"/>
              </a:spcAft>
              <a:buNone/>
            </a:pPr>
            <a:r>
              <a:t/>
            </a:r>
            <a:endParaRPr>
              <a:solidFill>
                <a:srgbClr val="223654"/>
              </a:solidFill>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C486"/>
        </a:solidFill>
      </p:bgPr>
    </p:bg>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fr-CA" sz="3020">
                <a:solidFill>
                  <a:srgbClr val="1B4053"/>
                </a:solidFill>
                <a:latin typeface="Montserrat ExtraBold"/>
                <a:ea typeface="Montserrat ExtraBold"/>
                <a:cs typeface="Montserrat ExtraBold"/>
                <a:sym typeface="Montserrat ExtraBold"/>
              </a:rPr>
              <a:t>FAFMSRQ? </a:t>
            </a:r>
            <a:endParaRPr sz="3020">
              <a:solidFill>
                <a:srgbClr val="1B4053"/>
              </a:solidFill>
              <a:latin typeface="Montserrat ExtraBold"/>
              <a:ea typeface="Montserrat ExtraBold"/>
              <a:cs typeface="Montserrat ExtraBold"/>
              <a:sym typeface="Montserrat ExtraBold"/>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rgbClr val="223654"/>
              </a:buClr>
              <a:buSzPts val="1800"/>
              <a:buFont typeface="Montserrat SemiBold"/>
              <a:buChar char="●"/>
            </a:pPr>
            <a:r>
              <a:rPr lang="fr-CA">
                <a:solidFill>
                  <a:srgbClr val="223654"/>
                </a:solidFill>
                <a:latin typeface="Montserrat SemiBold"/>
                <a:ea typeface="Montserrat SemiBold"/>
                <a:cs typeface="Montserrat SemiBold"/>
                <a:sym typeface="Montserrat SemiBold"/>
              </a:rPr>
              <a:t>Est-ce qu’on doit intégrer les réalités/besoins/enjeux des familles soloparentales aux revendications de la FAFMRQ?</a:t>
            </a:r>
            <a:endParaRPr>
              <a:solidFill>
                <a:srgbClr val="223654"/>
              </a:solidFill>
              <a:latin typeface="Montserrat SemiBold"/>
              <a:ea typeface="Montserrat SemiBold"/>
              <a:cs typeface="Montserrat SemiBold"/>
              <a:sym typeface="Montserrat SemiBold"/>
            </a:endParaRPr>
          </a:p>
          <a:p>
            <a:pPr indent="-342900" lvl="1" marL="914400" rtl="0" algn="l">
              <a:lnSpc>
                <a:spcPct val="150000"/>
              </a:lnSpc>
              <a:spcBef>
                <a:spcPts val="0"/>
              </a:spcBef>
              <a:spcAft>
                <a:spcPts val="0"/>
              </a:spcAft>
              <a:buClr>
                <a:srgbClr val="223654"/>
              </a:buClr>
              <a:buSzPts val="1800"/>
              <a:buFont typeface="Montserrat SemiBold"/>
              <a:buChar char="○"/>
            </a:pPr>
            <a:r>
              <a:rPr lang="fr-CA" sz="1800">
                <a:solidFill>
                  <a:srgbClr val="223654"/>
                </a:solidFill>
                <a:latin typeface="Montserrat SemiBold"/>
                <a:ea typeface="Montserrat SemiBold"/>
                <a:cs typeface="Montserrat SemiBold"/>
                <a:sym typeface="Montserrat SemiBold"/>
              </a:rPr>
              <a:t>Si oui, lesquels.les? Comment?</a:t>
            </a:r>
            <a:endParaRPr sz="1800">
              <a:solidFill>
                <a:srgbClr val="223654"/>
              </a:solidFill>
              <a:latin typeface="Montserrat SemiBold"/>
              <a:ea typeface="Montserrat SemiBold"/>
              <a:cs typeface="Montserrat SemiBold"/>
              <a:sym typeface="Montserrat SemiBold"/>
            </a:endParaRPr>
          </a:p>
          <a:p>
            <a:pPr indent="0" lvl="0" marL="914400" rtl="0" algn="l">
              <a:lnSpc>
                <a:spcPct val="150000"/>
              </a:lnSpc>
              <a:spcBef>
                <a:spcPts val="1200"/>
              </a:spcBef>
              <a:spcAft>
                <a:spcPts val="0"/>
              </a:spcAft>
              <a:buNone/>
            </a:pPr>
            <a:r>
              <a:t/>
            </a:r>
            <a:endParaRPr sz="1800">
              <a:solidFill>
                <a:srgbClr val="223654"/>
              </a:solidFill>
              <a:latin typeface="Montserrat SemiBold"/>
              <a:ea typeface="Montserrat SemiBold"/>
              <a:cs typeface="Montserrat SemiBold"/>
              <a:sym typeface="Montserrat SemiBold"/>
            </a:endParaRPr>
          </a:p>
          <a:p>
            <a:pPr indent="-342900" lvl="0" marL="457200" rtl="0" algn="l">
              <a:lnSpc>
                <a:spcPct val="150000"/>
              </a:lnSpc>
              <a:spcBef>
                <a:spcPts val="1200"/>
              </a:spcBef>
              <a:spcAft>
                <a:spcPts val="0"/>
              </a:spcAft>
              <a:buClr>
                <a:srgbClr val="223654"/>
              </a:buClr>
              <a:buSzPts val="1800"/>
              <a:buFont typeface="Montserrat SemiBold"/>
              <a:buChar char="●"/>
            </a:pPr>
            <a:r>
              <a:rPr lang="fr-CA">
                <a:solidFill>
                  <a:srgbClr val="223654"/>
                </a:solidFill>
                <a:latin typeface="Montserrat SemiBold"/>
                <a:ea typeface="Montserrat SemiBold"/>
                <a:cs typeface="Montserrat SemiBold"/>
                <a:sym typeface="Montserrat SemiBold"/>
              </a:rPr>
              <a:t>Est-ce que vous souhaitez intégrer les réalités/besoins/enjeux des familles soloparentales aux activités et services de vos groupes?</a:t>
            </a:r>
            <a:endParaRPr>
              <a:solidFill>
                <a:srgbClr val="223654"/>
              </a:solidFill>
              <a:latin typeface="Montserrat SemiBold"/>
              <a:ea typeface="Montserrat SemiBold"/>
              <a:cs typeface="Montserrat SemiBold"/>
              <a:sym typeface="Montserrat SemiBold"/>
            </a:endParaRPr>
          </a:p>
          <a:p>
            <a:pPr indent="-342900" lvl="1" marL="914400" rtl="0" algn="l">
              <a:lnSpc>
                <a:spcPct val="150000"/>
              </a:lnSpc>
              <a:spcBef>
                <a:spcPts val="0"/>
              </a:spcBef>
              <a:spcAft>
                <a:spcPts val="0"/>
              </a:spcAft>
              <a:buClr>
                <a:srgbClr val="223654"/>
              </a:buClr>
              <a:buSzPts val="1800"/>
              <a:buFont typeface="Montserrat SemiBold"/>
              <a:buChar char="○"/>
            </a:pPr>
            <a:r>
              <a:rPr lang="fr-CA" sz="1800">
                <a:solidFill>
                  <a:srgbClr val="223654"/>
                </a:solidFill>
                <a:latin typeface="Montserrat SemiBold"/>
                <a:ea typeface="Montserrat SemiBold"/>
                <a:cs typeface="Montserrat SemiBold"/>
                <a:sym typeface="Montserrat SemiBold"/>
              </a:rPr>
              <a:t>Si oui, lesquels.les? Comment?</a:t>
            </a:r>
            <a:endParaRPr sz="1800">
              <a:solidFill>
                <a:srgbClr val="223654"/>
              </a:solidFill>
              <a:latin typeface="Montserrat SemiBold"/>
              <a:ea typeface="Montserrat SemiBold"/>
              <a:cs typeface="Montserrat SemiBold"/>
              <a:sym typeface="Montserrat SemiBold"/>
            </a:endParaRPr>
          </a:p>
          <a:p>
            <a:pPr indent="0" lvl="0" marL="0" rtl="0" algn="l">
              <a:spcBef>
                <a:spcPts val="1200"/>
              </a:spcBef>
              <a:spcAft>
                <a:spcPts val="1200"/>
              </a:spcAft>
              <a:buNone/>
            </a:pPr>
            <a:r>
              <a:t/>
            </a:r>
            <a:endParaRPr>
              <a:solidFill>
                <a:srgbClr val="223654"/>
              </a:solidFill>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C486"/>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CA" sz="3020">
                <a:solidFill>
                  <a:srgbClr val="1B4053"/>
                </a:solidFill>
                <a:latin typeface="Montserrat ExtraBold"/>
                <a:ea typeface="Montserrat ExtraBold"/>
                <a:cs typeface="Montserrat ExtraBold"/>
                <a:sym typeface="Montserrat ExtraBold"/>
              </a:rPr>
              <a:t>2 questionnaires</a:t>
            </a:r>
            <a:endParaRPr sz="3020">
              <a:solidFill>
                <a:srgbClr val="1B4053"/>
              </a:solidFill>
              <a:latin typeface="Montserrat ExtraBold"/>
              <a:ea typeface="Montserrat ExtraBold"/>
              <a:cs typeface="Montserrat ExtraBold"/>
              <a:sym typeface="Montserrat ExtraBold"/>
            </a:endParaRPr>
          </a:p>
        </p:txBody>
      </p:sp>
      <p:sp>
        <p:nvSpPr>
          <p:cNvPr id="62" name="Google Shape;62;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1B4053"/>
              </a:buClr>
              <a:buSzPts val="2000"/>
              <a:buFont typeface="Montserrat SemiBold"/>
              <a:buChar char="●"/>
            </a:pPr>
            <a:r>
              <a:rPr lang="fr-CA" sz="2000">
                <a:solidFill>
                  <a:srgbClr val="1B4053"/>
                </a:solidFill>
                <a:latin typeface="Montserrat SemiBold"/>
                <a:ea typeface="Montserrat SemiBold"/>
                <a:cs typeface="Montserrat SemiBold"/>
                <a:sym typeface="Montserrat SemiBold"/>
              </a:rPr>
              <a:t>Pour les familles</a:t>
            </a:r>
            <a:endParaRPr sz="2000">
              <a:solidFill>
                <a:srgbClr val="1B4053"/>
              </a:solidFill>
              <a:latin typeface="Montserrat SemiBold"/>
              <a:ea typeface="Montserrat SemiBold"/>
              <a:cs typeface="Montserrat SemiBold"/>
              <a:sym typeface="Montserrat SemiBold"/>
            </a:endParaRPr>
          </a:p>
          <a:p>
            <a:pPr indent="-323850" lvl="1" marL="914400" rtl="0" algn="l">
              <a:spcBef>
                <a:spcPts val="0"/>
              </a:spcBef>
              <a:spcAft>
                <a:spcPts val="0"/>
              </a:spcAft>
              <a:buClr>
                <a:srgbClr val="1B4053"/>
              </a:buClr>
              <a:buSzPts val="1500"/>
              <a:buFont typeface="Montserrat SemiBold"/>
              <a:buChar char="○"/>
            </a:pPr>
            <a:r>
              <a:rPr lang="fr-CA" sz="1500">
                <a:solidFill>
                  <a:srgbClr val="1B4053"/>
                </a:solidFill>
                <a:latin typeface="Montserrat SemiBold"/>
                <a:ea typeface="Montserrat SemiBold"/>
                <a:cs typeface="Montserrat SemiBold"/>
                <a:sym typeface="Montserrat SemiBold"/>
              </a:rPr>
              <a:t>43 réponses</a:t>
            </a:r>
            <a:endParaRPr sz="1500">
              <a:solidFill>
                <a:srgbClr val="1B4053"/>
              </a:solidFill>
              <a:latin typeface="Montserrat SemiBold"/>
              <a:ea typeface="Montserrat SemiBold"/>
              <a:cs typeface="Montserrat SemiBold"/>
              <a:sym typeface="Montserrat SemiBold"/>
            </a:endParaRPr>
          </a:p>
          <a:p>
            <a:pPr indent="-323850" lvl="1" marL="914400" rtl="0" algn="l">
              <a:spcBef>
                <a:spcPts val="0"/>
              </a:spcBef>
              <a:spcAft>
                <a:spcPts val="0"/>
              </a:spcAft>
              <a:buClr>
                <a:srgbClr val="1B4053"/>
              </a:buClr>
              <a:buSzPts val="1500"/>
              <a:buFont typeface="Montserrat SemiBold"/>
              <a:buChar char="○"/>
            </a:pPr>
            <a:r>
              <a:rPr lang="fr-CA" sz="1500">
                <a:solidFill>
                  <a:srgbClr val="1B4053"/>
                </a:solidFill>
                <a:latin typeface="Montserrat SemiBold"/>
                <a:ea typeface="Montserrat SemiBold"/>
                <a:cs typeface="Montserrat SemiBold"/>
                <a:sym typeface="Montserrat SemiBold"/>
              </a:rPr>
              <a:t>anonyme </a:t>
            </a:r>
            <a:endParaRPr sz="1500">
              <a:solidFill>
                <a:srgbClr val="1B4053"/>
              </a:solidFill>
              <a:latin typeface="Montserrat SemiBold"/>
              <a:ea typeface="Montserrat SemiBold"/>
              <a:cs typeface="Montserrat SemiBold"/>
              <a:sym typeface="Montserrat SemiBold"/>
            </a:endParaRPr>
          </a:p>
          <a:p>
            <a:pPr indent="-323850" lvl="1" marL="914400" rtl="0" algn="l">
              <a:spcBef>
                <a:spcPts val="0"/>
              </a:spcBef>
              <a:spcAft>
                <a:spcPts val="0"/>
              </a:spcAft>
              <a:buClr>
                <a:srgbClr val="1B4053"/>
              </a:buClr>
              <a:buSzPts val="1500"/>
              <a:buFont typeface="Montserrat SemiBold"/>
              <a:buChar char="○"/>
            </a:pPr>
            <a:r>
              <a:rPr lang="fr-CA" sz="1500">
                <a:solidFill>
                  <a:srgbClr val="1B4053"/>
                </a:solidFill>
                <a:latin typeface="Montserrat SemiBold"/>
                <a:ea typeface="Montserrat SemiBold"/>
                <a:cs typeface="Montserrat SemiBold"/>
                <a:sym typeface="Montserrat SemiBold"/>
              </a:rPr>
              <a:t>du 3 au 23 octobre </a:t>
            </a:r>
            <a:endParaRPr sz="1500">
              <a:solidFill>
                <a:srgbClr val="1B4053"/>
              </a:solidFill>
              <a:latin typeface="Montserrat SemiBold"/>
              <a:ea typeface="Montserrat SemiBold"/>
              <a:cs typeface="Montserrat SemiBold"/>
              <a:sym typeface="Montserrat SemiBold"/>
            </a:endParaRPr>
          </a:p>
          <a:p>
            <a:pPr indent="0" lvl="0" marL="0" rtl="0" algn="l">
              <a:spcBef>
                <a:spcPts val="1200"/>
              </a:spcBef>
              <a:spcAft>
                <a:spcPts val="1200"/>
              </a:spcAft>
              <a:buNone/>
            </a:pPr>
            <a:r>
              <a:t/>
            </a:r>
            <a:endParaRPr/>
          </a:p>
        </p:txBody>
      </p:sp>
      <p:sp>
        <p:nvSpPr>
          <p:cNvPr id="63" name="Google Shape;63;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1B4053"/>
              </a:buClr>
              <a:buSzPts val="2000"/>
              <a:buFont typeface="Montserrat SemiBold"/>
              <a:buChar char="●"/>
            </a:pPr>
            <a:r>
              <a:rPr lang="fr-CA" sz="2000">
                <a:solidFill>
                  <a:srgbClr val="1B4053"/>
                </a:solidFill>
                <a:latin typeface="Montserrat SemiBold"/>
                <a:ea typeface="Montserrat SemiBold"/>
                <a:cs typeface="Montserrat SemiBold"/>
                <a:sym typeface="Montserrat SemiBold"/>
              </a:rPr>
              <a:t>Pour les associations</a:t>
            </a:r>
            <a:endParaRPr sz="2000">
              <a:solidFill>
                <a:srgbClr val="1B4053"/>
              </a:solidFill>
              <a:latin typeface="Montserrat SemiBold"/>
              <a:ea typeface="Montserrat SemiBold"/>
              <a:cs typeface="Montserrat SemiBold"/>
              <a:sym typeface="Montserrat SemiBold"/>
            </a:endParaRPr>
          </a:p>
          <a:p>
            <a:pPr indent="-323850" lvl="1" marL="914400" rtl="0" algn="l">
              <a:spcBef>
                <a:spcPts val="0"/>
              </a:spcBef>
              <a:spcAft>
                <a:spcPts val="0"/>
              </a:spcAft>
              <a:buClr>
                <a:srgbClr val="1B4053"/>
              </a:buClr>
              <a:buSzPts val="1500"/>
              <a:buFont typeface="Montserrat SemiBold"/>
              <a:buChar char="○"/>
            </a:pPr>
            <a:r>
              <a:rPr lang="fr-CA" sz="1500">
                <a:solidFill>
                  <a:srgbClr val="1B4053"/>
                </a:solidFill>
                <a:latin typeface="Montserrat SemiBold"/>
                <a:ea typeface="Montserrat SemiBold"/>
                <a:cs typeface="Montserrat SemiBold"/>
                <a:sym typeface="Montserrat SemiBold"/>
              </a:rPr>
              <a:t>14 réponses</a:t>
            </a:r>
            <a:endParaRPr sz="1500">
              <a:solidFill>
                <a:srgbClr val="1B4053"/>
              </a:solidFill>
              <a:latin typeface="Montserrat SemiBold"/>
              <a:ea typeface="Montserrat SemiBold"/>
              <a:cs typeface="Montserrat SemiBold"/>
              <a:sym typeface="Montserrat SemiBold"/>
            </a:endParaRPr>
          </a:p>
          <a:p>
            <a:pPr indent="-323850" lvl="1" marL="914400" rtl="0" algn="l">
              <a:spcBef>
                <a:spcPts val="0"/>
              </a:spcBef>
              <a:spcAft>
                <a:spcPts val="0"/>
              </a:spcAft>
              <a:buClr>
                <a:srgbClr val="1B4053"/>
              </a:buClr>
              <a:buSzPts val="1500"/>
              <a:buFont typeface="Montserrat SemiBold"/>
              <a:buChar char="○"/>
            </a:pPr>
            <a:r>
              <a:rPr lang="fr-CA" sz="1500">
                <a:solidFill>
                  <a:srgbClr val="1B4053"/>
                </a:solidFill>
                <a:latin typeface="Montserrat SemiBold"/>
                <a:ea typeface="Montserrat SemiBold"/>
                <a:cs typeface="Montserrat SemiBold"/>
                <a:sym typeface="Montserrat SemiBold"/>
              </a:rPr>
              <a:t>anonyme </a:t>
            </a:r>
            <a:endParaRPr sz="1500">
              <a:solidFill>
                <a:srgbClr val="1B4053"/>
              </a:solidFill>
              <a:latin typeface="Montserrat SemiBold"/>
              <a:ea typeface="Montserrat SemiBold"/>
              <a:cs typeface="Montserrat SemiBold"/>
              <a:sym typeface="Montserrat SemiBold"/>
            </a:endParaRPr>
          </a:p>
          <a:p>
            <a:pPr indent="-323850" lvl="1" marL="914400" rtl="0" algn="l">
              <a:spcBef>
                <a:spcPts val="0"/>
              </a:spcBef>
              <a:spcAft>
                <a:spcPts val="0"/>
              </a:spcAft>
              <a:buClr>
                <a:srgbClr val="1B4053"/>
              </a:buClr>
              <a:buSzPts val="1500"/>
              <a:buFont typeface="Montserrat SemiBold"/>
              <a:buChar char="○"/>
            </a:pPr>
            <a:r>
              <a:rPr lang="fr-CA" sz="1500">
                <a:solidFill>
                  <a:srgbClr val="1B4053"/>
                </a:solidFill>
                <a:latin typeface="Montserrat SemiBold"/>
                <a:ea typeface="Montserrat SemiBold"/>
                <a:cs typeface="Montserrat SemiBold"/>
                <a:sym typeface="Montserrat SemiBold"/>
              </a:rPr>
              <a:t>du 3 au 23 octobre </a:t>
            </a:r>
            <a:endParaRPr sz="1500">
              <a:solidFill>
                <a:srgbClr val="1B4053"/>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C486"/>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fr-CA" sz="3000">
                <a:solidFill>
                  <a:srgbClr val="1B4053"/>
                </a:solidFill>
                <a:latin typeface="Montserrat ExtraBold"/>
                <a:ea typeface="Montserrat ExtraBold"/>
                <a:cs typeface="Montserrat ExtraBold"/>
                <a:sym typeface="Montserrat ExtraBold"/>
              </a:rPr>
              <a:t>Questionnaire - parents</a:t>
            </a:r>
            <a:endParaRPr sz="3000"/>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Graphique des réponses aux formulaires. Titre de la question : Vous considérez-vous comme un.e chef.fe de famille monoparentale ou soloparentale?&#10;. Nombre de réponses : 43 réponses." id="70" name="Google Shape;70;p15" title="Vous considérez-vous comme un.e chef.fe de famille monoparentale ou soloparentale?&#10;"/>
          <p:cNvPicPr preferRelativeResize="0"/>
          <p:nvPr/>
        </p:nvPicPr>
        <p:blipFill>
          <a:blip r:embed="rId3">
            <a:alphaModFix/>
          </a:blip>
          <a:stretch>
            <a:fillRect/>
          </a:stretch>
        </p:blipFill>
        <p:spPr>
          <a:xfrm>
            <a:off x="0" y="1294802"/>
            <a:ext cx="9144003" cy="3848696"/>
          </a:xfrm>
          <a:prstGeom prst="rect">
            <a:avLst/>
          </a:prstGeom>
          <a:noFill/>
          <a:ln>
            <a:noFill/>
          </a:ln>
        </p:spPr>
      </p:pic>
      <p:sp>
        <p:nvSpPr>
          <p:cNvPr id="71" name="Google Shape;71;p15"/>
          <p:cNvSpPr txBox="1"/>
          <p:nvPr/>
        </p:nvSpPr>
        <p:spPr>
          <a:xfrm>
            <a:off x="3138275" y="2964450"/>
            <a:ext cx="6351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CA">
                <a:solidFill>
                  <a:schemeClr val="lt1"/>
                </a:solidFill>
                <a:latin typeface="Montserrat Black"/>
                <a:ea typeface="Montserrat Black"/>
                <a:cs typeface="Montserrat Black"/>
                <a:sym typeface="Montserrat Black"/>
              </a:rPr>
              <a:t>Solo</a:t>
            </a:r>
            <a:endParaRPr>
              <a:solidFill>
                <a:schemeClr val="lt1"/>
              </a:solidFill>
              <a:latin typeface="Montserrat Black"/>
              <a:ea typeface="Montserrat Black"/>
              <a:cs typeface="Montserrat Black"/>
              <a:sym typeface="Montserrat Black"/>
            </a:endParaRPr>
          </a:p>
        </p:txBody>
      </p:sp>
      <p:sp>
        <p:nvSpPr>
          <p:cNvPr id="72" name="Google Shape;72;p15"/>
          <p:cNvSpPr txBox="1"/>
          <p:nvPr/>
        </p:nvSpPr>
        <p:spPr>
          <a:xfrm>
            <a:off x="2799850" y="4078050"/>
            <a:ext cx="8097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CA">
                <a:solidFill>
                  <a:schemeClr val="lt1"/>
                </a:solidFill>
                <a:latin typeface="Montserrat Black"/>
                <a:ea typeface="Montserrat Black"/>
                <a:cs typeface="Montserrat Black"/>
                <a:sym typeface="Montserrat Black"/>
              </a:rPr>
              <a:t>Mono</a:t>
            </a:r>
            <a:endParaRPr>
              <a:solidFill>
                <a:schemeClr val="lt1"/>
              </a:solidFill>
              <a:latin typeface="Montserrat Black"/>
              <a:ea typeface="Montserrat Black"/>
              <a:cs typeface="Montserrat Black"/>
              <a:sym typeface="Montserrat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C486"/>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fr-CA" sz="3000">
                <a:solidFill>
                  <a:srgbClr val="1B4053"/>
                </a:solidFill>
                <a:latin typeface="Montserrat ExtraBold"/>
                <a:ea typeface="Montserrat ExtraBold"/>
                <a:cs typeface="Montserrat ExtraBold"/>
                <a:sym typeface="Montserrat ExtraBold"/>
              </a:rPr>
              <a:t>Questionnaire - associations</a:t>
            </a:r>
            <a:endParaRPr sz="3000"/>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Graphique des réponses aux formulaires. Titre de la question : Recevez-vous des familles soloparentales?&#10;. Nombre de réponses : 14 réponses." id="79" name="Google Shape;79;p16" title="Recevez-vous des familles soloparentales?&#10;"/>
          <p:cNvPicPr preferRelativeResize="0"/>
          <p:nvPr/>
        </p:nvPicPr>
        <p:blipFill>
          <a:blip r:embed="rId3">
            <a:alphaModFix/>
          </a:blip>
          <a:stretch>
            <a:fillRect/>
          </a:stretch>
        </p:blipFill>
        <p:spPr>
          <a:xfrm>
            <a:off x="0" y="1294802"/>
            <a:ext cx="9144003" cy="3848696"/>
          </a:xfrm>
          <a:prstGeom prst="rect">
            <a:avLst/>
          </a:prstGeom>
          <a:noFill/>
          <a:ln>
            <a:noFill/>
          </a:ln>
        </p:spPr>
      </p:pic>
      <p:sp>
        <p:nvSpPr>
          <p:cNvPr id="80" name="Google Shape;80;p16"/>
          <p:cNvSpPr txBox="1"/>
          <p:nvPr/>
        </p:nvSpPr>
        <p:spPr>
          <a:xfrm>
            <a:off x="2883625" y="4120925"/>
            <a:ext cx="5625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CA">
                <a:solidFill>
                  <a:schemeClr val="lt1"/>
                </a:solidFill>
                <a:latin typeface="Montserrat Black"/>
                <a:ea typeface="Montserrat Black"/>
                <a:cs typeface="Montserrat Black"/>
                <a:sym typeface="Montserrat Black"/>
              </a:rPr>
              <a:t>Oui</a:t>
            </a:r>
            <a:endParaRPr>
              <a:solidFill>
                <a:schemeClr val="lt1"/>
              </a:solidFill>
              <a:latin typeface="Montserrat Black"/>
              <a:ea typeface="Montserrat Black"/>
              <a:cs typeface="Montserrat Black"/>
              <a:sym typeface="Montserrat Black"/>
            </a:endParaRPr>
          </a:p>
        </p:txBody>
      </p:sp>
      <p:sp>
        <p:nvSpPr>
          <p:cNvPr id="81" name="Google Shape;81;p16"/>
          <p:cNvSpPr txBox="1"/>
          <p:nvPr/>
        </p:nvSpPr>
        <p:spPr>
          <a:xfrm>
            <a:off x="3056475" y="2964450"/>
            <a:ext cx="6351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CA">
                <a:solidFill>
                  <a:schemeClr val="lt1"/>
                </a:solidFill>
                <a:latin typeface="Montserrat Black"/>
                <a:ea typeface="Montserrat Black"/>
                <a:cs typeface="Montserrat Black"/>
                <a:sym typeface="Montserrat Black"/>
              </a:rPr>
              <a:t>Non</a:t>
            </a:r>
            <a:endParaRPr>
              <a:solidFill>
                <a:schemeClr val="lt1"/>
              </a:solidFill>
              <a:latin typeface="Montserrat Black"/>
              <a:ea typeface="Montserrat Black"/>
              <a:cs typeface="Montserrat Black"/>
              <a:sym typeface="Montserrat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C486"/>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fr-CA" sz="3000">
                <a:solidFill>
                  <a:srgbClr val="1B4053"/>
                </a:solidFill>
                <a:latin typeface="Montserrat ExtraBold"/>
                <a:ea typeface="Montserrat ExtraBold"/>
                <a:cs typeface="Montserrat ExtraBold"/>
                <a:sym typeface="Montserrat ExtraBold"/>
              </a:rPr>
              <a:t>Questionnaire - associations</a:t>
            </a:r>
            <a:endParaRPr sz="3000"/>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Graphique des réponses aux formulaires. Titre de la question : Dans votre organisme, faites-vous une distinction entre les parents monoparentaux et les parents soloparentaux?&#10;. Nombre de réponses : 14 réponses." id="88" name="Google Shape;88;p17" title="Dans votre organisme, faites-vous une distinction entre les parents monoparentaux et les parents soloparentaux?&#10;"/>
          <p:cNvPicPr preferRelativeResize="0"/>
          <p:nvPr/>
        </p:nvPicPr>
        <p:blipFill>
          <a:blip r:embed="rId3">
            <a:alphaModFix/>
          </a:blip>
          <a:stretch>
            <a:fillRect/>
          </a:stretch>
        </p:blipFill>
        <p:spPr>
          <a:xfrm>
            <a:off x="0" y="1017730"/>
            <a:ext cx="9144003" cy="4147841"/>
          </a:xfrm>
          <a:prstGeom prst="rect">
            <a:avLst/>
          </a:prstGeom>
          <a:noFill/>
          <a:ln>
            <a:noFill/>
          </a:ln>
        </p:spPr>
      </p:pic>
      <p:sp>
        <p:nvSpPr>
          <p:cNvPr id="89" name="Google Shape;89;p17"/>
          <p:cNvSpPr txBox="1"/>
          <p:nvPr/>
        </p:nvSpPr>
        <p:spPr>
          <a:xfrm>
            <a:off x="3067700" y="3967550"/>
            <a:ext cx="5625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CA">
                <a:solidFill>
                  <a:schemeClr val="lt1"/>
                </a:solidFill>
                <a:latin typeface="Montserrat Black"/>
                <a:ea typeface="Montserrat Black"/>
                <a:cs typeface="Montserrat Black"/>
                <a:sym typeface="Montserrat Black"/>
              </a:rPr>
              <a:t>Oui</a:t>
            </a:r>
            <a:endParaRPr>
              <a:solidFill>
                <a:schemeClr val="lt1"/>
              </a:solidFill>
              <a:latin typeface="Montserrat Black"/>
              <a:ea typeface="Montserrat Black"/>
              <a:cs typeface="Montserrat Black"/>
              <a:sym typeface="Montserrat Black"/>
            </a:endParaRPr>
          </a:p>
        </p:txBody>
      </p:sp>
      <p:sp>
        <p:nvSpPr>
          <p:cNvPr id="90" name="Google Shape;90;p17"/>
          <p:cNvSpPr txBox="1"/>
          <p:nvPr/>
        </p:nvSpPr>
        <p:spPr>
          <a:xfrm>
            <a:off x="2903100" y="2722675"/>
            <a:ext cx="6351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CA">
                <a:solidFill>
                  <a:schemeClr val="lt1"/>
                </a:solidFill>
                <a:latin typeface="Montserrat Black"/>
                <a:ea typeface="Montserrat Black"/>
                <a:cs typeface="Montserrat Black"/>
                <a:sym typeface="Montserrat Black"/>
              </a:rPr>
              <a:t>Non</a:t>
            </a:r>
            <a:endParaRPr>
              <a:solidFill>
                <a:schemeClr val="lt1"/>
              </a:solidFill>
              <a:latin typeface="Montserrat Black"/>
              <a:ea typeface="Montserrat Black"/>
              <a:cs typeface="Montserrat Black"/>
              <a:sym typeface="Montserrat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C486"/>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CA" sz="3020">
                <a:solidFill>
                  <a:srgbClr val="1B4053"/>
                </a:solidFill>
                <a:latin typeface="Montserrat ExtraBold"/>
                <a:ea typeface="Montserrat ExtraBold"/>
                <a:cs typeface="Montserrat ExtraBold"/>
                <a:sym typeface="Montserrat ExtraBold"/>
              </a:rPr>
              <a:t>À quelle réalité associez-vous ces mots?</a:t>
            </a:r>
            <a:endParaRPr sz="3020">
              <a:solidFill>
                <a:srgbClr val="1B4053"/>
              </a:solidFill>
              <a:latin typeface="Montserrat ExtraBold"/>
              <a:ea typeface="Montserrat ExtraBold"/>
              <a:cs typeface="Montserrat ExtraBold"/>
              <a:sym typeface="Montserrat ExtraBold"/>
            </a:endParaRPr>
          </a:p>
        </p:txBody>
      </p:sp>
      <p:sp>
        <p:nvSpPr>
          <p:cNvPr id="96" name="Google Shape;96;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garde partagée</a:t>
            </a:r>
            <a:endParaRPr sz="1800">
              <a:solidFill>
                <a:srgbClr val="1B4053"/>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parent absent</a:t>
            </a:r>
            <a:endParaRPr sz="1800">
              <a:solidFill>
                <a:srgbClr val="1B4053"/>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choix</a:t>
            </a:r>
            <a:endParaRPr sz="1800">
              <a:solidFill>
                <a:srgbClr val="1B4053"/>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séparation</a:t>
            </a:r>
            <a:endParaRPr sz="1800">
              <a:solidFill>
                <a:srgbClr val="1B4053"/>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seul détenteur de l’autorité parentale </a:t>
            </a:r>
            <a:endParaRPr sz="1800">
              <a:solidFill>
                <a:srgbClr val="1B4053"/>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garde exclusive</a:t>
            </a:r>
            <a:endParaRPr sz="1800">
              <a:solidFill>
                <a:srgbClr val="1B4053"/>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veuf.veuve</a:t>
            </a:r>
            <a:endParaRPr sz="1800">
              <a:solidFill>
                <a:srgbClr val="1B4053"/>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père inconnu</a:t>
            </a:r>
            <a:endParaRPr sz="1800">
              <a:solidFill>
                <a:srgbClr val="1B4053"/>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deux parents présents</a:t>
            </a:r>
            <a:endParaRPr sz="1800">
              <a:solidFill>
                <a:srgbClr val="1B4053"/>
              </a:solidFill>
              <a:latin typeface="Montserrat SemiBold"/>
              <a:ea typeface="Montserrat SemiBold"/>
              <a:cs typeface="Montserrat SemiBold"/>
              <a:sym typeface="Montserrat SemiBold"/>
            </a:endParaRPr>
          </a:p>
        </p:txBody>
      </p:sp>
      <p:sp>
        <p:nvSpPr>
          <p:cNvPr id="97" name="Google Shape;97;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adoption</a:t>
            </a:r>
            <a:endParaRPr sz="1800">
              <a:solidFill>
                <a:srgbClr val="1B4053"/>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procréation assistée</a:t>
            </a:r>
            <a:endParaRPr sz="1800">
              <a:solidFill>
                <a:srgbClr val="1B4053"/>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1 nom sur le certificat de naissance</a:t>
            </a:r>
            <a:endParaRPr sz="1800">
              <a:solidFill>
                <a:srgbClr val="1B4053"/>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pension alimentaire</a:t>
            </a:r>
            <a:endParaRPr sz="1800">
              <a:solidFill>
                <a:srgbClr val="1B4053"/>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absence de l’autre parent</a:t>
            </a:r>
            <a:endParaRPr sz="1800">
              <a:solidFill>
                <a:srgbClr val="1B4053"/>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coparentalité</a:t>
            </a:r>
            <a:endParaRPr sz="1800">
              <a:solidFill>
                <a:srgbClr val="1B4053"/>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abandon</a:t>
            </a:r>
            <a:endParaRPr sz="1800">
              <a:solidFill>
                <a:srgbClr val="1B4053"/>
              </a:solidFill>
              <a:latin typeface="Montserrat SemiBold"/>
              <a:ea typeface="Montserrat SemiBold"/>
              <a:cs typeface="Montserrat SemiBold"/>
              <a:sym typeface="Montserrat SemiBold"/>
            </a:endParaRPr>
          </a:p>
          <a:p>
            <a:pPr indent="-342900" lvl="0" marL="457200" rtl="0" algn="l">
              <a:spcBef>
                <a:spcPts val="0"/>
              </a:spcBef>
              <a:spcAft>
                <a:spcPts val="0"/>
              </a:spcAft>
              <a:buClr>
                <a:srgbClr val="1B4053"/>
              </a:buClr>
              <a:buSzPts val="1800"/>
              <a:buFont typeface="Montserrat SemiBold"/>
              <a:buChar char="●"/>
            </a:pPr>
            <a:r>
              <a:rPr lang="fr-CA" sz="1800">
                <a:solidFill>
                  <a:srgbClr val="1B4053"/>
                </a:solidFill>
                <a:latin typeface="Montserrat SemiBold"/>
                <a:ea typeface="Montserrat SemiBold"/>
                <a:cs typeface="Montserrat SemiBold"/>
                <a:sym typeface="Montserrat SemiBold"/>
              </a:rPr>
              <a:t>prendre seul.e les décisions</a:t>
            </a:r>
            <a:endParaRPr sz="1800">
              <a:solidFill>
                <a:srgbClr val="1B4053"/>
              </a:solidFill>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C486"/>
        </a:soli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CA" sz="3020">
                <a:solidFill>
                  <a:srgbClr val="1B4053"/>
                </a:solidFill>
                <a:latin typeface="Montserrat ExtraBold"/>
                <a:ea typeface="Montserrat ExtraBold"/>
                <a:cs typeface="Montserrat ExtraBold"/>
                <a:sym typeface="Montserrat ExtraBold"/>
              </a:rPr>
              <a:t>Définitions </a:t>
            </a:r>
            <a:r>
              <a:rPr i="1" lang="fr-CA" sz="2000">
                <a:solidFill>
                  <a:srgbClr val="1B4053"/>
                </a:solidFill>
                <a:latin typeface="Montserrat SemiBold"/>
                <a:ea typeface="Montserrat SemiBold"/>
                <a:cs typeface="Montserrat SemiBold"/>
                <a:sym typeface="Montserrat SemiBold"/>
              </a:rPr>
              <a:t>(</a:t>
            </a:r>
            <a:r>
              <a:rPr i="1" lang="fr-CA" sz="2000">
                <a:solidFill>
                  <a:srgbClr val="223654"/>
                </a:solidFill>
                <a:latin typeface="Montserrat SemiBold"/>
                <a:ea typeface="Montserrat SemiBold"/>
                <a:cs typeface="Montserrat SemiBold"/>
                <a:sym typeface="Montserrat SemiBold"/>
              </a:rPr>
              <a:t>Grand dictionnaire terminologique)</a:t>
            </a:r>
            <a:endParaRPr i="1" sz="2000">
              <a:solidFill>
                <a:srgbClr val="1B4053"/>
              </a:solidFill>
              <a:latin typeface="Montserrat SemiBold"/>
              <a:ea typeface="Montserrat SemiBold"/>
              <a:cs typeface="Montserrat SemiBold"/>
              <a:sym typeface="Montserrat SemiBold"/>
            </a:endParaRPr>
          </a:p>
        </p:txBody>
      </p:sp>
      <p:sp>
        <p:nvSpPr>
          <p:cNvPr id="103" name="Google Shape;103;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50000"/>
              <a:buFont typeface="Arial"/>
              <a:buNone/>
            </a:pPr>
            <a:r>
              <a:rPr b="1" lang="fr-CA" sz="2200">
                <a:solidFill>
                  <a:srgbClr val="223654"/>
                </a:solidFill>
              </a:rPr>
              <a:t>Monoparentalité</a:t>
            </a:r>
            <a:endParaRPr b="1" sz="2200">
              <a:solidFill>
                <a:srgbClr val="223654"/>
              </a:solidFill>
            </a:endParaRPr>
          </a:p>
          <a:p>
            <a:pPr indent="0" lvl="0" marL="0" rtl="0" algn="l">
              <a:spcBef>
                <a:spcPts val="0"/>
              </a:spcBef>
              <a:spcAft>
                <a:spcPts val="0"/>
              </a:spcAft>
              <a:buClr>
                <a:schemeClr val="dk1"/>
              </a:buClr>
              <a:buSzPct val="73333"/>
              <a:buFont typeface="Arial"/>
              <a:buNone/>
            </a:pPr>
            <a:r>
              <a:rPr b="1" lang="fr-CA" sz="1500">
                <a:solidFill>
                  <a:srgbClr val="223654"/>
                </a:solidFill>
                <a:latin typeface="Avenir"/>
                <a:ea typeface="Avenir"/>
                <a:cs typeface="Avenir"/>
                <a:sym typeface="Avenir"/>
              </a:rPr>
              <a:t>Définition: </a:t>
            </a:r>
            <a:r>
              <a:rPr lang="fr-CA" sz="1500">
                <a:solidFill>
                  <a:srgbClr val="223654"/>
                </a:solidFill>
                <a:latin typeface="Avenir"/>
                <a:ea typeface="Avenir"/>
                <a:cs typeface="Avenir"/>
                <a:sym typeface="Avenir"/>
              </a:rPr>
              <a:t>Situation dans laquelle un parent seul s'acquitte de l'ensemble des fonctions parentales au sein d'une famille.</a:t>
            </a:r>
            <a:endParaRPr sz="1500">
              <a:solidFill>
                <a:srgbClr val="223654"/>
              </a:solidFill>
              <a:latin typeface="Avenir"/>
              <a:ea typeface="Avenir"/>
              <a:cs typeface="Avenir"/>
              <a:sym typeface="Avenir"/>
            </a:endParaRPr>
          </a:p>
          <a:p>
            <a:pPr indent="0" lvl="0" marL="0" rtl="0" algn="l">
              <a:spcBef>
                <a:spcPts val="0"/>
              </a:spcBef>
              <a:spcAft>
                <a:spcPts val="0"/>
              </a:spcAft>
              <a:buNone/>
            </a:pPr>
            <a:r>
              <a:t/>
            </a:r>
            <a:endParaRPr b="1" sz="1500">
              <a:solidFill>
                <a:srgbClr val="223654"/>
              </a:solidFill>
              <a:latin typeface="Avenir"/>
              <a:ea typeface="Avenir"/>
              <a:cs typeface="Avenir"/>
              <a:sym typeface="Avenir"/>
            </a:endParaRPr>
          </a:p>
          <a:p>
            <a:pPr indent="0" lvl="0" marL="0" rtl="0" algn="l">
              <a:spcBef>
                <a:spcPts val="0"/>
              </a:spcBef>
              <a:spcAft>
                <a:spcPts val="0"/>
              </a:spcAft>
              <a:buNone/>
            </a:pPr>
            <a:r>
              <a:rPr b="1" lang="fr-CA" sz="1500">
                <a:solidFill>
                  <a:srgbClr val="223654"/>
                </a:solidFill>
                <a:latin typeface="Avenir"/>
                <a:ea typeface="Avenir"/>
                <a:cs typeface="Avenir"/>
                <a:sym typeface="Avenir"/>
              </a:rPr>
              <a:t>Note: </a:t>
            </a:r>
            <a:r>
              <a:rPr lang="fr-CA" sz="1500">
                <a:solidFill>
                  <a:srgbClr val="223654"/>
                </a:solidFill>
                <a:latin typeface="Avenir"/>
                <a:ea typeface="Avenir"/>
                <a:cs typeface="Avenir"/>
                <a:sym typeface="Avenir"/>
              </a:rPr>
              <a:t>Au contraire de la soloparentalité, la monoparentalité n'est pas nécessairement consécutive à un choix d'avoir un ou plusieurs enfants sans un autre parent. Par ailleurs, le parent a généralement conçu son enfant de manière naturelle, et celui-ci a souvent, juridiquement, deux parents. La monoparentalité peut être issue d'une séparation, du décès d'un parent ou d'une grossesse non planifiée, par exemple.</a:t>
            </a:r>
            <a:endParaRPr sz="1500">
              <a:solidFill>
                <a:srgbClr val="1B4053"/>
              </a:solidFill>
              <a:latin typeface="Montserrat SemiBold"/>
              <a:ea typeface="Montserrat SemiBold"/>
              <a:cs typeface="Montserrat SemiBold"/>
              <a:sym typeface="Montserrat SemiBold"/>
            </a:endParaRPr>
          </a:p>
          <a:p>
            <a:pPr indent="0" lvl="0" marL="0" rtl="0" algn="l">
              <a:spcBef>
                <a:spcPts val="0"/>
              </a:spcBef>
              <a:spcAft>
                <a:spcPts val="1200"/>
              </a:spcAft>
              <a:buNone/>
            </a:pPr>
            <a:r>
              <a:t/>
            </a:r>
            <a:endParaRPr/>
          </a:p>
        </p:txBody>
      </p:sp>
      <p:sp>
        <p:nvSpPr>
          <p:cNvPr id="104" name="Google Shape;104;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47826"/>
              <a:buFont typeface="Arial"/>
              <a:buNone/>
            </a:pPr>
            <a:r>
              <a:rPr b="1" lang="fr-CA" sz="2300">
                <a:solidFill>
                  <a:srgbClr val="223654"/>
                </a:solidFill>
              </a:rPr>
              <a:t>Soloparentalité</a:t>
            </a:r>
            <a:endParaRPr b="1" sz="2300">
              <a:solidFill>
                <a:srgbClr val="223654"/>
              </a:solidFill>
            </a:endParaRPr>
          </a:p>
          <a:p>
            <a:pPr indent="0" lvl="0" marL="0" rtl="0" algn="l">
              <a:spcBef>
                <a:spcPts val="0"/>
              </a:spcBef>
              <a:spcAft>
                <a:spcPts val="0"/>
              </a:spcAft>
              <a:buClr>
                <a:schemeClr val="dk1"/>
              </a:buClr>
              <a:buSzPct val="73333"/>
              <a:buFont typeface="Arial"/>
              <a:buNone/>
            </a:pPr>
            <a:r>
              <a:rPr b="1" lang="fr-CA" sz="1500">
                <a:solidFill>
                  <a:srgbClr val="223654"/>
                </a:solidFill>
                <a:latin typeface="Avenir"/>
                <a:ea typeface="Avenir"/>
                <a:cs typeface="Avenir"/>
                <a:sym typeface="Avenir"/>
              </a:rPr>
              <a:t>Définition: </a:t>
            </a:r>
            <a:r>
              <a:rPr lang="fr-CA" sz="1500">
                <a:solidFill>
                  <a:srgbClr val="223654"/>
                </a:solidFill>
                <a:latin typeface="Avenir"/>
                <a:ea typeface="Avenir"/>
                <a:cs typeface="Avenir"/>
                <a:sym typeface="Avenir"/>
              </a:rPr>
              <a:t>Situation dans laquelle une personne choisit d'avoir un enfant seule, malgré le fait qu'elle est sans partenaire, souvent en faisant appel à une technique de procréation médicalement assistée ou à l'adoption.</a:t>
            </a:r>
            <a:endParaRPr sz="1500">
              <a:solidFill>
                <a:srgbClr val="223654"/>
              </a:solidFill>
              <a:latin typeface="Avenir"/>
              <a:ea typeface="Avenir"/>
              <a:cs typeface="Avenir"/>
              <a:sym typeface="Avenir"/>
            </a:endParaRPr>
          </a:p>
          <a:p>
            <a:pPr indent="0" lvl="0" marL="0" rtl="0" algn="l">
              <a:spcBef>
                <a:spcPts val="0"/>
              </a:spcBef>
              <a:spcAft>
                <a:spcPts val="0"/>
              </a:spcAft>
              <a:buNone/>
            </a:pPr>
            <a:r>
              <a:t/>
            </a:r>
            <a:endParaRPr b="1" sz="1500">
              <a:solidFill>
                <a:srgbClr val="223654"/>
              </a:solidFill>
              <a:latin typeface="Avenir"/>
              <a:ea typeface="Avenir"/>
              <a:cs typeface="Avenir"/>
              <a:sym typeface="Avenir"/>
            </a:endParaRPr>
          </a:p>
          <a:p>
            <a:pPr indent="0" lvl="0" marL="0" rtl="0" algn="l">
              <a:spcBef>
                <a:spcPts val="0"/>
              </a:spcBef>
              <a:spcAft>
                <a:spcPts val="0"/>
              </a:spcAft>
              <a:buClr>
                <a:schemeClr val="dk1"/>
              </a:buClr>
              <a:buSzPct val="73333"/>
              <a:buFont typeface="Arial"/>
              <a:buNone/>
            </a:pPr>
            <a:r>
              <a:rPr b="1" lang="fr-CA" sz="1500">
                <a:solidFill>
                  <a:srgbClr val="223654"/>
                </a:solidFill>
                <a:latin typeface="Avenir"/>
                <a:ea typeface="Avenir"/>
                <a:cs typeface="Avenir"/>
                <a:sym typeface="Avenir"/>
              </a:rPr>
              <a:t>Notes: </a:t>
            </a:r>
            <a:r>
              <a:rPr lang="fr-CA" sz="1500">
                <a:solidFill>
                  <a:srgbClr val="223654"/>
                </a:solidFill>
                <a:latin typeface="Avenir"/>
                <a:ea typeface="Avenir"/>
                <a:cs typeface="Avenir"/>
                <a:sym typeface="Avenir"/>
              </a:rPr>
              <a:t>Bien que l'on confonde parfois les concepts de « monoparentalité » et de « soloparentalité », ce dernier implique un choix. Dans le contexte de la soloparentalité, l'enfant n'a juridiquement qu'un seul parent déclaré. La soloparentalité est plus fréquente chez les femmes que chez les hommes. Lorsque ceux-ci choisissent la soloparentalité, ils font généralement appel à des mères porteuses.</a:t>
            </a:r>
            <a:endParaRPr sz="1500">
              <a:solidFill>
                <a:srgbClr val="1B4053"/>
              </a:solidFill>
              <a:latin typeface="Montserrat SemiBold"/>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C486"/>
        </a:solid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CA" sz="3020">
                <a:solidFill>
                  <a:srgbClr val="1B4053"/>
                </a:solidFill>
                <a:latin typeface="Montserrat ExtraBold"/>
                <a:ea typeface="Montserrat ExtraBold"/>
                <a:cs typeface="Montserrat ExtraBold"/>
                <a:sym typeface="Montserrat ExtraBold"/>
              </a:rPr>
              <a:t>Enjeux liés à la définitions </a:t>
            </a:r>
            <a:endParaRPr i="1" sz="2000">
              <a:solidFill>
                <a:srgbClr val="1B4053"/>
              </a:solidFill>
              <a:latin typeface="Montserrat SemiBold"/>
              <a:ea typeface="Montserrat SemiBold"/>
              <a:cs typeface="Montserrat SemiBold"/>
              <a:sym typeface="Montserrat SemiBold"/>
            </a:endParaRPr>
          </a:p>
        </p:txBody>
      </p:sp>
      <p:sp>
        <p:nvSpPr>
          <p:cNvPr id="110" name="Google Shape;110;p20"/>
          <p:cNvSpPr txBox="1"/>
          <p:nvPr>
            <p:ph idx="1" type="body"/>
          </p:nvPr>
        </p:nvSpPr>
        <p:spPr>
          <a:xfrm>
            <a:off x="311700" y="1152475"/>
            <a:ext cx="8520600" cy="38376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223654"/>
              </a:buClr>
              <a:buSzPts val="1800"/>
              <a:buChar char="●"/>
            </a:pPr>
            <a:r>
              <a:rPr b="1" lang="fr-CA">
                <a:solidFill>
                  <a:srgbClr val="223654"/>
                </a:solidFill>
              </a:rPr>
              <a:t>Préjugés </a:t>
            </a:r>
            <a:endParaRPr b="1">
              <a:solidFill>
                <a:srgbClr val="223654"/>
              </a:solidFill>
            </a:endParaRPr>
          </a:p>
          <a:p>
            <a:pPr indent="-323850" lvl="1" marL="914400" rtl="0" algn="l">
              <a:lnSpc>
                <a:spcPct val="100000"/>
              </a:lnSpc>
              <a:spcBef>
                <a:spcPts val="0"/>
              </a:spcBef>
              <a:spcAft>
                <a:spcPts val="0"/>
              </a:spcAft>
              <a:buClr>
                <a:srgbClr val="223654"/>
              </a:buClr>
              <a:buSzPts val="1500"/>
              <a:buChar char="○"/>
            </a:pPr>
            <a:r>
              <a:rPr b="1" i="1" lang="fr-CA" sz="1500">
                <a:solidFill>
                  <a:srgbClr val="223654"/>
                </a:solidFill>
              </a:rPr>
              <a:t>“C’est un terme qui est parfois revendiqué car le terme monoparental est parfois perçu comme négatif.” </a:t>
            </a:r>
            <a:endParaRPr b="1" sz="1500">
              <a:solidFill>
                <a:srgbClr val="223654"/>
              </a:solidFill>
            </a:endParaRPr>
          </a:p>
          <a:p>
            <a:pPr indent="-342900" lvl="0" marL="457200" rtl="0" algn="l">
              <a:lnSpc>
                <a:spcPct val="100000"/>
              </a:lnSpc>
              <a:spcBef>
                <a:spcPts val="0"/>
              </a:spcBef>
              <a:spcAft>
                <a:spcPts val="0"/>
              </a:spcAft>
              <a:buClr>
                <a:srgbClr val="223654"/>
              </a:buClr>
              <a:buSzPts val="1800"/>
              <a:buChar char="●"/>
            </a:pPr>
            <a:r>
              <a:rPr b="1" lang="fr-CA">
                <a:solidFill>
                  <a:srgbClr val="223654"/>
                </a:solidFill>
              </a:rPr>
              <a:t>Zones grises</a:t>
            </a:r>
            <a:endParaRPr b="1">
              <a:solidFill>
                <a:srgbClr val="223654"/>
              </a:solidFill>
            </a:endParaRPr>
          </a:p>
          <a:p>
            <a:pPr indent="-323850" lvl="1" marL="914400" rtl="0" algn="l">
              <a:lnSpc>
                <a:spcPct val="100000"/>
              </a:lnSpc>
              <a:spcBef>
                <a:spcPts val="0"/>
              </a:spcBef>
              <a:spcAft>
                <a:spcPts val="0"/>
              </a:spcAft>
              <a:buClr>
                <a:srgbClr val="223654"/>
              </a:buClr>
              <a:buSzPts val="1500"/>
              <a:buChar char="○"/>
            </a:pPr>
            <a:r>
              <a:rPr b="1" i="1" lang="fr-CA" sz="1500">
                <a:solidFill>
                  <a:srgbClr val="223654"/>
                </a:solidFill>
              </a:rPr>
              <a:t>“J’ai toujours </a:t>
            </a:r>
            <a:r>
              <a:rPr b="1" i="1" lang="fr-CA" sz="1500">
                <a:solidFill>
                  <a:srgbClr val="223654"/>
                </a:solidFill>
              </a:rPr>
              <a:t>pensé</a:t>
            </a:r>
            <a:r>
              <a:rPr b="1" i="1" lang="fr-CA" sz="1500">
                <a:solidFill>
                  <a:srgbClr val="223654"/>
                </a:solidFill>
              </a:rPr>
              <a:t> que monoparental </a:t>
            </a:r>
            <a:r>
              <a:rPr b="1" i="1" lang="fr-CA" sz="1500">
                <a:solidFill>
                  <a:srgbClr val="223654"/>
                </a:solidFill>
              </a:rPr>
              <a:t>c'était</a:t>
            </a:r>
            <a:r>
              <a:rPr b="1" i="1" lang="fr-CA" sz="1500">
                <a:solidFill>
                  <a:srgbClr val="223654"/>
                </a:solidFill>
              </a:rPr>
              <a:t> un adulte seul avec son ou ses enfants, mais maintenant tout le monde se dit monoparental </a:t>
            </a:r>
            <a:r>
              <a:rPr b="1" i="1" lang="fr-CA" sz="1500">
                <a:solidFill>
                  <a:srgbClr val="223654"/>
                </a:solidFill>
              </a:rPr>
              <a:t>même</a:t>
            </a:r>
            <a:r>
              <a:rPr b="1" i="1" lang="fr-CA" sz="1500">
                <a:solidFill>
                  <a:srgbClr val="223654"/>
                </a:solidFill>
              </a:rPr>
              <a:t> quand papa ou beau papa ou contraire est là, alors maintenant je pense que soloparental est plus juste pour dire qu’un seul parent avec enfant.” </a:t>
            </a:r>
            <a:endParaRPr b="1" sz="1500">
              <a:solidFill>
                <a:srgbClr val="223654"/>
              </a:solidFill>
            </a:endParaRPr>
          </a:p>
          <a:p>
            <a:pPr indent="-342900" lvl="0" marL="457200" rtl="0" algn="l">
              <a:lnSpc>
                <a:spcPct val="100000"/>
              </a:lnSpc>
              <a:spcBef>
                <a:spcPts val="0"/>
              </a:spcBef>
              <a:spcAft>
                <a:spcPts val="0"/>
              </a:spcAft>
              <a:buClr>
                <a:srgbClr val="223654"/>
              </a:buClr>
              <a:buSzPts val="1800"/>
              <a:buChar char="●"/>
            </a:pPr>
            <a:r>
              <a:rPr b="1" lang="fr-CA">
                <a:solidFill>
                  <a:srgbClr val="223654"/>
                </a:solidFill>
              </a:rPr>
              <a:t>Autres</a:t>
            </a:r>
            <a:endParaRPr b="1">
              <a:solidFill>
                <a:srgbClr val="223654"/>
              </a:solidFill>
            </a:endParaRPr>
          </a:p>
          <a:p>
            <a:pPr indent="-323850" lvl="1" marL="914400" rtl="0" algn="l">
              <a:lnSpc>
                <a:spcPct val="100000"/>
              </a:lnSpc>
              <a:spcBef>
                <a:spcPts val="0"/>
              </a:spcBef>
              <a:spcAft>
                <a:spcPts val="0"/>
              </a:spcAft>
              <a:buClr>
                <a:srgbClr val="223654"/>
              </a:buClr>
              <a:buSzPts val="1500"/>
              <a:buChar char="○"/>
            </a:pPr>
            <a:r>
              <a:rPr b="1" i="1" lang="fr-CA" sz="1500">
                <a:solidFill>
                  <a:srgbClr val="223654"/>
                </a:solidFill>
              </a:rPr>
              <a:t>“C'est une question de sonorité. Je préfère solo que mono. C'est à mon oreille usé le mot monoparental.”</a:t>
            </a:r>
            <a:endParaRPr b="1" i="1" sz="1500">
              <a:solidFill>
                <a:srgbClr val="223654"/>
              </a:solidFill>
            </a:endParaRPr>
          </a:p>
          <a:p>
            <a:pPr indent="-323850" lvl="1" marL="914400" rtl="0" algn="l">
              <a:lnSpc>
                <a:spcPct val="100000"/>
              </a:lnSpc>
              <a:spcBef>
                <a:spcPts val="0"/>
              </a:spcBef>
              <a:spcAft>
                <a:spcPts val="0"/>
              </a:spcAft>
              <a:buClr>
                <a:srgbClr val="223654"/>
              </a:buClr>
              <a:buSzPts val="1500"/>
              <a:buChar char="○"/>
            </a:pPr>
            <a:r>
              <a:rPr b="1" i="1" lang="fr-CA" sz="1500">
                <a:solidFill>
                  <a:srgbClr val="223654"/>
                </a:solidFill>
              </a:rPr>
              <a:t>”La communauté solo elle-même se déchire un peu sur la question de savoir qu’est-ce qu’une vraie </a:t>
            </a:r>
            <a:r>
              <a:rPr b="1" i="1" lang="fr-CA" sz="1500">
                <a:solidFill>
                  <a:srgbClr val="223654"/>
                </a:solidFill>
              </a:rPr>
              <a:t>famille</a:t>
            </a:r>
            <a:r>
              <a:rPr b="1" i="1" lang="fr-CA" sz="1500">
                <a:solidFill>
                  <a:srgbClr val="223654"/>
                </a:solidFill>
              </a:rPr>
              <a:t> soloparentale, il y a des zones grises. Entk, je suis soloparentale et je ne me considère pas comme monoparentale. Il y a un côté d’empowerment d’être solo, je me sens fière et en contrôle alors que les mono c’est le contraire.”</a:t>
            </a:r>
            <a:endParaRPr b="1" i="1" sz="1500">
              <a:solidFill>
                <a:srgbClr val="22365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C486"/>
        </a:solidFill>
      </p:bgPr>
    </p:bg>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fr-CA" sz="3020">
                <a:solidFill>
                  <a:srgbClr val="1B4053"/>
                </a:solidFill>
                <a:latin typeface="Montserrat ExtraBold"/>
                <a:ea typeface="Montserrat ExtraBold"/>
                <a:cs typeface="Montserrat ExtraBold"/>
                <a:sym typeface="Montserrat ExtraBold"/>
              </a:rPr>
              <a:t>À quelle réalité associez-vous ces mots?</a:t>
            </a:r>
            <a:endParaRPr i="1" sz="2000">
              <a:solidFill>
                <a:srgbClr val="1B4053"/>
              </a:solidFill>
              <a:latin typeface="Montserrat SemiBold"/>
              <a:ea typeface="Montserrat SemiBold"/>
              <a:cs typeface="Montserrat SemiBold"/>
              <a:sym typeface="Montserrat SemiBold"/>
            </a:endParaRPr>
          </a:p>
        </p:txBody>
      </p:sp>
      <p:sp>
        <p:nvSpPr>
          <p:cNvPr id="116" name="Google Shape;116;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23654"/>
              </a:buClr>
              <a:buSzPts val="1800"/>
              <a:buChar char="●"/>
            </a:pPr>
            <a:r>
              <a:rPr lang="fr-CA" sz="1800">
                <a:solidFill>
                  <a:srgbClr val="223654"/>
                </a:solidFill>
              </a:rPr>
              <a:t>isolement</a:t>
            </a:r>
            <a:endParaRPr sz="1800">
              <a:solidFill>
                <a:srgbClr val="223654"/>
              </a:solidFill>
            </a:endParaRPr>
          </a:p>
          <a:p>
            <a:pPr indent="-342900" lvl="0" marL="457200" rtl="0" algn="l">
              <a:spcBef>
                <a:spcPts val="0"/>
              </a:spcBef>
              <a:spcAft>
                <a:spcPts val="0"/>
              </a:spcAft>
              <a:buClr>
                <a:srgbClr val="223654"/>
              </a:buClr>
              <a:buSzPts val="1800"/>
              <a:buChar char="●"/>
            </a:pPr>
            <a:r>
              <a:rPr lang="fr-CA" sz="1800">
                <a:solidFill>
                  <a:srgbClr val="223654"/>
                </a:solidFill>
              </a:rPr>
              <a:t>conflits</a:t>
            </a:r>
            <a:endParaRPr sz="1800">
              <a:solidFill>
                <a:srgbClr val="223654"/>
              </a:solidFill>
            </a:endParaRPr>
          </a:p>
          <a:p>
            <a:pPr indent="-342900" lvl="0" marL="457200" rtl="0" algn="l">
              <a:spcBef>
                <a:spcPts val="0"/>
              </a:spcBef>
              <a:spcAft>
                <a:spcPts val="0"/>
              </a:spcAft>
              <a:buClr>
                <a:srgbClr val="223654"/>
              </a:buClr>
              <a:buSzPts val="1800"/>
              <a:buChar char="●"/>
            </a:pPr>
            <a:r>
              <a:rPr lang="fr-CA" sz="1800">
                <a:solidFill>
                  <a:srgbClr val="223654"/>
                </a:solidFill>
              </a:rPr>
              <a:t>déception</a:t>
            </a:r>
            <a:endParaRPr sz="1800">
              <a:solidFill>
                <a:srgbClr val="223654"/>
              </a:solidFill>
            </a:endParaRPr>
          </a:p>
          <a:p>
            <a:pPr indent="-342900" lvl="0" marL="457200" rtl="0" algn="l">
              <a:spcBef>
                <a:spcPts val="0"/>
              </a:spcBef>
              <a:spcAft>
                <a:spcPts val="0"/>
              </a:spcAft>
              <a:buClr>
                <a:srgbClr val="223654"/>
              </a:buClr>
              <a:buSzPts val="1800"/>
              <a:buChar char="●"/>
            </a:pPr>
            <a:r>
              <a:rPr lang="fr-CA" sz="1800">
                <a:solidFill>
                  <a:srgbClr val="223654"/>
                </a:solidFill>
              </a:rPr>
              <a:t>répit</a:t>
            </a:r>
            <a:endParaRPr sz="1800">
              <a:solidFill>
                <a:srgbClr val="223654"/>
              </a:solidFill>
            </a:endParaRPr>
          </a:p>
          <a:p>
            <a:pPr indent="-342900" lvl="0" marL="457200" rtl="0" algn="l">
              <a:spcBef>
                <a:spcPts val="0"/>
              </a:spcBef>
              <a:spcAft>
                <a:spcPts val="0"/>
              </a:spcAft>
              <a:buClr>
                <a:srgbClr val="223654"/>
              </a:buClr>
              <a:buSzPts val="1800"/>
              <a:buChar char="●"/>
            </a:pPr>
            <a:r>
              <a:rPr lang="fr-CA" sz="1800">
                <a:solidFill>
                  <a:srgbClr val="223654"/>
                </a:solidFill>
              </a:rPr>
              <a:t>violence conjugale</a:t>
            </a:r>
            <a:endParaRPr sz="1800">
              <a:solidFill>
                <a:srgbClr val="223654"/>
              </a:solidFill>
            </a:endParaRPr>
          </a:p>
          <a:p>
            <a:pPr indent="-342900" lvl="0" marL="457200" rtl="0" algn="l">
              <a:spcBef>
                <a:spcPts val="0"/>
              </a:spcBef>
              <a:spcAft>
                <a:spcPts val="0"/>
              </a:spcAft>
              <a:buClr>
                <a:srgbClr val="223654"/>
              </a:buClr>
              <a:buSzPts val="1800"/>
              <a:buChar char="●"/>
            </a:pPr>
            <a:r>
              <a:rPr lang="fr-CA" sz="1800">
                <a:solidFill>
                  <a:srgbClr val="223654"/>
                </a:solidFill>
              </a:rPr>
              <a:t>pension alimentaire</a:t>
            </a:r>
            <a:endParaRPr sz="1800">
              <a:solidFill>
                <a:srgbClr val="223654"/>
              </a:solidFill>
            </a:endParaRPr>
          </a:p>
          <a:p>
            <a:pPr indent="-342900" lvl="0" marL="457200" rtl="0" algn="l">
              <a:spcBef>
                <a:spcPts val="0"/>
              </a:spcBef>
              <a:spcAft>
                <a:spcPts val="0"/>
              </a:spcAft>
              <a:buClr>
                <a:srgbClr val="223654"/>
              </a:buClr>
              <a:buSzPts val="1800"/>
              <a:buChar char="●"/>
            </a:pPr>
            <a:r>
              <a:rPr lang="fr-CA" sz="1800">
                <a:solidFill>
                  <a:srgbClr val="223654"/>
                </a:solidFill>
              </a:rPr>
              <a:t>réseau de soutien</a:t>
            </a:r>
            <a:endParaRPr sz="1800">
              <a:solidFill>
                <a:srgbClr val="223654"/>
              </a:solidFill>
            </a:endParaRPr>
          </a:p>
          <a:p>
            <a:pPr indent="-342900" lvl="0" marL="457200" rtl="0" algn="l">
              <a:spcBef>
                <a:spcPts val="0"/>
              </a:spcBef>
              <a:spcAft>
                <a:spcPts val="0"/>
              </a:spcAft>
              <a:buClr>
                <a:srgbClr val="223654"/>
              </a:buClr>
              <a:buSzPts val="1800"/>
              <a:buChar char="●"/>
            </a:pPr>
            <a:r>
              <a:rPr lang="fr-CA" sz="1800">
                <a:solidFill>
                  <a:srgbClr val="223654"/>
                </a:solidFill>
              </a:rPr>
              <a:t>préparation</a:t>
            </a:r>
            <a:endParaRPr sz="1800">
              <a:solidFill>
                <a:srgbClr val="223654"/>
              </a:solidFill>
            </a:endParaRPr>
          </a:p>
          <a:p>
            <a:pPr indent="-342900" lvl="0" marL="457200" rtl="0" algn="l">
              <a:spcBef>
                <a:spcPts val="0"/>
              </a:spcBef>
              <a:spcAft>
                <a:spcPts val="0"/>
              </a:spcAft>
              <a:buClr>
                <a:srgbClr val="223654"/>
              </a:buClr>
              <a:buSzPts val="1800"/>
              <a:buChar char="●"/>
            </a:pPr>
            <a:r>
              <a:rPr lang="fr-CA" sz="1800">
                <a:solidFill>
                  <a:srgbClr val="223654"/>
                </a:solidFill>
              </a:rPr>
              <a:t>questions financières</a:t>
            </a:r>
            <a:endParaRPr sz="1800">
              <a:solidFill>
                <a:srgbClr val="223654"/>
              </a:solidFill>
            </a:endParaRPr>
          </a:p>
          <a:p>
            <a:pPr indent="-342900" lvl="0" marL="457200" rtl="0" algn="l">
              <a:spcBef>
                <a:spcPts val="0"/>
              </a:spcBef>
              <a:spcAft>
                <a:spcPts val="0"/>
              </a:spcAft>
              <a:buClr>
                <a:srgbClr val="223654"/>
              </a:buClr>
              <a:buSzPts val="1800"/>
              <a:buChar char="●"/>
            </a:pPr>
            <a:r>
              <a:rPr lang="fr-CA" sz="1800">
                <a:solidFill>
                  <a:srgbClr val="223654"/>
                </a:solidFill>
              </a:rPr>
              <a:t>questionnement des enfants</a:t>
            </a:r>
            <a:endParaRPr sz="1800">
              <a:solidFill>
                <a:srgbClr val="223654"/>
              </a:solidFill>
            </a:endParaRPr>
          </a:p>
        </p:txBody>
      </p:sp>
      <p:sp>
        <p:nvSpPr>
          <p:cNvPr id="117" name="Google Shape;117;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rgbClr val="223654"/>
              </a:buClr>
              <a:buSzPts val="1800"/>
              <a:buChar char="●"/>
            </a:pPr>
            <a:r>
              <a:rPr lang="fr-CA" sz="1800">
                <a:solidFill>
                  <a:srgbClr val="223654"/>
                </a:solidFill>
              </a:rPr>
              <a:t>préjugés</a:t>
            </a:r>
            <a:endParaRPr sz="1800">
              <a:solidFill>
                <a:srgbClr val="223654"/>
              </a:solidFill>
            </a:endParaRPr>
          </a:p>
          <a:p>
            <a:pPr indent="-342900" lvl="0" marL="457200" marR="0" rtl="0" algn="l">
              <a:lnSpc>
                <a:spcPct val="115000"/>
              </a:lnSpc>
              <a:spcBef>
                <a:spcPts val="0"/>
              </a:spcBef>
              <a:spcAft>
                <a:spcPts val="0"/>
              </a:spcAft>
              <a:buClr>
                <a:srgbClr val="223654"/>
              </a:buClr>
              <a:buSzPts val="1800"/>
              <a:buChar char="●"/>
            </a:pPr>
            <a:r>
              <a:rPr lang="fr-CA" sz="1800">
                <a:solidFill>
                  <a:srgbClr val="223654"/>
                </a:solidFill>
              </a:rPr>
              <a:t>regard des autres</a:t>
            </a:r>
            <a:endParaRPr sz="1800">
              <a:solidFill>
                <a:srgbClr val="223654"/>
              </a:solidFill>
            </a:endParaRPr>
          </a:p>
          <a:p>
            <a:pPr indent="-342900" lvl="0" marL="457200" marR="0" rtl="0" algn="l">
              <a:lnSpc>
                <a:spcPct val="115000"/>
              </a:lnSpc>
              <a:spcBef>
                <a:spcPts val="0"/>
              </a:spcBef>
              <a:spcAft>
                <a:spcPts val="0"/>
              </a:spcAft>
              <a:buClr>
                <a:srgbClr val="223654"/>
              </a:buClr>
              <a:buSzPts val="1800"/>
              <a:buChar char="●"/>
            </a:pPr>
            <a:r>
              <a:rPr lang="fr-CA" sz="1800">
                <a:solidFill>
                  <a:srgbClr val="223654"/>
                </a:solidFill>
              </a:rPr>
              <a:t>charge mentale</a:t>
            </a:r>
            <a:endParaRPr sz="1800">
              <a:solidFill>
                <a:srgbClr val="223654"/>
              </a:solidFill>
            </a:endParaRPr>
          </a:p>
          <a:p>
            <a:pPr indent="-342900" lvl="0" marL="457200" marR="0" rtl="0" algn="l">
              <a:lnSpc>
                <a:spcPct val="115000"/>
              </a:lnSpc>
              <a:spcBef>
                <a:spcPts val="0"/>
              </a:spcBef>
              <a:spcAft>
                <a:spcPts val="0"/>
              </a:spcAft>
              <a:buClr>
                <a:srgbClr val="223654"/>
              </a:buClr>
              <a:buSzPts val="1800"/>
              <a:buChar char="●"/>
            </a:pPr>
            <a:r>
              <a:rPr lang="fr-CA" sz="1800">
                <a:solidFill>
                  <a:srgbClr val="223654"/>
                </a:solidFill>
              </a:rPr>
              <a:t>garde</a:t>
            </a:r>
            <a:endParaRPr sz="1800">
              <a:solidFill>
                <a:srgbClr val="223654"/>
              </a:solidFill>
            </a:endParaRPr>
          </a:p>
          <a:p>
            <a:pPr indent="-342900" lvl="0" marL="457200" marR="0" rtl="0" algn="l">
              <a:lnSpc>
                <a:spcPct val="115000"/>
              </a:lnSpc>
              <a:spcBef>
                <a:spcPts val="0"/>
              </a:spcBef>
              <a:spcAft>
                <a:spcPts val="0"/>
              </a:spcAft>
              <a:buClr>
                <a:srgbClr val="223654"/>
              </a:buClr>
              <a:buSzPts val="1800"/>
              <a:buChar char="●"/>
            </a:pPr>
            <a:r>
              <a:rPr lang="fr-CA" sz="1800">
                <a:solidFill>
                  <a:srgbClr val="223654"/>
                </a:solidFill>
              </a:rPr>
              <a:t>fatigue</a:t>
            </a:r>
            <a:endParaRPr sz="1800">
              <a:solidFill>
                <a:srgbClr val="223654"/>
              </a:solidFill>
            </a:endParaRPr>
          </a:p>
          <a:p>
            <a:pPr indent="-342900" lvl="0" marL="457200" marR="0" rtl="0" algn="l">
              <a:lnSpc>
                <a:spcPct val="115000"/>
              </a:lnSpc>
              <a:spcBef>
                <a:spcPts val="0"/>
              </a:spcBef>
              <a:spcAft>
                <a:spcPts val="0"/>
              </a:spcAft>
              <a:buClr>
                <a:srgbClr val="223654"/>
              </a:buClr>
              <a:buSzPts val="1800"/>
              <a:buChar char="●"/>
            </a:pPr>
            <a:r>
              <a:rPr lang="fr-CA" sz="1800">
                <a:solidFill>
                  <a:srgbClr val="223654"/>
                </a:solidFill>
              </a:rPr>
              <a:t>gestion de l’ex</a:t>
            </a:r>
            <a:endParaRPr sz="1800">
              <a:solidFill>
                <a:srgbClr val="223654"/>
              </a:solidFill>
            </a:endParaRPr>
          </a:p>
          <a:p>
            <a:pPr indent="-342900" lvl="0" marL="457200" marR="0" rtl="0" algn="l">
              <a:lnSpc>
                <a:spcPct val="115000"/>
              </a:lnSpc>
              <a:spcBef>
                <a:spcPts val="0"/>
              </a:spcBef>
              <a:spcAft>
                <a:spcPts val="0"/>
              </a:spcAft>
              <a:buClr>
                <a:srgbClr val="223654"/>
              </a:buClr>
              <a:buSzPts val="1800"/>
              <a:buChar char="●"/>
            </a:pPr>
            <a:r>
              <a:rPr lang="fr-CA" sz="1800">
                <a:solidFill>
                  <a:srgbClr val="223654"/>
                </a:solidFill>
              </a:rPr>
              <a:t>deuil</a:t>
            </a:r>
            <a:endParaRPr sz="1800">
              <a:solidFill>
                <a:srgbClr val="223654"/>
              </a:solidFill>
            </a:endParaRPr>
          </a:p>
          <a:p>
            <a:pPr indent="-342900" lvl="0" marL="457200" marR="0" rtl="0" algn="l">
              <a:lnSpc>
                <a:spcPct val="115000"/>
              </a:lnSpc>
              <a:spcBef>
                <a:spcPts val="0"/>
              </a:spcBef>
              <a:spcAft>
                <a:spcPts val="0"/>
              </a:spcAft>
              <a:buClr>
                <a:srgbClr val="223654"/>
              </a:buClr>
              <a:buSzPts val="1800"/>
              <a:buChar char="●"/>
            </a:pPr>
            <a:r>
              <a:rPr lang="fr-CA" sz="1800">
                <a:solidFill>
                  <a:srgbClr val="223654"/>
                </a:solidFill>
              </a:rPr>
              <a:t>conciliation famille-travail-étude</a:t>
            </a:r>
            <a:endParaRPr sz="1800">
              <a:solidFill>
                <a:srgbClr val="223654"/>
              </a:solidFill>
            </a:endParaRPr>
          </a:p>
          <a:p>
            <a:pPr indent="-342900" lvl="0" marL="457200" marR="0" rtl="0" algn="l">
              <a:lnSpc>
                <a:spcPct val="115000"/>
              </a:lnSpc>
              <a:spcBef>
                <a:spcPts val="0"/>
              </a:spcBef>
              <a:spcAft>
                <a:spcPts val="0"/>
              </a:spcAft>
              <a:buClr>
                <a:srgbClr val="223654"/>
              </a:buClr>
              <a:buSzPts val="1800"/>
              <a:buChar char="●"/>
            </a:pPr>
            <a:r>
              <a:rPr lang="fr-CA" sz="1800">
                <a:solidFill>
                  <a:srgbClr val="223654"/>
                </a:solidFill>
              </a:rPr>
              <a:t>questions juridiques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