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73" r:id="rId3"/>
    <p:sldId id="257" r:id="rId4"/>
    <p:sldId id="258" r:id="rId5"/>
    <p:sldId id="264" r:id="rId6"/>
    <p:sldId id="259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2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FB148-D502-9541-87C9-C6D0A348D65A}" type="datetimeFigureOut">
              <a:rPr lang="en-US" smtClean="0"/>
              <a:t>3/2/20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5C01E-AFC9-AE4E-B800-54E94BD81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01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7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9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26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36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0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6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6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3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5C01E-AFC9-AE4E-B800-54E94BD810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CE3B-8EA4-964B-928A-A6D1B5F0ECE1}" type="datetime1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D4D7-7B41-DE49-920D-1EAFB06E51F8}" type="datetime1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A5AF-EAC1-DD4B-9F00-CD0BFC64C926}" type="datetime1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FF60-5689-0945-ACDA-C3957FB07B5B}" type="datetime1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7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66E6-4F27-4C48-A2A0-A21A7B69A385}" type="datetime1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3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38C2-0DA7-6649-8389-5FC35BC69B5B}" type="datetime1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0A374-0D51-ED40-8F8B-DF85A694D84C}" type="datetime1">
              <a:rPr lang="en-US" smtClean="0"/>
              <a:t>3/2/20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460-5B51-5342-B352-00B2A00FB7A0}" type="datetime1">
              <a:rPr lang="en-US" smtClean="0"/>
              <a:t>3/2/20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2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8769-8987-EE43-BEEE-7F12145301F3}" type="datetime1">
              <a:rPr lang="en-US" smtClean="0"/>
              <a:t>3/2/20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EF27-0B30-3844-882E-014E6CCB208A}" type="datetime1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3735-53A7-E249-835E-9A0EDD34BC8A}" type="datetime1">
              <a:rPr lang="en-US" smtClean="0"/>
              <a:t>3/2/20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3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1F72-6298-BB43-9E6A-C9F71F59C825}" type="datetime1">
              <a:rPr lang="en-US" smtClean="0"/>
              <a:t>3/2/20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F60A4-F156-7D4F-9F38-E4C19A14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1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E622-7C03-5340-9FA7-1A0214E1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F605A-476A-BC4E-8A84-B5F808A12B7F}"/>
              </a:ext>
            </a:extLst>
          </p:cNvPr>
          <p:cNvSpPr txBox="1"/>
          <p:nvPr/>
        </p:nvSpPr>
        <p:spPr>
          <a:xfrm>
            <a:off x="838560" y="1536174"/>
            <a:ext cx="10514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1: Nucleus Detection in Cell (image classification)</a:t>
            </a:r>
          </a:p>
          <a:p>
            <a:endParaRPr lang="en-US" sz="3600" b="1" dirty="0"/>
          </a:p>
          <a:p>
            <a:r>
              <a:rPr lang="en-US" sz="3600" b="1" dirty="0"/>
              <a:t>Project 2: Parkinson Disease Diagnosis from Acoustic Features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Soonmo Seong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73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220D-CC7D-304E-9DA2-B0C0DBA6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0" y="446468"/>
            <a:ext cx="11771657" cy="820001"/>
          </a:xfrm>
        </p:spPr>
        <p:txBody>
          <a:bodyPr>
            <a:noAutofit/>
          </a:bodyPr>
          <a:lstStyle/>
          <a:p>
            <a:r>
              <a:rPr lang="en-US" sz="4400" b="1" dirty="0"/>
              <a:t>Parkinson Disease Diagnosis from Acoustic Features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E622-7C03-5340-9FA7-1A0214E1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F605A-476A-BC4E-8A84-B5F808A12B7F}"/>
              </a:ext>
            </a:extLst>
          </p:cNvPr>
          <p:cNvSpPr txBox="1"/>
          <p:nvPr/>
        </p:nvSpPr>
        <p:spPr>
          <a:xfrm>
            <a:off x="747042" y="2078197"/>
            <a:ext cx="106979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Purpose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purpose is to build the best model that predicts the positiveness of the Parkinson disease from voice-related data of participants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Logistic Regression, Ridge Regression, LASSO  Regression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Lower test error rate by 100 iterations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Confusion matrix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Training data(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dirty="0"/>
              <a:t>) = 0.8n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K-fold cross-validation the best estimates the test error rate 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3-folds to Leave-One-Out(15 types of K-fold)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value of </a:t>
            </a:r>
            <a:r>
              <a:rPr lang="en-US" sz="2400" dirty="0" err="1"/>
              <a:t>lhyperparater</a:t>
            </a:r>
            <a:r>
              <a:rPr lang="en-US" sz="2400" dirty="0"/>
              <a:t> is optimal for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16763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Data Structure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622A1B8-291A-E04E-9C3C-F84FA41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DDE5E-7E33-BC4C-B5F3-E0CBA35E2E57}"/>
              </a:ext>
            </a:extLst>
          </p:cNvPr>
          <p:cNvSpPr txBox="1"/>
          <p:nvPr/>
        </p:nvSpPr>
        <p:spPr>
          <a:xfrm>
            <a:off x="6696424" y="1720840"/>
            <a:ext cx="5287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  = 240 samples, binary classification.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Samples with disease (=1) are 50%.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balanced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= 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sample has 44 acoustic features</a:t>
            </a:r>
          </a:p>
          <a:p>
            <a:pPr lvl="1"/>
            <a:r>
              <a:rPr lang="en-US" sz="2400" dirty="0"/>
              <a:t>- pitch periods, voice noise, and perturbation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211FD25-AFC7-5041-884A-61312D0C43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8" b="1"/>
          <a:stretch/>
        </p:blipFill>
        <p:spPr>
          <a:xfrm>
            <a:off x="461340" y="1277654"/>
            <a:ext cx="5981700" cy="44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6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Correlation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6EA4B1CD-5F36-5B49-BBDB-975667B7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4" y="889000"/>
            <a:ext cx="5080000" cy="50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B99ADD-704E-E040-94B5-EA3ACD67C008}"/>
              </a:ext>
            </a:extLst>
          </p:cNvPr>
          <p:cNvSpPr txBox="1"/>
          <p:nvPr/>
        </p:nvSpPr>
        <p:spPr>
          <a:xfrm>
            <a:off x="6096000" y="633941"/>
            <a:ext cx="56726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 acoustic features have strong positive correlations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MFCC and their derivatives(Delta)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HNR are highly, positively correlated with MFCC and Delta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Negative correlations are not recognized noticeably.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PPE is a new measurement of pitch variation in voice.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MFC is a representation of the short-term power spectrum of a 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ShimAPQ</a:t>
            </a:r>
            <a:r>
              <a:rPr lang="en-US" sz="2400" dirty="0"/>
              <a:t> is a measurement of perturbation to the small, rapid, cycle-to-cycle changes of period in the fundamental frequency</a:t>
            </a:r>
          </a:p>
        </p:txBody>
      </p:sp>
    </p:spTree>
    <p:extLst>
      <p:ext uri="{BB962C8B-B14F-4D97-AF65-F5344CB8AC3E}">
        <p14:creationId xmlns:p14="http://schemas.microsoft.com/office/powerpoint/2010/main" val="341916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10-fold Cross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9E51E4-D4BF-0C4E-9791-E6DD48FEF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6" y="1549922"/>
            <a:ext cx="11274468" cy="37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4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Optimal K-fold Cross Validation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B3F8E8B-986F-2F43-8A5E-2655E8F40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65" y="633941"/>
            <a:ext cx="6362872" cy="2851409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0CCF66A6-10B7-EC46-B6D4-F1998B335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65" y="3504942"/>
            <a:ext cx="6362871" cy="2851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E17BB1-18ED-6A43-B764-4BAF22687A87}"/>
              </a:ext>
            </a:extLst>
          </p:cNvPr>
          <p:cNvSpPr txBox="1"/>
          <p:nvPr/>
        </p:nvSpPr>
        <p:spPr>
          <a:xfrm>
            <a:off x="6917268" y="633941"/>
            <a:ext cx="485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25 folds cross validation for the LASSO regression (trade-off between time and error rates)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936F4-EDF1-FD47-BA30-F76CDC06E757}"/>
              </a:ext>
            </a:extLst>
          </p:cNvPr>
          <p:cNvSpPr txBox="1"/>
          <p:nvPr/>
        </p:nvSpPr>
        <p:spPr>
          <a:xfrm>
            <a:off x="6931882" y="3517009"/>
            <a:ext cx="485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folds cross validation for the Ridge regression</a:t>
            </a:r>
          </a:p>
          <a:p>
            <a:pPr lvl="1"/>
            <a:r>
              <a:rPr lang="en-US" sz="2400" dirty="0"/>
              <a:t>- time doesn’t matter</a:t>
            </a:r>
          </a:p>
        </p:txBody>
      </p:sp>
    </p:spTree>
    <p:extLst>
      <p:ext uri="{BB962C8B-B14F-4D97-AF65-F5344CB8AC3E}">
        <p14:creationId xmlns:p14="http://schemas.microsoft.com/office/powerpoint/2010/main" val="64635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Best Model with Optimal Hyperparameter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17BB1-18ED-6A43-B764-4BAF22687A87}"/>
              </a:ext>
            </a:extLst>
          </p:cNvPr>
          <p:cNvSpPr txBox="1"/>
          <p:nvPr/>
        </p:nvSpPr>
        <p:spPr>
          <a:xfrm>
            <a:off x="6917268" y="633941"/>
            <a:ext cx="4851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best method for this dataset is the ridge logistic regression with </a:t>
            </a:r>
            <a:r>
              <a:rPr lang="el-GR" sz="2400" i="1" dirty="0"/>
              <a:t>λ </a:t>
            </a:r>
            <a:r>
              <a:rPr lang="el-GR" sz="2400" dirty="0"/>
              <a:t>= 0.1272 </a:t>
            </a:r>
            <a:r>
              <a:rPr lang="en-US" sz="2400" dirty="0"/>
              <a:t>chosen by 10-fold cross validation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936F4-EDF1-FD47-BA30-F76CDC06E757}"/>
              </a:ext>
            </a:extLst>
          </p:cNvPr>
          <p:cNvSpPr txBox="1"/>
          <p:nvPr/>
        </p:nvSpPr>
        <p:spPr>
          <a:xfrm>
            <a:off x="6931882" y="3517009"/>
            <a:ext cx="4851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Optimal hyperparameter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lasso regression: 0.0058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ridge regression: 0.1272. </a:t>
            </a:r>
          </a:p>
          <a:p>
            <a:endParaRPr lang="en-US" sz="2400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7B704CE2-9EE6-4C43-BFB1-0FB298D0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0" y="3684059"/>
            <a:ext cx="6004604" cy="288306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4CBA81-1453-5A40-9EA3-BCA4F2188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0" y="633941"/>
            <a:ext cx="6004605" cy="28830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82A3B0-22F8-2D43-B283-2AA23ADC873E}"/>
              </a:ext>
            </a:extLst>
          </p:cNvPr>
          <p:cNvSpPr/>
          <p:nvPr/>
        </p:nvSpPr>
        <p:spPr>
          <a:xfrm>
            <a:off x="5473874" y="1453019"/>
            <a:ext cx="789140" cy="1590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Variable Importance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17BB1-18ED-6A43-B764-4BAF22687A87}"/>
              </a:ext>
            </a:extLst>
          </p:cNvPr>
          <p:cNvSpPr txBox="1"/>
          <p:nvPr/>
        </p:nvSpPr>
        <p:spPr>
          <a:xfrm>
            <a:off x="7127310" y="633941"/>
            <a:ext cx="4641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Variable importance has similar patterns in both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" name="Picture 9" descr="A picture containing clock&#10;&#10;Description automatically generated">
            <a:extLst>
              <a:ext uri="{FF2B5EF4-FFF2-40B4-BE49-F238E27FC236}">
                <a16:creationId xmlns:a16="http://schemas.microsoft.com/office/drawing/2014/main" id="{990E894A-5224-D04B-8BDE-FE35D944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" y="1631460"/>
            <a:ext cx="5842003" cy="359507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DCF59-5CB2-2A45-B218-904500C6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2" y="3557016"/>
            <a:ext cx="4851398" cy="323426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8F3BCF-F571-5C4B-9B08-898EE14C3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402" y="291570"/>
            <a:ext cx="4851398" cy="32342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7328FD6-E19E-C64D-8F94-2FE30F65C5B3}"/>
              </a:ext>
            </a:extLst>
          </p:cNvPr>
          <p:cNvSpPr/>
          <p:nvPr/>
        </p:nvSpPr>
        <p:spPr>
          <a:xfrm>
            <a:off x="6507208" y="1155217"/>
            <a:ext cx="4641356" cy="1459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3FCFB3-8418-504D-B7D1-F688C956428A}"/>
              </a:ext>
            </a:extLst>
          </p:cNvPr>
          <p:cNvSpPr/>
          <p:nvPr/>
        </p:nvSpPr>
        <p:spPr>
          <a:xfrm>
            <a:off x="6513304" y="4398289"/>
            <a:ext cx="4641356" cy="1459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3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Conclusion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423DFB-2B24-0346-BA14-6FE3F030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" y="809095"/>
            <a:ext cx="6121400" cy="179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96CF1-CB12-234E-98BD-0354E8FFD9E3}"/>
              </a:ext>
            </a:extLst>
          </p:cNvPr>
          <p:cNvSpPr txBox="1"/>
          <p:nvPr/>
        </p:nvSpPr>
        <p:spPr>
          <a:xfrm>
            <a:off x="1591056" y="4261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1C134-0454-2A4A-865A-948DA551BBA9}"/>
              </a:ext>
            </a:extLst>
          </p:cNvPr>
          <p:cNvSpPr txBox="1"/>
          <p:nvPr/>
        </p:nvSpPr>
        <p:spPr>
          <a:xfrm>
            <a:off x="383540" y="3247807"/>
            <a:ext cx="113997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ridge logistic regression with </a:t>
            </a:r>
            <a:r>
              <a:rPr lang="el-GR" sz="2400" i="1" dirty="0"/>
              <a:t>λ </a:t>
            </a:r>
            <a:r>
              <a:rPr lang="el-GR" sz="2400" dirty="0"/>
              <a:t>= 0.1272 </a:t>
            </a:r>
            <a:r>
              <a:rPr lang="en-US" sz="2400" dirty="0"/>
              <a:t>is the best method since the ridge regression is not overfitted.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model doesn't spend too much time to cross validate and train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eclectically choose 10-fold cross validation by comparing 15 types of cross validation folds from 3 fold to LO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572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220D-CC7D-304E-9DA2-B0C0DBA60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24819"/>
            <a:ext cx="9144000" cy="820001"/>
          </a:xfrm>
        </p:spPr>
        <p:txBody>
          <a:bodyPr/>
          <a:lstStyle/>
          <a:p>
            <a:r>
              <a:rPr lang="en-US" b="1" dirty="0"/>
              <a:t>Nucleus Detection in Cell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E622-7C03-5340-9FA7-1A0214E1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F605A-476A-BC4E-8A84-B5F808A12B7F}"/>
              </a:ext>
            </a:extLst>
          </p:cNvPr>
          <p:cNvSpPr txBox="1"/>
          <p:nvPr/>
        </p:nvSpPr>
        <p:spPr>
          <a:xfrm>
            <a:off x="838560" y="2078197"/>
            <a:ext cx="105148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Purpose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Which model the best classifies cells (lower test error rate by 100 </a:t>
            </a:r>
            <a:r>
              <a:rPr lang="en-US" sz="2400" dirty="0" err="1"/>
              <a:t>itereations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- Random Forest, Support Vector Machine, Logistic Regression, Ridge Regression, LASSO 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Whether or not larger sample size improves performance (time-saving, cost-effective)</a:t>
            </a:r>
          </a:p>
          <a:p>
            <a:r>
              <a:rPr lang="en-US" sz="2400" dirty="0"/>
              <a:t>	- Case 1: training data(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dirty="0"/>
              <a:t>) – n/2 | Case2: training data (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dirty="0"/>
              <a:t>) – 0.9n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well cross-validation estimates the test error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the nucleus</a:t>
            </a:r>
            <a:r>
              <a:rPr lang="ko-KR" altLang="en-US" sz="2400" dirty="0"/>
              <a:t> </a:t>
            </a:r>
            <a:r>
              <a:rPr lang="en-US" altLang="ko-KR" sz="2400" dirty="0"/>
              <a:t>is expected to be in a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variable(pixel) is important to classify images</a:t>
            </a:r>
          </a:p>
        </p:txBody>
      </p:sp>
    </p:spTree>
    <p:extLst>
      <p:ext uri="{BB962C8B-B14F-4D97-AF65-F5344CB8AC3E}">
        <p14:creationId xmlns:p14="http://schemas.microsoft.com/office/powerpoint/2010/main" val="200642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Data Structure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622A1B8-291A-E04E-9C3C-F84FA41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 descr="A picture containing indoor, photo, sitting, white&#10;&#10;Description automatically generated">
            <a:extLst>
              <a:ext uri="{FF2B5EF4-FFF2-40B4-BE49-F238E27FC236}">
                <a16:creationId xmlns:a16="http://schemas.microsoft.com/office/drawing/2014/main" id="{D7C7B76C-2416-CD4F-BE86-658B26CE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97" y="1925877"/>
            <a:ext cx="3442445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DDE5E-7E33-BC4C-B5F3-E0CBA35E2E57}"/>
              </a:ext>
            </a:extLst>
          </p:cNvPr>
          <p:cNvSpPr txBox="1"/>
          <p:nvPr/>
        </p:nvSpPr>
        <p:spPr>
          <a:xfrm>
            <a:off x="4243905" y="633941"/>
            <a:ext cx="748675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  = 1185 samples, binary classification.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Samples with nucleus(=1) are 43%.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Samples without nucleus(=0) are 57%.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Imbalanced  =&gt; oversampling is applied.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 =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sample is a 20x20 pixel image(cell by cell).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columns of the dataset represent pixel 1 to 400.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sample is pre-processed in grayscale.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pixel value is with a range of 0 to 255.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Nuclei are darker than its surroundings.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 pixel intensities value will differ at the nucleus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 nucleus contains the majority of the cell's genetic material. So, detecting the nucleus is important.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81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n/2 Error Rates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A4058B2-7B07-414F-A4FE-A9E940F9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633941"/>
            <a:ext cx="11155680" cy="55778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A6663-4A31-9F45-BE85-42010A18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A5670C-F4D5-8B4C-BE13-4A78B11DC4CE}"/>
              </a:ext>
            </a:extLst>
          </p:cNvPr>
          <p:cNvSpPr/>
          <p:nvPr/>
        </p:nvSpPr>
        <p:spPr>
          <a:xfrm>
            <a:off x="3992451" y="5950040"/>
            <a:ext cx="579549" cy="14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3AE40-F034-AB41-B7FD-E52C95ACC520}"/>
              </a:ext>
            </a:extLst>
          </p:cNvPr>
          <p:cNvSpPr/>
          <p:nvPr/>
        </p:nvSpPr>
        <p:spPr>
          <a:xfrm>
            <a:off x="6720630" y="5947892"/>
            <a:ext cx="579549" cy="14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0.9n Error Rates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6925194-A8E8-AD43-A4B9-B2BEB9A5C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640080"/>
            <a:ext cx="11155680" cy="5577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BEEB4-31B2-334B-8FC2-BDBDCB0C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B79268-59CD-F143-A2DB-3FFC5AE1BD16}"/>
              </a:ext>
            </a:extLst>
          </p:cNvPr>
          <p:cNvSpPr/>
          <p:nvPr/>
        </p:nvSpPr>
        <p:spPr>
          <a:xfrm>
            <a:off x="6720630" y="5973650"/>
            <a:ext cx="579549" cy="14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86343-32A0-5249-A27B-72DE77B3F59A}"/>
              </a:ext>
            </a:extLst>
          </p:cNvPr>
          <p:cNvSpPr/>
          <p:nvPr/>
        </p:nvSpPr>
        <p:spPr>
          <a:xfrm>
            <a:off x="4003188" y="5960771"/>
            <a:ext cx="579549" cy="14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CV Error Rate Analysis for LASSO, Ridge, and SVM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E3626-1CEE-4446-80AC-7076BE79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AA9DE6-F74F-9C46-8CD5-8AFAA504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633941"/>
            <a:ext cx="905256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Trade-Off between Time and Test </a:t>
            </a:r>
            <a:r>
              <a:rPr lang="en-US" sz="3200" u="sng"/>
              <a:t>Error Rate</a:t>
            </a:r>
            <a:endParaRPr lang="en-US" sz="32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DBDB1-6493-344B-BA20-8A64BFCF676B}"/>
              </a:ext>
            </a:extLst>
          </p:cNvPr>
          <p:cNvSpPr txBox="1"/>
          <p:nvPr/>
        </p:nvSpPr>
        <p:spPr>
          <a:xfrm>
            <a:off x="1134531" y="4782483"/>
            <a:ext cx="99229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dirty="0"/>
              <a:t> increase </a:t>
            </a:r>
            <a:r>
              <a:rPr lang="en-US" sz="2400" dirty="0" err="1"/>
              <a:t>upto</a:t>
            </a:r>
            <a:r>
              <a:rPr lang="en-US" sz="2400" dirty="0"/>
              <a:t> 90 percentage of n, time to cross-validate and to fit increases more than twice in general.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Ridge doesn’t improve test error rate as 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dirty="0"/>
              <a:t> 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LASSO reduces test error rate in half, the most affected by 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endParaRPr lang="en-US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Radial SVM spends much more time, but results in the worse test error rate.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50D07-E5D2-C943-A2CD-AA75884A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C094C6-47E6-7F46-AB13-6F1EA82C5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75773"/>
              </p:ext>
            </p:extLst>
          </p:nvPr>
        </p:nvGraphicFramePr>
        <p:xfrm>
          <a:off x="721080" y="633941"/>
          <a:ext cx="10749837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2022">
                  <a:extLst>
                    <a:ext uri="{9D8B030D-6E8A-4147-A177-3AD203B41FA5}">
                      <a16:colId xmlns:a16="http://schemas.microsoft.com/office/drawing/2014/main" val="53824816"/>
                    </a:ext>
                  </a:extLst>
                </a:gridCol>
                <a:gridCol w="1313708">
                  <a:extLst>
                    <a:ext uri="{9D8B030D-6E8A-4147-A177-3AD203B41FA5}">
                      <a16:colId xmlns:a16="http://schemas.microsoft.com/office/drawing/2014/main" val="338450591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71236621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7239312"/>
                    </a:ext>
                  </a:extLst>
                </a:gridCol>
                <a:gridCol w="2537843">
                  <a:extLst>
                    <a:ext uri="{9D8B030D-6E8A-4147-A177-3AD203B41FA5}">
                      <a16:colId xmlns:a16="http://schemas.microsoft.com/office/drawing/2014/main" val="3952127674"/>
                    </a:ext>
                  </a:extLst>
                </a:gridCol>
                <a:gridCol w="2390104">
                  <a:extLst>
                    <a:ext uri="{9D8B030D-6E8A-4147-A177-3AD203B41FA5}">
                      <a16:colId xmlns:a16="http://schemas.microsoft.com/office/drawing/2014/main" val="1092516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 err="1"/>
                        <a:t>n</a:t>
                      </a:r>
                      <a:r>
                        <a:rPr lang="en-US" sz="1400" baseline="-25000" dirty="0" err="1"/>
                        <a:t>learn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to Cross Validate(sec)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to Fit(sec)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Test Error Rate(%)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4531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n/2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4.9(se = 1.2)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0.1(se = 0.05)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2.3(se = 0.61)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092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2.8(se = 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0.4(se =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2.3(se = 0.68)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Fastest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9676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167.8(se = 44.6)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0(se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3.6(se = 0.85)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Worst 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656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2.9(se = 0.8)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1.8(se = 0.67)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9315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0.9n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8.5(se = 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0.3(se = 0.06)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2.1(se = 1.2)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4672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6.3(se = 0.4)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1(se = 0.36)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1.2(se = 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Fastest 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1073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474.9(se = 4.7)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0(se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2.2(se = 1.3)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Worst 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710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5(se = 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1.2(se = 0.88)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Best 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763328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US" sz="1400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m= 0.2, p-value = 0.14 &gt;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No difference in test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995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= 1.1, p-value = 4e-12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Difference in test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370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= 1.4, p-value = 9e-14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Difference in test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540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 = 0.6, p-value = 2e-7 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Difference in test 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5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66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Importance of Variable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3351B-B083-4146-A3DF-6FA397B5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pencil and paper&#10;&#10;Description automatically generated">
            <a:extLst>
              <a:ext uri="{FF2B5EF4-FFF2-40B4-BE49-F238E27FC236}">
                <a16:creationId xmlns:a16="http://schemas.microsoft.com/office/drawing/2014/main" id="{4ED593C0-EF62-FD49-83F1-1A2A8B7C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20" y="633941"/>
            <a:ext cx="905256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9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ADB-F3AE-8242-A593-B04E0546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4" y="-50800"/>
            <a:ext cx="10515600" cy="684741"/>
          </a:xfrm>
        </p:spPr>
        <p:txBody>
          <a:bodyPr>
            <a:normAutofit/>
          </a:bodyPr>
          <a:lstStyle/>
          <a:p>
            <a:r>
              <a:rPr lang="en-US" sz="3200" u="sng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6FA0D1-C35F-2848-BFE5-58FECDD6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0A4-F156-7D4F-9F38-E4C19A146687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42E39-58E8-734B-9CDB-8AB7F21C211C}"/>
              </a:ext>
            </a:extLst>
          </p:cNvPr>
          <p:cNvSpPr txBox="1"/>
          <p:nvPr/>
        </p:nvSpPr>
        <p:spPr>
          <a:xfrm>
            <a:off x="7302674" y="1166841"/>
            <a:ext cx="46437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method for this dataset is Random Forest in terms of test error rate and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dirty="0"/>
              <a:t> increases, time to train models increases by 200 percentage.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larger </a:t>
            </a:r>
            <a:r>
              <a:rPr lang="en-US" sz="2400" dirty="0" err="1"/>
              <a:t>n</a:t>
            </a:r>
            <a:r>
              <a:rPr lang="en-US" sz="2400" baseline="-25000" dirty="0" err="1"/>
              <a:t>learn</a:t>
            </a:r>
            <a:r>
              <a:rPr lang="en-US" sz="2400" baseline="-25000" dirty="0"/>
              <a:t>  </a:t>
            </a:r>
            <a:r>
              <a:rPr lang="en-US" sz="2400" dirty="0"/>
              <a:t>improves test error rates except for Ridge.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Radial SVM  is the worst method  for this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 descr="A picture containing sign, clock&#10;&#10;Description automatically generated">
            <a:extLst>
              <a:ext uri="{FF2B5EF4-FFF2-40B4-BE49-F238E27FC236}">
                <a16:creationId xmlns:a16="http://schemas.microsoft.com/office/drawing/2014/main" id="{3A527205-2639-FF4A-80E3-A20F5791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4" y="1166842"/>
            <a:ext cx="6786473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2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986</Words>
  <Application>Microsoft Macintosh PowerPoint</Application>
  <PresentationFormat>Widescreen</PresentationFormat>
  <Paragraphs>181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Nucleus Detection in Cell</vt:lpstr>
      <vt:lpstr>Data Structure</vt:lpstr>
      <vt:lpstr>n/2 Error Rates</vt:lpstr>
      <vt:lpstr>0.9n Error Rates</vt:lpstr>
      <vt:lpstr>CV Error Rate Analysis for LASSO, Ridge, and SVM</vt:lpstr>
      <vt:lpstr>Trade-Off between Time and Test Error Rate</vt:lpstr>
      <vt:lpstr>Importance of Variable</vt:lpstr>
      <vt:lpstr>Conclusion</vt:lpstr>
      <vt:lpstr>Parkinson Disease Diagnosis from Acoustic Features </vt:lpstr>
      <vt:lpstr>Data Structure</vt:lpstr>
      <vt:lpstr>Correlation Analysis</vt:lpstr>
      <vt:lpstr>10-fold Cross Validation</vt:lpstr>
      <vt:lpstr>Optimal K-fold Cross Validation</vt:lpstr>
      <vt:lpstr>Best Model with Optimal Hyperparameter</vt:lpstr>
      <vt:lpstr>Variable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Nucleus Detection</dc:title>
  <dc:creator>SOONMO.SEONG@baruchmail.cuny.edu</dc:creator>
  <cp:lastModifiedBy>SOONMO.SEONG@baruchmail.cuny.edu</cp:lastModifiedBy>
  <cp:revision>62</cp:revision>
  <cp:lastPrinted>2019-12-05T20:44:16Z</cp:lastPrinted>
  <dcterms:created xsi:type="dcterms:W3CDTF">2019-12-03T18:25:29Z</dcterms:created>
  <dcterms:modified xsi:type="dcterms:W3CDTF">2020-03-03T16:20:15Z</dcterms:modified>
</cp:coreProperties>
</file>