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071F-C19D-ED7D-8005-B5B4F70874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6FFFED-2CB0-C99C-1576-5A34CE8CB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3C54E9-EF59-F3EC-B45D-A2A2D8EB4B8E}"/>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5" name="Footer Placeholder 4">
            <a:extLst>
              <a:ext uri="{FF2B5EF4-FFF2-40B4-BE49-F238E27FC236}">
                <a16:creationId xmlns:a16="http://schemas.microsoft.com/office/drawing/2014/main" id="{77FC390F-379E-2A4D-8341-C847F7B62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B18FC-B738-CB9E-AD7B-638863A23C6F}"/>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272994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8F6D-FF0F-8E66-A14E-F7F7588624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504713-B43E-1BAB-4C35-D4B1C6C7B0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5EA22-90AE-370D-3106-881C3FC165E5}"/>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5" name="Footer Placeholder 4">
            <a:extLst>
              <a:ext uri="{FF2B5EF4-FFF2-40B4-BE49-F238E27FC236}">
                <a16:creationId xmlns:a16="http://schemas.microsoft.com/office/drawing/2014/main" id="{249CBC49-6144-ABE4-48C6-450E50B98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7BF40-C3A6-CA5F-1B48-2E8796FC7A57}"/>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346235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5EE0E-BFC2-57A6-491B-E8E002D1A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99A668-4F9B-359E-3A4F-806EFCE7A7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A8FDD-5C20-8F94-F63D-160180803992}"/>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5" name="Footer Placeholder 4">
            <a:extLst>
              <a:ext uri="{FF2B5EF4-FFF2-40B4-BE49-F238E27FC236}">
                <a16:creationId xmlns:a16="http://schemas.microsoft.com/office/drawing/2014/main" id="{4BD206A3-2F6E-AD63-B3F7-D1FCC5C72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BC9D1-2232-33CC-27F0-AE4855D97745}"/>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313079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8FBD-073D-73CB-5115-5AED2E8CC5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48DA4C-8B02-F1E7-BE4D-100287250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4FF37-53F1-7FC5-11FE-3C0DDBF1B6C2}"/>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5" name="Footer Placeholder 4">
            <a:extLst>
              <a:ext uri="{FF2B5EF4-FFF2-40B4-BE49-F238E27FC236}">
                <a16:creationId xmlns:a16="http://schemas.microsoft.com/office/drawing/2014/main" id="{039EC337-FCD0-EA3E-A061-15A5CDFF8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EF263-B8BB-4BBD-E67B-301190B73DD3}"/>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203761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5D58-F4A9-11DB-B1FF-928B6C044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517342-C9B1-0616-7007-6D53EAF79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AE963-40D5-CFC4-3C9A-B358B2F354EB}"/>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5" name="Footer Placeholder 4">
            <a:extLst>
              <a:ext uri="{FF2B5EF4-FFF2-40B4-BE49-F238E27FC236}">
                <a16:creationId xmlns:a16="http://schemas.microsoft.com/office/drawing/2014/main" id="{3008CF82-6995-3C43-8ACE-0EBD51021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D811D-EB9E-C0A7-11D2-B056FC78A6A5}"/>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287483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55CD-972A-7295-9F2D-B35D11506A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770157-4AB8-92B3-8E22-96B1DB2AF3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82A93E-FC73-D046-F08F-468D3CB89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FA73FA-DFBD-24F0-CCE0-2660A353C009}"/>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6" name="Footer Placeholder 5">
            <a:extLst>
              <a:ext uri="{FF2B5EF4-FFF2-40B4-BE49-F238E27FC236}">
                <a16:creationId xmlns:a16="http://schemas.microsoft.com/office/drawing/2014/main" id="{7BF47079-FAF4-D482-EDCD-F435A58CC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2577E8-1C2A-3106-4667-F419D921C70E}"/>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320127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1D57-7CB8-F4BC-BB60-379DA7DE36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E35780-3819-9860-DE95-1B6D18322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6386F0-63FB-81F0-0209-7432694DB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3E4B6F-C2D9-5C4D-1E3D-0B924A37E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46FE6-89BA-1B7E-2F08-2D22A4C28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E640B1-2C53-66F9-EB30-DA56EBFBC5F1}"/>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8" name="Footer Placeholder 7">
            <a:extLst>
              <a:ext uri="{FF2B5EF4-FFF2-40B4-BE49-F238E27FC236}">
                <a16:creationId xmlns:a16="http://schemas.microsoft.com/office/drawing/2014/main" id="{6A429BB3-663A-68C4-08C0-FAD344241E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E9B3AC-AD24-7472-B07A-6DB5002DB364}"/>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121699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7D25-06E9-45BA-83D5-7A748E343F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4450D7-130A-8FDE-8623-2B1742596FB2}"/>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4" name="Footer Placeholder 3">
            <a:extLst>
              <a:ext uri="{FF2B5EF4-FFF2-40B4-BE49-F238E27FC236}">
                <a16:creationId xmlns:a16="http://schemas.microsoft.com/office/drawing/2014/main" id="{536B9DBA-374E-4041-8901-A1F51905CA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1E7ED-6550-A63C-AE92-F1DE9318FEE6}"/>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116290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C4881-F5ED-FD36-8CF0-DD9747E07C3A}"/>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3" name="Footer Placeholder 2">
            <a:extLst>
              <a:ext uri="{FF2B5EF4-FFF2-40B4-BE49-F238E27FC236}">
                <a16:creationId xmlns:a16="http://schemas.microsoft.com/office/drawing/2014/main" id="{FC35ABE0-4438-3725-83D9-D16DA9305A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40FA70-CBDF-5B8F-9F5E-6B30E9A7736A}"/>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8433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6E2F-07A4-B1FD-EBDE-037916C68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BC42EF-7FA9-8E8E-C983-1461A09D47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D5295D-E6C5-12DA-E1DE-CD1E1F485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C1A72-2BF7-1D77-79F8-A9B8C885592B}"/>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6" name="Footer Placeholder 5">
            <a:extLst>
              <a:ext uri="{FF2B5EF4-FFF2-40B4-BE49-F238E27FC236}">
                <a16:creationId xmlns:a16="http://schemas.microsoft.com/office/drawing/2014/main" id="{1809F56F-FC50-38C5-5517-4D0755F301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78076-4C2A-FB18-7F34-9F1591A2FCDB}"/>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153098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5AFC-8643-3176-D73E-CB4739D53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507083-9B41-F8DB-D4C5-E11DB062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B19F74-5CBB-B2D4-1AA3-FB98515B2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0DEF0-E767-3B3A-F843-1F76FFB98F04}"/>
              </a:ext>
            </a:extLst>
          </p:cNvPr>
          <p:cNvSpPr>
            <a:spLocks noGrp="1"/>
          </p:cNvSpPr>
          <p:nvPr>
            <p:ph type="dt" sz="half" idx="10"/>
          </p:nvPr>
        </p:nvSpPr>
        <p:spPr/>
        <p:txBody>
          <a:bodyPr/>
          <a:lstStyle/>
          <a:p>
            <a:fld id="{9894A9B4-7E81-48E0-9497-50371FE8BD42}" type="datetimeFigureOut">
              <a:rPr lang="en-IN" smtClean="0"/>
              <a:t>20-05-2024</a:t>
            </a:fld>
            <a:endParaRPr lang="en-IN"/>
          </a:p>
        </p:txBody>
      </p:sp>
      <p:sp>
        <p:nvSpPr>
          <p:cNvPr id="6" name="Footer Placeholder 5">
            <a:extLst>
              <a:ext uri="{FF2B5EF4-FFF2-40B4-BE49-F238E27FC236}">
                <a16:creationId xmlns:a16="http://schemas.microsoft.com/office/drawing/2014/main" id="{2A53402E-F5B2-48BE-C3CF-A9CF8D2E3F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B484AD-FE0C-2DAD-DFA8-8A9B8452DD1E}"/>
              </a:ext>
            </a:extLst>
          </p:cNvPr>
          <p:cNvSpPr>
            <a:spLocks noGrp="1"/>
          </p:cNvSpPr>
          <p:nvPr>
            <p:ph type="sldNum" sz="quarter" idx="12"/>
          </p:nvPr>
        </p:nvSpPr>
        <p:spPr/>
        <p:txBody>
          <a:bodyPr/>
          <a:lstStyle/>
          <a:p>
            <a:fld id="{9608F426-120E-4DEC-90DC-C5470BBF1A5B}" type="slidenum">
              <a:rPr lang="en-IN" smtClean="0"/>
              <a:t>‹#›</a:t>
            </a:fld>
            <a:endParaRPr lang="en-IN"/>
          </a:p>
        </p:txBody>
      </p:sp>
    </p:spTree>
    <p:extLst>
      <p:ext uri="{BB962C8B-B14F-4D97-AF65-F5344CB8AC3E}">
        <p14:creationId xmlns:p14="http://schemas.microsoft.com/office/powerpoint/2010/main" val="49277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04037-FCA4-2EA5-B733-4D842250E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2D667B-B209-A5E4-E49C-5774852B7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096DA-BEED-F3BF-9C74-A7ECD2D17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4A9B4-7E81-48E0-9497-50371FE8BD42}" type="datetimeFigureOut">
              <a:rPr lang="en-IN" smtClean="0"/>
              <a:t>20-05-2024</a:t>
            </a:fld>
            <a:endParaRPr lang="en-IN"/>
          </a:p>
        </p:txBody>
      </p:sp>
      <p:sp>
        <p:nvSpPr>
          <p:cNvPr id="5" name="Footer Placeholder 4">
            <a:extLst>
              <a:ext uri="{FF2B5EF4-FFF2-40B4-BE49-F238E27FC236}">
                <a16:creationId xmlns:a16="http://schemas.microsoft.com/office/drawing/2014/main" id="{0BB3DD91-F52D-C0C9-1BD0-20A20E3F7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C9AB12-8E52-2A1A-E55D-DB4404654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8F426-120E-4DEC-90DC-C5470BBF1A5B}" type="slidenum">
              <a:rPr lang="en-IN" smtClean="0"/>
              <a:t>‹#›</a:t>
            </a:fld>
            <a:endParaRPr lang="en-IN"/>
          </a:p>
        </p:txBody>
      </p:sp>
    </p:spTree>
    <p:extLst>
      <p:ext uri="{BB962C8B-B14F-4D97-AF65-F5344CB8AC3E}">
        <p14:creationId xmlns:p14="http://schemas.microsoft.com/office/powerpoint/2010/main" val="3226391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A635AD-33D3-EFD1-ED5B-182C842297BD}"/>
              </a:ext>
            </a:extLst>
          </p:cNvPr>
          <p:cNvSpPr>
            <a:spLocks noGrp="1"/>
          </p:cNvSpPr>
          <p:nvPr>
            <p:ph type="title"/>
          </p:nvPr>
        </p:nvSpPr>
        <p:spPr>
          <a:xfrm>
            <a:off x="838200" y="681037"/>
            <a:ext cx="10515600" cy="1325563"/>
          </a:xfrm>
        </p:spPr>
        <p:txBody>
          <a:bodyPr>
            <a:normAutofit/>
          </a:bodyPr>
          <a:lstStyle/>
          <a:p>
            <a:r>
              <a:rPr lang="en-IN" b="1" dirty="0"/>
              <a:t>		Introduction to Biometrics</a:t>
            </a:r>
            <a:br>
              <a:rPr lang="en-IN" b="1" dirty="0"/>
            </a:br>
            <a:r>
              <a:rPr lang="en-IN" b="1" dirty="0"/>
              <a:t>		</a:t>
            </a:r>
            <a:r>
              <a:rPr lang="en-IN" sz="3200" b="1" dirty="0"/>
              <a:t>		Course Project </a:t>
            </a:r>
            <a:endParaRPr lang="en-IN" b="1" dirty="0"/>
          </a:p>
        </p:txBody>
      </p:sp>
      <p:sp>
        <p:nvSpPr>
          <p:cNvPr id="5" name="Content Placeholder 4">
            <a:extLst>
              <a:ext uri="{FF2B5EF4-FFF2-40B4-BE49-F238E27FC236}">
                <a16:creationId xmlns:a16="http://schemas.microsoft.com/office/drawing/2014/main" id="{515424DF-77B1-99AA-953F-11537A89DEB6}"/>
              </a:ext>
            </a:extLst>
          </p:cNvPr>
          <p:cNvSpPr>
            <a:spLocks noGrp="1"/>
          </p:cNvSpPr>
          <p:nvPr>
            <p:ph idx="1"/>
          </p:nvPr>
        </p:nvSpPr>
        <p:spPr/>
        <p:txBody>
          <a:bodyPr>
            <a:normAutofit fontScale="92500" lnSpcReduction="20000"/>
          </a:bodyPr>
          <a:lstStyle/>
          <a:p>
            <a:pPr marL="0" indent="0">
              <a:buNone/>
            </a:pPr>
            <a:r>
              <a:rPr lang="en-IN" dirty="0"/>
              <a:t> 		</a:t>
            </a:r>
          </a:p>
          <a:p>
            <a:pPr marL="0" indent="0">
              <a:buNone/>
            </a:pPr>
            <a:r>
              <a:rPr lang="en-IN" dirty="0"/>
              <a:t>	</a:t>
            </a:r>
          </a:p>
          <a:p>
            <a:pPr marL="0" indent="0">
              <a:buNone/>
            </a:pPr>
            <a:r>
              <a:rPr lang="en-IN" i="1" dirty="0"/>
              <a:t>	</a:t>
            </a:r>
            <a:r>
              <a:rPr lang="en-IN" sz="3500" b="1" i="1" dirty="0"/>
              <a:t>MULTIMODAL FUSION: IRIS AND FINGERPRINT</a:t>
            </a:r>
            <a:endParaRPr lang="en-IN" sz="3500" i="1" dirty="0"/>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r>
              <a:rPr lang="en-IN" b="1" dirty="0"/>
              <a:t>- Rajnish Kumar</a:t>
            </a:r>
          </a:p>
          <a:p>
            <a:pPr marL="0" indent="0">
              <a:buNone/>
            </a:pPr>
            <a:r>
              <a:rPr lang="en-IN" b="1" dirty="0"/>
              <a:t>								-CS21B2031	</a:t>
            </a:r>
            <a:r>
              <a:rPr lang="en-IN" dirty="0"/>
              <a:t>										</a:t>
            </a:r>
          </a:p>
        </p:txBody>
      </p:sp>
    </p:spTree>
    <p:extLst>
      <p:ext uri="{BB962C8B-B14F-4D97-AF65-F5344CB8AC3E}">
        <p14:creationId xmlns:p14="http://schemas.microsoft.com/office/powerpoint/2010/main" val="2696848289"/>
      </p:ext>
    </p:extLst>
  </p:cSld>
  <p:clrMapOvr>
    <a:masterClrMapping/>
  </p:clrMapOvr>
  <mc:AlternateContent xmlns:mc="http://schemas.openxmlformats.org/markup-compatibility/2006">
    <mc:Choice xmlns:p14="http://schemas.microsoft.com/office/powerpoint/2010/main" Requires="p14">
      <p:transition spd="slow" p14:dur="2000" advTm="4415"/>
    </mc:Choice>
    <mc:Fallback>
      <p:transition spd="slow" advTm="44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68D0-620D-74CF-B721-1CB172B5C6E3}"/>
              </a:ext>
            </a:extLst>
          </p:cNvPr>
          <p:cNvSpPr>
            <a:spLocks noGrp="1"/>
          </p:cNvSpPr>
          <p:nvPr>
            <p:ph type="title"/>
          </p:nvPr>
        </p:nvSpPr>
        <p:spPr>
          <a:xfrm flipV="1">
            <a:off x="838200" y="319406"/>
            <a:ext cx="1051560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1D0A480-56D2-E9E2-0E27-02FC380D59E4}"/>
              </a:ext>
            </a:extLst>
          </p:cNvPr>
          <p:cNvSpPr>
            <a:spLocks noGrp="1"/>
          </p:cNvSpPr>
          <p:nvPr>
            <p:ph idx="1"/>
          </p:nvPr>
        </p:nvSpPr>
        <p:spPr>
          <a:xfrm>
            <a:off x="838200" y="534153"/>
            <a:ext cx="10515600" cy="5480148"/>
          </a:xfrm>
        </p:spPr>
        <p:txBody>
          <a:bodyPr/>
          <a:lstStyle/>
          <a:p>
            <a:pPr marL="0" indent="0">
              <a:buNone/>
            </a:pPr>
            <a:r>
              <a:rPr lang="en-US" i="1" dirty="0">
                <a:effectLst/>
              </a:rPr>
              <a:t>INTRODUCTION</a:t>
            </a:r>
          </a:p>
          <a:p>
            <a:pPr marL="0" indent="0">
              <a:buNone/>
            </a:pPr>
            <a:endParaRPr lang="en-US" dirty="0">
              <a:effectLst/>
            </a:endParaRPr>
          </a:p>
          <a:p>
            <a:pPr lvl="2">
              <a:buFont typeface="Wingdings" panose="05000000000000000000" pitchFamily="2" charset="2"/>
              <a:buChar char="Ø"/>
            </a:pPr>
            <a:r>
              <a:rPr lang="en-US" sz="2400" dirty="0">
                <a:effectLst/>
              </a:rPr>
              <a:t>This project focuses on the development of a multimodal biometric authentication system utilizing iris and fingerprint images. </a:t>
            </a:r>
          </a:p>
          <a:p>
            <a:pPr lvl="2">
              <a:buFont typeface="Wingdings" panose="05000000000000000000" pitchFamily="2" charset="2"/>
              <a:buChar char="Ø"/>
            </a:pPr>
            <a:endParaRPr lang="en-US" sz="2400" dirty="0">
              <a:effectLst/>
            </a:endParaRPr>
          </a:p>
          <a:p>
            <a:pPr lvl="2">
              <a:buFont typeface="Wingdings" panose="05000000000000000000" pitchFamily="2" charset="2"/>
              <a:buChar char="Ø"/>
            </a:pPr>
            <a:r>
              <a:rPr lang="en-US" sz="2400" dirty="0">
                <a:effectLst/>
              </a:rPr>
              <a:t>The goal is to leverage the complementary nature of these biometric modalities to enhance the accuracy and robustness of authentication systems. </a:t>
            </a:r>
          </a:p>
          <a:p>
            <a:pPr marL="914400" lvl="2" indent="0">
              <a:buNone/>
            </a:pPr>
            <a:endParaRPr lang="en-US" sz="2400" dirty="0">
              <a:effectLst/>
            </a:endParaRPr>
          </a:p>
          <a:p>
            <a:pPr lvl="2">
              <a:buFont typeface="Wingdings" panose="05000000000000000000" pitchFamily="2" charset="2"/>
              <a:buChar char="Ø"/>
            </a:pPr>
            <a:r>
              <a:rPr lang="en-US" sz="2400" dirty="0">
                <a:effectLst/>
              </a:rPr>
              <a:t>The proposed approach involves the extraction of discriminative features from iris and fingerprint images using a pre-trained VGG16 model.</a:t>
            </a:r>
          </a:p>
          <a:p>
            <a:pPr lvl="2">
              <a:buFont typeface="Wingdings" panose="05000000000000000000" pitchFamily="2" charset="2"/>
              <a:buChar char="Ø"/>
            </a:pPr>
            <a:endParaRPr lang="en-US" sz="2400" dirty="0">
              <a:effectLst/>
            </a:endParaRPr>
          </a:p>
          <a:p>
            <a:pPr lvl="2">
              <a:buFont typeface="Wingdings" panose="05000000000000000000" pitchFamily="2" charset="2"/>
              <a:buChar char="Ø"/>
            </a:pPr>
            <a:r>
              <a:rPr lang="en-US" sz="2400" dirty="0">
                <a:effectLst/>
              </a:rPr>
              <a:t>These features are then fused at the feature level using a Siamese neural network architecture.</a:t>
            </a:r>
          </a:p>
          <a:p>
            <a:pPr marL="0" indent="0">
              <a:buNone/>
            </a:pPr>
            <a:endParaRPr lang="en-IN" dirty="0"/>
          </a:p>
        </p:txBody>
      </p:sp>
    </p:spTree>
    <p:extLst>
      <p:ext uri="{BB962C8B-B14F-4D97-AF65-F5344CB8AC3E}">
        <p14:creationId xmlns:p14="http://schemas.microsoft.com/office/powerpoint/2010/main" val="23981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196B2-AB12-6CA8-4AE0-8B79878AA976}"/>
              </a:ext>
            </a:extLst>
          </p:cNvPr>
          <p:cNvSpPr>
            <a:spLocks noGrp="1"/>
          </p:cNvSpPr>
          <p:nvPr>
            <p:ph type="title"/>
          </p:nvPr>
        </p:nvSpPr>
        <p:spPr>
          <a:xfrm>
            <a:off x="838200" y="18255"/>
            <a:ext cx="10515600" cy="1325563"/>
          </a:xfrm>
        </p:spPr>
        <p:txBody>
          <a:bodyPr>
            <a:normAutofit/>
          </a:bodyPr>
          <a:lstStyle/>
          <a:p>
            <a:r>
              <a:rPr lang="en-IN" sz="2800" b="1" i="1" dirty="0"/>
              <a:t>THE SIAMESE NETWORK</a:t>
            </a:r>
          </a:p>
        </p:txBody>
      </p:sp>
      <p:sp>
        <p:nvSpPr>
          <p:cNvPr id="5" name="Content Placeholder 4">
            <a:extLst>
              <a:ext uri="{FF2B5EF4-FFF2-40B4-BE49-F238E27FC236}">
                <a16:creationId xmlns:a16="http://schemas.microsoft.com/office/drawing/2014/main" id="{AF761CDF-2B7B-D1EF-A64B-E4C8E1FF567C}"/>
              </a:ext>
            </a:extLst>
          </p:cNvPr>
          <p:cNvSpPr>
            <a:spLocks noGrp="1"/>
          </p:cNvSpPr>
          <p:nvPr>
            <p:ph idx="1"/>
          </p:nvPr>
        </p:nvSpPr>
        <p:spPr>
          <a:xfrm>
            <a:off x="838200" y="1253331"/>
            <a:ext cx="10515600" cy="4855238"/>
          </a:xfrm>
        </p:spPr>
        <p:txBody>
          <a:bodyPr>
            <a:normAutofit/>
          </a:bodyPr>
          <a:lstStyle/>
          <a:p>
            <a:pPr>
              <a:buFont typeface="Wingdings" panose="05000000000000000000" pitchFamily="2" charset="2"/>
              <a:buChar char="Ø"/>
            </a:pPr>
            <a:r>
              <a:rPr lang="en-US" sz="2000" dirty="0"/>
              <a:t>The Siamese network is crucial for combining features from two different biometric modalities (iris and fingerprint). This approach leverages the strengths of both modalities, potentially improving the accuracy of biometric verification compared to using a single modality.</a:t>
            </a:r>
          </a:p>
          <a:p>
            <a:pPr>
              <a:buFont typeface="Wingdings" panose="05000000000000000000" pitchFamily="2" charset="2"/>
              <a:buChar char="Ø"/>
            </a:pPr>
            <a:r>
              <a:rPr lang="en-US" sz="2000" dirty="0"/>
              <a:t> By processing and combining features from both iris and fingerprint inputs through the same base network, the Siamese network learns joint representations. This enables the model to effectively compare and correlate the features, leading to better decision-making for person verification.</a:t>
            </a:r>
          </a:p>
          <a:p>
            <a:pPr>
              <a:buFont typeface="Wingdings" panose="05000000000000000000" pitchFamily="2" charset="2"/>
              <a:buChar char="Ø"/>
            </a:pPr>
            <a:r>
              <a:rPr lang="en-US" sz="2000" dirty="0"/>
              <a:t>The final output of the Siamese network is designed for binary classification, which is well-suited for verification tasks. The sigmoid activation function in the output layer ensures the network outputs probabilities, which can be </a:t>
            </a:r>
            <a:r>
              <a:rPr lang="en-US" sz="2000" dirty="0" err="1"/>
              <a:t>thresholded</a:t>
            </a:r>
            <a:r>
              <a:rPr lang="en-US" sz="2000" dirty="0"/>
              <a:t> to make binary decisions (match or no match).</a:t>
            </a:r>
          </a:p>
          <a:p>
            <a:pPr>
              <a:buFont typeface="Wingdings" panose="05000000000000000000" pitchFamily="2" charset="2"/>
              <a:buChar char="Ø"/>
            </a:pPr>
            <a:r>
              <a:rPr lang="en-US" sz="2000" dirty="0"/>
              <a:t>The design of the Siamese network allows for easy scalability and modularity. Different feature extraction models or base network architectures can be plugged in without significant changes to the overall structure. This flexibility can be useful for experimenting with different approaches or integrating additional modalities in the future.</a:t>
            </a:r>
            <a:endParaRPr lang="en-IN" sz="2000" dirty="0"/>
          </a:p>
        </p:txBody>
      </p:sp>
    </p:spTree>
    <p:extLst>
      <p:ext uri="{BB962C8B-B14F-4D97-AF65-F5344CB8AC3E}">
        <p14:creationId xmlns:p14="http://schemas.microsoft.com/office/powerpoint/2010/main" val="168554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5438-8BCB-5AD7-F55C-6BDB173132F9}"/>
              </a:ext>
            </a:extLst>
          </p:cNvPr>
          <p:cNvSpPr>
            <a:spLocks noGrp="1"/>
          </p:cNvSpPr>
          <p:nvPr>
            <p:ph type="title"/>
          </p:nvPr>
        </p:nvSpPr>
        <p:spPr>
          <a:xfrm>
            <a:off x="838200" y="18255"/>
            <a:ext cx="10515600" cy="1325563"/>
          </a:xfrm>
        </p:spPr>
        <p:txBody>
          <a:bodyPr>
            <a:normAutofit/>
          </a:bodyPr>
          <a:lstStyle/>
          <a:p>
            <a:r>
              <a:rPr lang="en-IN" sz="2800" b="1" i="1" dirty="0"/>
              <a:t>METHODOLOGY</a:t>
            </a:r>
          </a:p>
        </p:txBody>
      </p:sp>
      <p:sp>
        <p:nvSpPr>
          <p:cNvPr id="3" name="Content Placeholder 2">
            <a:extLst>
              <a:ext uri="{FF2B5EF4-FFF2-40B4-BE49-F238E27FC236}">
                <a16:creationId xmlns:a16="http://schemas.microsoft.com/office/drawing/2014/main" id="{BCA24AF9-E265-1566-44FD-344B5BD65A18}"/>
              </a:ext>
            </a:extLst>
          </p:cNvPr>
          <p:cNvSpPr>
            <a:spLocks noGrp="1"/>
          </p:cNvSpPr>
          <p:nvPr>
            <p:ph idx="1"/>
          </p:nvPr>
        </p:nvSpPr>
        <p:spPr>
          <a:xfrm>
            <a:off x="838200" y="1253331"/>
            <a:ext cx="10515600" cy="4351338"/>
          </a:xfrm>
        </p:spPr>
        <p:txBody>
          <a:bodyPr>
            <a:normAutofit/>
          </a:bodyPr>
          <a:lstStyle/>
          <a:p>
            <a:pPr>
              <a:buFont typeface="Wingdings" panose="05000000000000000000" pitchFamily="2" charset="2"/>
              <a:buChar char="Ø"/>
            </a:pPr>
            <a:r>
              <a:rPr lang="en-US" sz="1600" dirty="0">
                <a:effectLst/>
              </a:rPr>
              <a:t>The dataset used in this project consists of 45 subject. Dataset contains 5 scanned image of left and right iris and each finger’s print of the subject.</a:t>
            </a:r>
          </a:p>
          <a:p>
            <a:pPr>
              <a:buFont typeface="Wingdings" panose="05000000000000000000" pitchFamily="2" charset="2"/>
              <a:buChar char="Ø"/>
            </a:pPr>
            <a:r>
              <a:rPr lang="en-US" sz="1600" dirty="0">
                <a:effectLst/>
              </a:rPr>
              <a:t> The data is meticulously organized for efficient processing. We implemented a system where each individual has their own dedicated folder containing their corresponding iris and fingerprint images.</a:t>
            </a:r>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effectLst/>
            </a:endParaRPr>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effectLst/>
            </a:endParaRPr>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effectLst/>
            </a:endParaRPr>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effectLst/>
            </a:endParaRPr>
          </a:p>
          <a:p>
            <a:pPr marL="914400" lvl="2" indent="0">
              <a:buNone/>
            </a:pPr>
            <a:r>
              <a:rPr lang="en-US" sz="1800" dirty="0"/>
              <a:t>	Image showcasing a sample iris and fingerprint image</a:t>
            </a:r>
            <a:endParaRPr lang="en-US" sz="1800" dirty="0">
              <a:effectLst/>
            </a:endParaRPr>
          </a:p>
          <a:p>
            <a:pPr>
              <a:buFont typeface="Wingdings" panose="05000000000000000000" pitchFamily="2" charset="2"/>
              <a:buChar char="Ø"/>
            </a:pPr>
            <a:endParaRPr lang="en-US" sz="1600" dirty="0">
              <a:effectLst/>
            </a:endParaRPr>
          </a:p>
          <a:p>
            <a:pPr>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id="{D6734EFE-A463-8A8E-923D-26682B734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305" y="2525028"/>
            <a:ext cx="914528" cy="981212"/>
          </a:xfrm>
          <a:prstGeom prst="rect">
            <a:avLst/>
          </a:prstGeom>
        </p:spPr>
      </p:pic>
      <p:pic>
        <p:nvPicPr>
          <p:cNvPr id="7" name="Picture 6">
            <a:extLst>
              <a:ext uri="{FF2B5EF4-FFF2-40B4-BE49-F238E27FC236}">
                <a16:creationId xmlns:a16="http://schemas.microsoft.com/office/drawing/2014/main" id="{242DB34D-C307-40E0-CB21-9B0DD3703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346" y="2525028"/>
            <a:ext cx="914528" cy="981212"/>
          </a:xfrm>
          <a:prstGeom prst="rect">
            <a:avLst/>
          </a:prstGeom>
        </p:spPr>
      </p:pic>
      <p:pic>
        <p:nvPicPr>
          <p:cNvPr id="9" name="Picture 8">
            <a:extLst>
              <a:ext uri="{FF2B5EF4-FFF2-40B4-BE49-F238E27FC236}">
                <a16:creationId xmlns:a16="http://schemas.microsoft.com/office/drawing/2014/main" id="{1879640E-2354-5092-51B2-57592FD98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682" y="2525028"/>
            <a:ext cx="914528" cy="981212"/>
          </a:xfrm>
          <a:prstGeom prst="rect">
            <a:avLst/>
          </a:prstGeom>
        </p:spPr>
      </p:pic>
      <p:pic>
        <p:nvPicPr>
          <p:cNvPr id="11" name="Picture 10">
            <a:extLst>
              <a:ext uri="{FF2B5EF4-FFF2-40B4-BE49-F238E27FC236}">
                <a16:creationId xmlns:a16="http://schemas.microsoft.com/office/drawing/2014/main" id="{C731E3DC-D7D8-A919-BDA6-25E0974917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6897" y="2525028"/>
            <a:ext cx="914528" cy="981212"/>
          </a:xfrm>
          <a:prstGeom prst="rect">
            <a:avLst/>
          </a:prstGeom>
        </p:spPr>
      </p:pic>
      <p:pic>
        <p:nvPicPr>
          <p:cNvPr id="13" name="Picture 12">
            <a:extLst>
              <a:ext uri="{FF2B5EF4-FFF2-40B4-BE49-F238E27FC236}">
                <a16:creationId xmlns:a16="http://schemas.microsoft.com/office/drawing/2014/main" id="{2813AB4E-58E3-E994-0503-1D8219C797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8799" y="2525028"/>
            <a:ext cx="914528" cy="981212"/>
          </a:xfrm>
          <a:prstGeom prst="rect">
            <a:avLst/>
          </a:prstGeom>
        </p:spPr>
      </p:pic>
      <p:pic>
        <p:nvPicPr>
          <p:cNvPr id="15" name="Picture 14">
            <a:extLst>
              <a:ext uri="{FF2B5EF4-FFF2-40B4-BE49-F238E27FC236}">
                <a16:creationId xmlns:a16="http://schemas.microsoft.com/office/drawing/2014/main" id="{86E1FFAD-E3B6-14A1-E5BD-134ADDAE23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3327" y="2525028"/>
            <a:ext cx="914528" cy="981212"/>
          </a:xfrm>
          <a:prstGeom prst="rect">
            <a:avLst/>
          </a:prstGeom>
        </p:spPr>
      </p:pic>
      <p:pic>
        <p:nvPicPr>
          <p:cNvPr id="17" name="Picture 16">
            <a:extLst>
              <a:ext uri="{FF2B5EF4-FFF2-40B4-BE49-F238E27FC236}">
                <a16:creationId xmlns:a16="http://schemas.microsoft.com/office/drawing/2014/main" id="{D8E1D305-50EA-F7C3-C4CD-6654BD4D0F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6368" y="2525028"/>
            <a:ext cx="914528" cy="981212"/>
          </a:xfrm>
          <a:prstGeom prst="rect">
            <a:avLst/>
          </a:prstGeom>
        </p:spPr>
      </p:pic>
      <p:pic>
        <p:nvPicPr>
          <p:cNvPr id="19" name="Picture 18">
            <a:extLst>
              <a:ext uri="{FF2B5EF4-FFF2-40B4-BE49-F238E27FC236}">
                <a16:creationId xmlns:a16="http://schemas.microsoft.com/office/drawing/2014/main" id="{1829D050-FCCB-8AAE-383F-6830F783F3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13470" y="2525028"/>
            <a:ext cx="914528" cy="981212"/>
          </a:xfrm>
          <a:prstGeom prst="rect">
            <a:avLst/>
          </a:prstGeom>
        </p:spPr>
      </p:pic>
      <p:pic>
        <p:nvPicPr>
          <p:cNvPr id="21" name="Picture 20">
            <a:extLst>
              <a:ext uri="{FF2B5EF4-FFF2-40B4-BE49-F238E27FC236}">
                <a16:creationId xmlns:a16="http://schemas.microsoft.com/office/drawing/2014/main" id="{55A159FF-BA05-F315-EC35-991A82AD43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97739" y="2493031"/>
            <a:ext cx="914528" cy="981212"/>
          </a:xfrm>
          <a:prstGeom prst="rect">
            <a:avLst/>
          </a:prstGeom>
        </p:spPr>
      </p:pic>
      <p:pic>
        <p:nvPicPr>
          <p:cNvPr id="23" name="Picture 22">
            <a:extLst>
              <a:ext uri="{FF2B5EF4-FFF2-40B4-BE49-F238E27FC236}">
                <a16:creationId xmlns:a16="http://schemas.microsoft.com/office/drawing/2014/main" id="{68C52F55-15AB-60D0-6D0D-54CADBF05F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12267" y="2493031"/>
            <a:ext cx="914528" cy="981212"/>
          </a:xfrm>
          <a:prstGeom prst="rect">
            <a:avLst/>
          </a:prstGeom>
        </p:spPr>
      </p:pic>
      <p:pic>
        <p:nvPicPr>
          <p:cNvPr id="25" name="Picture 24">
            <a:extLst>
              <a:ext uri="{FF2B5EF4-FFF2-40B4-BE49-F238E27FC236}">
                <a16:creationId xmlns:a16="http://schemas.microsoft.com/office/drawing/2014/main" id="{D95DE639-ACFB-F1F5-B73B-474100DF6C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06225" y="3474243"/>
            <a:ext cx="1677933" cy="1258450"/>
          </a:xfrm>
          <a:prstGeom prst="rect">
            <a:avLst/>
          </a:prstGeom>
        </p:spPr>
      </p:pic>
      <p:pic>
        <p:nvPicPr>
          <p:cNvPr id="27" name="Picture 26">
            <a:extLst>
              <a:ext uri="{FF2B5EF4-FFF2-40B4-BE49-F238E27FC236}">
                <a16:creationId xmlns:a16="http://schemas.microsoft.com/office/drawing/2014/main" id="{C627CF49-2F1E-CE82-4764-42A7562CF19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57247" y="3589693"/>
            <a:ext cx="1524000" cy="1143000"/>
          </a:xfrm>
          <a:prstGeom prst="rect">
            <a:avLst/>
          </a:prstGeom>
        </p:spPr>
      </p:pic>
    </p:spTree>
    <p:extLst>
      <p:ext uri="{BB962C8B-B14F-4D97-AF65-F5344CB8AC3E}">
        <p14:creationId xmlns:p14="http://schemas.microsoft.com/office/powerpoint/2010/main" val="332443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D35A-0C55-ADA3-468A-9275F44EF776}"/>
              </a:ext>
            </a:extLst>
          </p:cNvPr>
          <p:cNvSpPr>
            <a:spLocks noGrp="1"/>
          </p:cNvSpPr>
          <p:nvPr>
            <p:ph type="title"/>
          </p:nvPr>
        </p:nvSpPr>
        <p:spPr>
          <a:xfrm>
            <a:off x="838200" y="-266471"/>
            <a:ext cx="10515600" cy="1350553"/>
          </a:xfrm>
        </p:spPr>
        <p:txBody>
          <a:bodyPr>
            <a:normAutofit/>
          </a:bodyPr>
          <a:lstStyle/>
          <a:p>
            <a:r>
              <a:rPr lang="en-IN" sz="2400" b="1" dirty="0"/>
              <a:t> </a:t>
            </a:r>
          </a:p>
        </p:txBody>
      </p:sp>
      <p:sp>
        <p:nvSpPr>
          <p:cNvPr id="3" name="Content Placeholder 2">
            <a:extLst>
              <a:ext uri="{FF2B5EF4-FFF2-40B4-BE49-F238E27FC236}">
                <a16:creationId xmlns:a16="http://schemas.microsoft.com/office/drawing/2014/main" id="{F373AFDF-3ACA-D673-5382-6DEDB13C08BF}"/>
              </a:ext>
            </a:extLst>
          </p:cNvPr>
          <p:cNvSpPr>
            <a:spLocks noGrp="1"/>
          </p:cNvSpPr>
          <p:nvPr>
            <p:ph idx="1"/>
          </p:nvPr>
        </p:nvSpPr>
        <p:spPr>
          <a:xfrm>
            <a:off x="838200" y="1084082"/>
            <a:ext cx="10515600" cy="4351338"/>
          </a:xfrm>
        </p:spPr>
        <p:txBody>
          <a:bodyPr>
            <a:normAutofit lnSpcReduction="10000"/>
          </a:bodyPr>
          <a:lstStyle/>
          <a:p>
            <a:pPr>
              <a:buFont typeface="Wingdings" panose="05000000000000000000" pitchFamily="2" charset="2"/>
              <a:buChar char="Ø"/>
            </a:pPr>
            <a:r>
              <a:rPr lang="en-US" sz="1600" dirty="0"/>
              <a:t>In the first part, we cleaned and organized the data. Now, we'll use a powerful tool to extract meaningful information from the images. This tool is called VGG16.</a:t>
            </a:r>
          </a:p>
          <a:p>
            <a:pPr>
              <a:buFont typeface="Wingdings" panose="05000000000000000000" pitchFamily="2" charset="2"/>
              <a:buChar char="Ø"/>
            </a:pPr>
            <a:r>
              <a:rPr lang="en-US" sz="1600" dirty="0"/>
              <a:t>VGG16 is a pre-trained convolutional neural network (CNN) that has been trained on a massive dataset of images. It's known for its excellent performance on image classification tasks.</a:t>
            </a:r>
          </a:p>
          <a:p>
            <a:pPr>
              <a:buFont typeface="Wingdings" panose="05000000000000000000" pitchFamily="2" charset="2"/>
              <a:buChar char="Ø"/>
            </a:pPr>
            <a:r>
              <a:rPr lang="en-US" sz="1600" dirty="0"/>
              <a:t>But in our case, we're not using VGG16 for classification. Instead, we're using it as a feature extractor. VGG16 has learned valuable features from analyzing a vast amount of images. We can leverage this knowledge to extract relevant features from our iris and fingerprint images.</a:t>
            </a:r>
          </a:p>
          <a:p>
            <a:pPr>
              <a:buFont typeface="Wingdings" panose="05000000000000000000" pitchFamily="2" charset="2"/>
              <a:buChar char="Ø"/>
            </a:pPr>
            <a:r>
              <a:rPr lang="en-US" sz="1600" dirty="0"/>
              <a:t>A pre-trained VGG16 model (trained on ImageNet) is used to extract features from the images. The model's output (feature maps) from the last convolutional layer is used as the feature representation for the images.</a:t>
            </a:r>
          </a:p>
          <a:p>
            <a:pPr>
              <a:buFont typeface="Wingdings" panose="05000000000000000000" pitchFamily="2" charset="2"/>
              <a:buChar char="Ø"/>
            </a:pPr>
            <a:r>
              <a:rPr lang="en-US" sz="1600" dirty="0">
                <a:effectLst/>
              </a:rPr>
              <a:t>Flattens the features extracted by the VGG16 model before further processing. Flattening is essential to convert the multi-dimensional feature maps into a one-dimensional feature vector that can be fed into subsequent dense layers of the network.</a:t>
            </a:r>
          </a:p>
          <a:p>
            <a:pPr>
              <a:buFont typeface="Wingdings" panose="05000000000000000000" pitchFamily="2" charset="2"/>
              <a:buChar char="Ø"/>
            </a:pPr>
            <a:r>
              <a:rPr lang="en-US" sz="1600" dirty="0"/>
              <a:t>Siamese network implementation</a:t>
            </a:r>
            <a:endParaRPr lang="en-US" sz="1600" dirty="0">
              <a:effectLst/>
            </a:endParaRPr>
          </a:p>
          <a:p>
            <a:pPr marL="0" indent="0">
              <a:buNone/>
            </a:pPr>
            <a:r>
              <a:rPr lang="en-US" sz="1600" dirty="0"/>
              <a:t>	A Siamese neural network is created, consisting of a base network that is shared for both iris and fingerprint 	inputs. The base network extracts meaningful embeddings from the input features.</a:t>
            </a:r>
          </a:p>
          <a:p>
            <a:pPr marL="0" indent="0">
              <a:buNone/>
            </a:pPr>
            <a:r>
              <a:rPr lang="en-US" sz="1600" dirty="0"/>
              <a:t>	The embeddings from both inputs are concatenated and passed through additional dense layers to produce the 	final output, which is a binary classification indicating whether the combined input belongs to the same person.</a:t>
            </a:r>
            <a:endParaRPr lang="en-IN" sz="1800" dirty="0"/>
          </a:p>
        </p:txBody>
      </p:sp>
    </p:spTree>
    <p:extLst>
      <p:ext uri="{BB962C8B-B14F-4D97-AF65-F5344CB8AC3E}">
        <p14:creationId xmlns:p14="http://schemas.microsoft.com/office/powerpoint/2010/main" val="276070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C470-1CF7-07C9-9172-CC0D67C063BF}"/>
              </a:ext>
            </a:extLst>
          </p:cNvPr>
          <p:cNvSpPr>
            <a:spLocks noGrp="1"/>
          </p:cNvSpPr>
          <p:nvPr>
            <p:ph type="title"/>
          </p:nvPr>
        </p:nvSpPr>
        <p:spPr>
          <a:xfrm>
            <a:off x="838200" y="365125"/>
            <a:ext cx="1051560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EA81AF4B-A1DF-25A7-C8C9-91B787A2219F}"/>
              </a:ext>
            </a:extLst>
          </p:cNvPr>
          <p:cNvSpPr>
            <a:spLocks noGrp="1"/>
          </p:cNvSpPr>
          <p:nvPr>
            <p:ph idx="1"/>
          </p:nvPr>
        </p:nvSpPr>
        <p:spPr>
          <a:xfrm>
            <a:off x="838200" y="590712"/>
            <a:ext cx="10515600" cy="5508429"/>
          </a:xfrm>
        </p:spPr>
        <p:txBody>
          <a:bodyPr>
            <a:noAutofit/>
          </a:bodyPr>
          <a:lstStyle/>
          <a:p>
            <a:pPr>
              <a:buFont typeface="Wingdings" panose="05000000000000000000" pitchFamily="2" charset="2"/>
              <a:buChar char="Ø"/>
            </a:pPr>
            <a:r>
              <a:rPr lang="en-US" sz="1600" dirty="0"/>
              <a:t>Input Layers:</a:t>
            </a:r>
          </a:p>
          <a:p>
            <a:pPr marL="0" indent="0">
              <a:buNone/>
            </a:pPr>
            <a:r>
              <a:rPr lang="en-US" sz="1600" dirty="0"/>
              <a:t>	Two separate input layers are defined: one for the iris features and another for the fingerprint features.</a:t>
            </a:r>
          </a:p>
          <a:p>
            <a:pPr>
              <a:buFont typeface="Wingdings" panose="05000000000000000000" pitchFamily="2" charset="2"/>
              <a:buChar char="Ø"/>
            </a:pPr>
            <a:r>
              <a:rPr lang="en-US" sz="1600" dirty="0"/>
              <a:t>Base Network:</a:t>
            </a:r>
          </a:p>
          <a:p>
            <a:pPr marL="0" indent="0">
              <a:buNone/>
            </a:pPr>
            <a:r>
              <a:rPr lang="en-US" sz="1600" dirty="0"/>
              <a:t>	A base network is defined and shared between the iris and fingerprint inputs. This base network consists of:</a:t>
            </a:r>
          </a:p>
          <a:p>
            <a:pPr marL="0" indent="0">
              <a:buNone/>
            </a:pPr>
            <a:r>
              <a:rPr lang="en-US" sz="1600" dirty="0"/>
              <a:t>	A dense layer with 128 neurons and </a:t>
            </a:r>
            <a:r>
              <a:rPr lang="en-US" sz="1600" dirty="0" err="1"/>
              <a:t>ReLU</a:t>
            </a:r>
            <a:r>
              <a:rPr lang="en-US" sz="1600" dirty="0"/>
              <a:t> activation.</a:t>
            </a:r>
          </a:p>
          <a:p>
            <a:pPr marL="0" indent="0">
              <a:buNone/>
            </a:pPr>
            <a:r>
              <a:rPr lang="en-US" sz="1600" dirty="0"/>
              <a:t>	A dropout layer with a dropout rate of 30% to prevent overfitting.</a:t>
            </a:r>
          </a:p>
          <a:p>
            <a:pPr marL="0" indent="0">
              <a:buNone/>
            </a:pPr>
            <a:r>
              <a:rPr lang="en-US" sz="1600" dirty="0"/>
              <a:t>	Another dense layer with 64 neurons and </a:t>
            </a:r>
            <a:r>
              <a:rPr lang="en-US" sz="1600" dirty="0" err="1"/>
              <a:t>ReLU</a:t>
            </a:r>
            <a:r>
              <a:rPr lang="en-US" sz="1600" dirty="0"/>
              <a:t> activation.</a:t>
            </a:r>
          </a:p>
          <a:p>
            <a:pPr marL="0" indent="0">
              <a:buNone/>
            </a:pPr>
            <a:r>
              <a:rPr lang="en-US" sz="1600" dirty="0"/>
              <a:t>	A second dropout layer with a dropout rate of 30%.</a:t>
            </a:r>
          </a:p>
          <a:p>
            <a:pPr marL="0" indent="0">
              <a:buNone/>
            </a:pPr>
            <a:r>
              <a:rPr lang="en-US" sz="1600" dirty="0"/>
              <a:t>	A final dense layer with 32 neurons and </a:t>
            </a:r>
            <a:r>
              <a:rPr lang="en-US" sz="1600" dirty="0" err="1"/>
              <a:t>ReLU</a:t>
            </a:r>
            <a:r>
              <a:rPr lang="en-US" sz="1600" dirty="0"/>
              <a:t> activation.</a:t>
            </a:r>
          </a:p>
          <a:p>
            <a:pPr>
              <a:buFont typeface="Wingdings" panose="05000000000000000000" pitchFamily="2" charset="2"/>
              <a:buChar char="Ø"/>
            </a:pPr>
            <a:r>
              <a:rPr lang="en-US" sz="1600" dirty="0"/>
              <a:t>Feature Extraction:</a:t>
            </a:r>
          </a:p>
          <a:p>
            <a:pPr marL="0" indent="0">
              <a:buNone/>
            </a:pPr>
            <a:r>
              <a:rPr lang="en-US" sz="1600" dirty="0"/>
              <a:t>	The iris input and fingerprint input are passed through the shared base network to generate their respective 	embeddings (feature vectors).</a:t>
            </a:r>
          </a:p>
          <a:p>
            <a:pPr>
              <a:buFont typeface="Wingdings" panose="05000000000000000000" pitchFamily="2" charset="2"/>
              <a:buChar char="Ø"/>
            </a:pPr>
            <a:r>
              <a:rPr lang="en-US" sz="1600" dirty="0"/>
              <a:t> Concatenation:</a:t>
            </a:r>
          </a:p>
          <a:p>
            <a:pPr marL="0" indent="0">
              <a:buNone/>
            </a:pPr>
            <a:r>
              <a:rPr lang="en-US" sz="1600" dirty="0"/>
              <a:t>	The embeddings from the iris and fingerprint inputs are concatenated to form a single feature vector representing 	the combined input.</a:t>
            </a:r>
          </a:p>
          <a:p>
            <a:pPr marL="0" indent="0">
              <a:buNone/>
            </a:pPr>
            <a:endParaRPr lang="en-US" sz="1600" dirty="0"/>
          </a:p>
        </p:txBody>
      </p:sp>
    </p:spTree>
    <p:extLst>
      <p:ext uri="{BB962C8B-B14F-4D97-AF65-F5344CB8AC3E}">
        <p14:creationId xmlns:p14="http://schemas.microsoft.com/office/powerpoint/2010/main" val="424164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DBEC-28E3-24C4-BAE3-E89E5A260C5C}"/>
              </a:ext>
            </a:extLst>
          </p:cNvPr>
          <p:cNvSpPr>
            <a:spLocks noGrp="1"/>
          </p:cNvSpPr>
          <p:nvPr>
            <p:ph type="title"/>
          </p:nvPr>
        </p:nvSpPr>
        <p:spPr>
          <a:xfrm>
            <a:off x="838200" y="365126"/>
            <a:ext cx="10515600" cy="49654"/>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8CF6EDC5-A0A6-DAD5-CF78-1FCD01979F8E}"/>
              </a:ext>
            </a:extLst>
          </p:cNvPr>
          <p:cNvSpPr>
            <a:spLocks noGrp="1"/>
          </p:cNvSpPr>
          <p:nvPr>
            <p:ph idx="1"/>
          </p:nvPr>
        </p:nvSpPr>
        <p:spPr>
          <a:xfrm>
            <a:off x="838200" y="741543"/>
            <a:ext cx="10515600" cy="5244478"/>
          </a:xfrm>
        </p:spPr>
        <p:txBody>
          <a:bodyPr>
            <a:noAutofit/>
          </a:bodyPr>
          <a:lstStyle/>
          <a:p>
            <a:pPr>
              <a:buFont typeface="Wingdings" panose="05000000000000000000" pitchFamily="2" charset="2"/>
              <a:buChar char="Ø"/>
            </a:pPr>
            <a:r>
              <a:rPr lang="en-US" sz="1600" dirty="0"/>
              <a:t>Fully Connected Layers:</a:t>
            </a:r>
          </a:p>
          <a:p>
            <a:pPr marL="0" indent="0">
              <a:buNone/>
            </a:pPr>
            <a:r>
              <a:rPr lang="en-US" sz="1600" dirty="0"/>
              <a:t>	The concatenated feature vector is passed through additional dense layers:</a:t>
            </a:r>
          </a:p>
          <a:p>
            <a:pPr marL="0" indent="0">
              <a:buNone/>
            </a:pPr>
            <a:r>
              <a:rPr lang="en-US" sz="1600" dirty="0"/>
              <a:t>	A dense layer with 128 neurons and </a:t>
            </a:r>
            <a:r>
              <a:rPr lang="en-US" sz="1600" dirty="0" err="1"/>
              <a:t>ReLU</a:t>
            </a:r>
            <a:r>
              <a:rPr lang="en-US" sz="1600" dirty="0"/>
              <a:t> activation.</a:t>
            </a:r>
          </a:p>
          <a:p>
            <a:pPr marL="0" indent="0">
              <a:buNone/>
            </a:pPr>
            <a:r>
              <a:rPr lang="en-US" sz="1600" dirty="0"/>
              <a:t>	A dropout layer with a dropout rate of 30%.</a:t>
            </a:r>
          </a:p>
          <a:p>
            <a:pPr marL="0" indent="0">
              <a:buNone/>
            </a:pPr>
            <a:r>
              <a:rPr lang="en-US" sz="1600" dirty="0"/>
              <a:t>	Another dense layer with 64 neurons and </a:t>
            </a:r>
            <a:r>
              <a:rPr lang="en-US" sz="1600" dirty="0" err="1"/>
              <a:t>ReLU</a:t>
            </a:r>
            <a:r>
              <a:rPr lang="en-US" sz="1600" dirty="0"/>
              <a:t> activation.</a:t>
            </a:r>
          </a:p>
          <a:p>
            <a:pPr marL="0" indent="0">
              <a:buNone/>
            </a:pPr>
            <a:r>
              <a:rPr lang="en-US" sz="1600" dirty="0"/>
              <a:t>	Another dropout layer with a dropout rate of 30%.</a:t>
            </a:r>
          </a:p>
          <a:p>
            <a:pPr marL="0" indent="0">
              <a:buNone/>
            </a:pPr>
            <a:r>
              <a:rPr lang="en-US" sz="1600" dirty="0"/>
              <a:t>	A final dense layer with 32 neurons and </a:t>
            </a:r>
            <a:r>
              <a:rPr lang="en-US" sz="1600" dirty="0" err="1"/>
              <a:t>ReLU</a:t>
            </a:r>
            <a:r>
              <a:rPr lang="en-US" sz="1600" dirty="0"/>
              <a:t> activation.</a:t>
            </a:r>
          </a:p>
          <a:p>
            <a:pPr>
              <a:buFont typeface="Wingdings" panose="05000000000000000000" pitchFamily="2" charset="2"/>
              <a:buChar char="Ø"/>
            </a:pPr>
            <a:r>
              <a:rPr lang="en-US" sz="1600" dirty="0"/>
              <a:t>Output Layer:</a:t>
            </a:r>
          </a:p>
          <a:p>
            <a:endParaRPr lang="en-US" sz="1600" dirty="0"/>
          </a:p>
          <a:p>
            <a:pPr marL="0" indent="0">
              <a:buNone/>
            </a:pPr>
            <a:r>
              <a:rPr lang="en-US" sz="1600" dirty="0"/>
              <a:t>	The output layer consists of a single neuron with sigmoid activation, producing a binary output indicating whether 	the combined input (iris and fingerprint) belongs to the same person.</a:t>
            </a:r>
          </a:p>
          <a:p>
            <a:endParaRPr lang="en-IN" sz="1600" dirty="0"/>
          </a:p>
        </p:txBody>
      </p:sp>
    </p:spTree>
    <p:extLst>
      <p:ext uri="{BB962C8B-B14F-4D97-AF65-F5344CB8AC3E}">
        <p14:creationId xmlns:p14="http://schemas.microsoft.com/office/powerpoint/2010/main" val="16805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940</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  Introduction to Biometrics     Course Project </vt:lpstr>
      <vt:lpstr> </vt:lpstr>
      <vt:lpstr>THE SIAMESE NETWORK</vt:lpstr>
      <vt:lpstr>METHODOLOGY</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Biometrics     Course Project </dc:title>
  <dc:creator>Rajnish Jaiswal</dc:creator>
  <cp:lastModifiedBy>Rajnish Jaiswal</cp:lastModifiedBy>
  <cp:revision>2</cp:revision>
  <dcterms:created xsi:type="dcterms:W3CDTF">2024-05-21T06:13:31Z</dcterms:created>
  <dcterms:modified xsi:type="dcterms:W3CDTF">2024-05-21T09:56:26Z</dcterms:modified>
</cp:coreProperties>
</file>