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handoutMasterIdLst>
    <p:handoutMasterId r:id="rId15"/>
  </p:handoutMasterIdLst>
  <p:sldIdLst>
    <p:sldId id="314" r:id="rId5"/>
    <p:sldId id="315" r:id="rId6"/>
    <p:sldId id="316" r:id="rId7"/>
    <p:sldId id="325" r:id="rId8"/>
    <p:sldId id="327" r:id="rId9"/>
    <p:sldId id="323" r:id="rId10"/>
    <p:sldId id="320" r:id="rId11"/>
    <p:sldId id="326" r:id="rId12"/>
    <p:sldId id="32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19CE"/>
    <a:srgbClr val="969696"/>
    <a:srgbClr val="9E9A95"/>
    <a:srgbClr val="382E25"/>
    <a:srgbClr val="C17945"/>
    <a:srgbClr val="31526A"/>
    <a:srgbClr val="690304"/>
    <a:srgbClr val="252626"/>
    <a:srgbClr val="A6A6A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9" autoAdjust="0"/>
    <p:restoredTop sz="94694" autoAdjust="0"/>
  </p:normalViewPr>
  <p:slideViewPr>
    <p:cSldViewPr snapToGrid="0" snapToObjects="1">
      <p:cViewPr>
        <p:scale>
          <a:sx n="204" d="100"/>
          <a:sy n="204" d="100"/>
        </p:scale>
        <p:origin x="-392" y="5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912" y="2891214"/>
            <a:ext cx="7734221" cy="1114494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Adapting Transparent Recommendation Model for Explainable Candidate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BY: ETHAN ELDRIDGE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CSCI-B659: Mini Conference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694" y="2274522"/>
            <a:ext cx="7515088" cy="656910"/>
          </a:xfrm>
        </p:spPr>
        <p:txBody>
          <a:bodyPr/>
          <a:lstStyle/>
          <a:p>
            <a:r>
              <a:rPr lang="en-US" dirty="0"/>
              <a:t>Problem Statement/Solution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03" y="1409700"/>
            <a:ext cx="4948397" cy="3012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Evaluation of candidates can be tedious and information-saturated</a:t>
            </a:r>
          </a:p>
          <a:p>
            <a:r>
              <a:rPr lang="en-US" dirty="0"/>
              <a:t>Evaluation criteria is usually ill-defined or defined abstractly </a:t>
            </a:r>
          </a:p>
          <a:p>
            <a:r>
              <a:rPr lang="en-US" dirty="0"/>
              <a:t>Hard to keep track of subjective or abstract judgements on candidates </a:t>
            </a:r>
          </a:p>
          <a:p>
            <a:r>
              <a:rPr lang="en-US" dirty="0"/>
              <a:t>Need a way to objectively measure evaluator preferences and compare candidates at scale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White Tall Paper Stack Vs Man Stock Vector - Illustration of career,  office: 134470362">
            <a:extLst>
              <a:ext uri="{FF2B5EF4-FFF2-40B4-BE49-F238E27FC236}">
                <a16:creationId xmlns:a16="http://schemas.microsoft.com/office/drawing/2014/main" id="{F2BF62D5-D8BB-7544-88CC-63B0D30BDAA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6" b="7781"/>
          <a:stretch/>
        </p:blipFill>
        <p:spPr bwMode="auto">
          <a:xfrm>
            <a:off x="5573058" y="0"/>
            <a:ext cx="3570941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CD14-9171-3C40-A8EA-6081A8BC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66D1-4284-E445-ADDD-CFEE19F8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03" y="1333500"/>
            <a:ext cx="4560579" cy="34488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candidate evaluation system with scoring and explainable recommendations.</a:t>
            </a:r>
          </a:p>
          <a:p>
            <a:r>
              <a:rPr lang="en-US" dirty="0"/>
              <a:t>Based on Balog, et al.’s “Transparent, Scrutable, and Explainable User Models for Personalized Recommendation.”</a:t>
            </a:r>
          </a:p>
          <a:p>
            <a:pPr lvl="1"/>
            <a:r>
              <a:rPr lang="en-US" dirty="0"/>
              <a:t>Makes use of user-selected tags.</a:t>
            </a:r>
          </a:p>
          <a:p>
            <a:pPr lvl="1"/>
            <a:r>
              <a:rPr lang="en-US" dirty="0"/>
              <a:t>Particularly useful for adjusting preferences for different evaluators.</a:t>
            </a:r>
          </a:p>
          <a:p>
            <a:r>
              <a:rPr lang="en-US" dirty="0"/>
              <a:t>Gives explainable recommendations that allow evaluator to understand their own preferences and the candidates’ qualities relative to others</a:t>
            </a:r>
          </a:p>
          <a:p>
            <a:pPr lvl="1"/>
            <a:r>
              <a:rPr lang="en-US" dirty="0"/>
              <a:t>Ranking and Selection components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Paper sorting robot isolated on white background Vector Image">
            <a:extLst>
              <a:ext uri="{FF2B5EF4-FFF2-40B4-BE49-F238E27FC236}">
                <a16:creationId xmlns:a16="http://schemas.microsoft.com/office/drawing/2014/main" id="{A7853F49-5989-C742-8ED9-353543C13EED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b="7902"/>
          <a:stretch/>
        </p:blipFill>
        <p:spPr bwMode="auto">
          <a:xfrm>
            <a:off x="5085882" y="675224"/>
            <a:ext cx="4058117" cy="403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09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9B528B-C899-E841-91C8-8E2051195965}"/>
              </a:ext>
            </a:extLst>
          </p:cNvPr>
          <p:cNvCxnSpPr>
            <a:cxnSpLocks/>
          </p:cNvCxnSpPr>
          <p:nvPr/>
        </p:nvCxnSpPr>
        <p:spPr>
          <a:xfrm>
            <a:off x="3701440" y="1108553"/>
            <a:ext cx="0" cy="25740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0C9FA5-082A-6344-8EC7-C658A7F196A1}"/>
              </a:ext>
            </a:extLst>
          </p:cNvPr>
          <p:cNvSpPr txBox="1"/>
          <p:nvPr/>
        </p:nvSpPr>
        <p:spPr>
          <a:xfrm>
            <a:off x="1813932" y="2202418"/>
            <a:ext cx="570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  |  |  |  |  |  |  |  |  |  |  |  |  |  |  |  |  |  |  |  |  |  |  |  |  |  |  |  |  |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8C240-6DFA-714A-9CA6-E46612F16118}"/>
              </a:ext>
            </a:extLst>
          </p:cNvPr>
          <p:cNvSpPr/>
          <p:nvPr/>
        </p:nvSpPr>
        <p:spPr>
          <a:xfrm>
            <a:off x="3704929" y="1597069"/>
            <a:ext cx="917175" cy="10311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9E959E-2705-AD46-B169-C418DAABCAEB}"/>
              </a:ext>
            </a:extLst>
          </p:cNvPr>
          <p:cNvSpPr/>
          <p:nvPr/>
        </p:nvSpPr>
        <p:spPr>
          <a:xfrm>
            <a:off x="4656871" y="1597068"/>
            <a:ext cx="1828800" cy="10311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12FB3-D79C-3A40-8403-0C02D661BD01}"/>
              </a:ext>
            </a:extLst>
          </p:cNvPr>
          <p:cNvSpPr/>
          <p:nvPr/>
        </p:nvSpPr>
        <p:spPr>
          <a:xfrm>
            <a:off x="6513103" y="1596900"/>
            <a:ext cx="917175" cy="10311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5FC3D-2018-F34D-9452-9F679B6B5BDC}"/>
              </a:ext>
            </a:extLst>
          </p:cNvPr>
          <p:cNvSpPr/>
          <p:nvPr/>
        </p:nvSpPr>
        <p:spPr>
          <a:xfrm>
            <a:off x="3704929" y="2129425"/>
            <a:ext cx="1844101" cy="73661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152557-FA22-5042-BF2E-9E4BAF60C89F}"/>
              </a:ext>
            </a:extLst>
          </p:cNvPr>
          <p:cNvSpPr/>
          <p:nvPr/>
        </p:nvSpPr>
        <p:spPr>
          <a:xfrm>
            <a:off x="4644363" y="2129425"/>
            <a:ext cx="2785915" cy="958241"/>
          </a:xfrm>
          <a:prstGeom prst="rect">
            <a:avLst/>
          </a:prstGeom>
          <a:noFill/>
          <a:ln w="28575">
            <a:solidFill>
              <a:srgbClr val="FC19C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34AA0-9CC9-1A4C-91CA-E2EC92A006BD}"/>
              </a:ext>
            </a:extLst>
          </p:cNvPr>
          <p:cNvSpPr txBox="1"/>
          <p:nvPr/>
        </p:nvSpPr>
        <p:spPr>
          <a:xfrm>
            <a:off x="5549030" y="3095060"/>
            <a:ext cx="108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C19C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Indiana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FFF4E-73E1-C54C-9023-B51DFBF5720A}"/>
              </a:ext>
            </a:extLst>
          </p:cNvPr>
          <p:cNvSpPr txBox="1"/>
          <p:nvPr/>
        </p:nvSpPr>
        <p:spPr>
          <a:xfrm>
            <a:off x="3620040" y="1156899"/>
            <a:ext cx="108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 Degree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(strongly like)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86D75-0A63-7245-875C-70BD12D5FE96}"/>
              </a:ext>
            </a:extLst>
          </p:cNvPr>
          <p:cNvSpPr txBox="1"/>
          <p:nvPr/>
        </p:nvSpPr>
        <p:spPr>
          <a:xfrm>
            <a:off x="5095568" y="1339206"/>
            <a:ext cx="108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Purdue Grad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C0B55-05C8-624D-9426-964D912724EB}"/>
              </a:ext>
            </a:extLst>
          </p:cNvPr>
          <p:cNvSpPr txBox="1"/>
          <p:nvPr/>
        </p:nvSpPr>
        <p:spPr>
          <a:xfrm>
            <a:off x="4271374" y="2827035"/>
            <a:ext cx="108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Volunteer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9F80F-F377-D548-9148-55665B214BFB}"/>
              </a:ext>
            </a:extLst>
          </p:cNvPr>
          <p:cNvSpPr txBox="1"/>
          <p:nvPr/>
        </p:nvSpPr>
        <p:spPr>
          <a:xfrm>
            <a:off x="2924330" y="1855649"/>
            <a:ext cx="184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 Work Experience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3C0A6-90DE-B149-97CA-7C4B0D4E5518}"/>
              </a:ext>
            </a:extLst>
          </p:cNvPr>
          <p:cNvSpPr/>
          <p:nvPr/>
        </p:nvSpPr>
        <p:spPr>
          <a:xfrm>
            <a:off x="1813930" y="2135871"/>
            <a:ext cx="3735100" cy="49217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91B418-1B16-994E-A99E-EFA3A21E82FC}"/>
              </a:ext>
            </a:extLst>
          </p:cNvPr>
          <p:cNvCxnSpPr>
            <a:cxnSpLocks/>
          </p:cNvCxnSpPr>
          <p:nvPr/>
        </p:nvCxnSpPr>
        <p:spPr>
          <a:xfrm>
            <a:off x="3846380" y="3578025"/>
            <a:ext cx="12955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11492D-1B95-E441-93FF-E56A5F86BC0C}"/>
              </a:ext>
            </a:extLst>
          </p:cNvPr>
          <p:cNvSpPr txBox="1"/>
          <p:nvPr/>
        </p:nvSpPr>
        <p:spPr>
          <a:xfrm>
            <a:off x="3792350" y="3327755"/>
            <a:ext cx="189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Good GPA (liked)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5857DA-9399-B14F-9CDA-23ABA4623EB9}"/>
              </a:ext>
            </a:extLst>
          </p:cNvPr>
          <p:cNvCxnSpPr>
            <a:cxnSpLocks/>
          </p:cNvCxnSpPr>
          <p:nvPr/>
        </p:nvCxnSpPr>
        <p:spPr>
          <a:xfrm flipH="1" flipV="1">
            <a:off x="2211932" y="3582404"/>
            <a:ext cx="13342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2EEF00-F5EE-1148-9081-60C6B32DC83E}"/>
              </a:ext>
            </a:extLst>
          </p:cNvPr>
          <p:cNvSpPr txBox="1"/>
          <p:nvPr/>
        </p:nvSpPr>
        <p:spPr>
          <a:xfrm>
            <a:off x="2199406" y="3326792"/>
            <a:ext cx="189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Bad GPA (disliked)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9D510C-9FB1-694F-9F6A-E7B4F33A083D}"/>
              </a:ext>
            </a:extLst>
          </p:cNvPr>
          <p:cNvSpPr txBox="1"/>
          <p:nvPr/>
        </p:nvSpPr>
        <p:spPr>
          <a:xfrm>
            <a:off x="6439854" y="1151844"/>
            <a:ext cx="108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 Degree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(strongly like)</a:t>
            </a:r>
          </a:p>
        </p:txBody>
      </p:sp>
    </p:spTree>
    <p:extLst>
      <p:ext uri="{BB962C8B-B14F-4D97-AF65-F5344CB8AC3E}">
        <p14:creationId xmlns:p14="http://schemas.microsoft.com/office/powerpoint/2010/main" val="36161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891A-47D1-D847-B0B9-CDE0889D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94" y="2586252"/>
            <a:ext cx="6802482" cy="656910"/>
          </a:xfrm>
        </p:spPr>
        <p:txBody>
          <a:bodyPr/>
          <a:lstStyle/>
          <a:p>
            <a:r>
              <a:rPr lang="en-US" dirty="0"/>
              <a:t>Current Progress/Lessons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2873-1C69-5A4C-A126-AF676E23FB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66633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Current Progress: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9" y="1630404"/>
            <a:ext cx="5115452" cy="28187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Designed and coded a ranking algorithm</a:t>
            </a:r>
          </a:p>
          <a:p>
            <a:r>
              <a:rPr lang="en-US" dirty="0"/>
              <a:t>Created data collection program</a:t>
            </a:r>
          </a:p>
          <a:p>
            <a:r>
              <a:rPr lang="en-US" dirty="0"/>
              <a:t>Collected and cleaned real-world data</a:t>
            </a:r>
          </a:p>
          <a:p>
            <a:r>
              <a:rPr lang="en-US" dirty="0"/>
              <a:t>Applied algorithm to real-world data to test reliability</a:t>
            </a:r>
          </a:p>
          <a:p>
            <a:r>
              <a:rPr lang="en-US" dirty="0"/>
              <a:t>Began coding of recommendation system.</a:t>
            </a:r>
          </a:p>
          <a:p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36253E7-850E-E34C-B50D-D9E32FCF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1" y="172260"/>
            <a:ext cx="3255459" cy="257175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2E4A89A-29CF-B94C-ABCB-792C9E5AF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69"/>
          <a:stretch/>
        </p:blipFill>
        <p:spPr>
          <a:xfrm>
            <a:off x="5702301" y="2733652"/>
            <a:ext cx="3255459" cy="18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 Learned/Conclusions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 can be quantified effectively</a:t>
            </a:r>
          </a:p>
          <a:p>
            <a:r>
              <a:rPr lang="en-US" dirty="0"/>
              <a:t>Hope to learn more about other methods or modules that could improve the system</a:t>
            </a:r>
          </a:p>
          <a:p>
            <a:r>
              <a:rPr lang="en-US" dirty="0"/>
              <a:t>Curious to find out more domain-specific quirks/info</a:t>
            </a:r>
          </a:p>
          <a:p>
            <a:r>
              <a:rPr lang="en-US" dirty="0"/>
              <a:t>Could extend to any other domain requiring candidate evaluation or recommendations.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7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33A09A-F5FA-1E49-A09A-4E7B89470AA4}"/>
              </a:ext>
            </a:extLst>
          </p:cNvPr>
          <p:cNvSpPr txBox="1">
            <a:spLocks/>
          </p:cNvSpPr>
          <p:nvPr/>
        </p:nvSpPr>
        <p:spPr>
          <a:xfrm>
            <a:off x="3356263" y="2243295"/>
            <a:ext cx="2431473" cy="65691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1293</TotalTime>
  <Words>282</Words>
  <Application>Microsoft Macintosh PowerPoint</Application>
  <PresentationFormat>On-screen Show (16:9)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Main</vt:lpstr>
      <vt:lpstr>Adapting Transparent Recommendation Model for Explainable Candidate Evaluation</vt:lpstr>
      <vt:lpstr>Problem Statement/Solution</vt:lpstr>
      <vt:lpstr>Problem Statement</vt:lpstr>
      <vt:lpstr>Proposed Solution</vt:lpstr>
      <vt:lpstr>PowerPoint Presentation</vt:lpstr>
      <vt:lpstr>Current Progress/Lessons Learned</vt:lpstr>
      <vt:lpstr>Current Progress:</vt:lpstr>
      <vt:lpstr>Lessons Learned/Conclusions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Transparent Recommendation Model for Explainable Candidate Evaluation</dc:title>
  <dc:creator>Eldridge, Ethan</dc:creator>
  <cp:lastModifiedBy>Eldridge, Ethan</cp:lastModifiedBy>
  <cp:revision>8</cp:revision>
  <cp:lastPrinted>2014-06-24T16:10:50Z</cp:lastPrinted>
  <dcterms:created xsi:type="dcterms:W3CDTF">2022-04-18T03:25:39Z</dcterms:created>
  <dcterms:modified xsi:type="dcterms:W3CDTF">2022-05-03T03:10:49Z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