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76f0b3b5_2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676f0b3b5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76f0b3b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76f0b3b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46e75e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46e75e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46e75e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46e75e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46e75e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46e75e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46e75e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746e75e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46e75e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46e75e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46e75e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746e75e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46e75ee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746e75ee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46e75ee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46e75ee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46e75ee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46e75e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76f0b3b5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676f0b3b5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746e75ee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746e75ee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46e75ee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746e75ee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d8e6ef1bd0e89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5d8e6ef1bd0e89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7729e94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7729e94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729e941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729e941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7729e941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7729e941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729e941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729e941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7729e941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7729e941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7729e941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7729e941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7729e941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7729e941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46e75e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746e75e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7729e9415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7729e941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76f0b3b5_6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676f0b3b5_6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76f0b3b5_6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 is straightforward to implement. Tissue oxygen and blood oxygen into the model. 1-2 year simulations. </a:t>
            </a:r>
            <a:endParaRPr/>
          </a:p>
        </p:txBody>
      </p:sp>
      <p:sp>
        <p:nvSpPr>
          <p:cNvPr id="150" name="Google Shape;150;g12676f0b3b5_6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29e941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729e941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729e941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729e941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46e75ee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746e75ee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8354c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78354c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57200" y="457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Systems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Indiana University</a:t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828800" y="2663796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None/>
              <a:defRPr b="0" sz="2800">
                <a:solidFill>
                  <a:srgbClr val="9900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828800" y="395004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  <a:defRPr b="0" sz="2000">
                <a:solidFill>
                  <a:srgbClr val="9900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0" y="4182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0" y="751756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0" y="731521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572000" y="731520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(bigger text area)">
  <p:cSld name="Comparison (bigger text area)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0" y="731521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5486400" y="731520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only">
  <p:cSld name="Right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572000" y="731520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only">
  <p:cSld name="Left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0" y="731521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only (large)">
  <p:cSld name="Right only (large)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657600" y="731520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only (large)">
  <p:cSld name="Left only (large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0" y="731521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only (small text)">
  <p:cSld name="Right only (small text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5486400" y="731520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only (small text)">
  <p:cSld name="Left only (small text)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0" y="731521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914400" y="640080"/>
            <a:ext cx="7315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2875" spcFirstLastPara="1" rIns="18287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ly blank" showMasterSp="0">
  <p:cSld name="Really 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arts">
  <p:cSld name="3 par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2" type="body"/>
          </p:nvPr>
        </p:nvSpPr>
        <p:spPr>
          <a:xfrm>
            <a:off x="306324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3" type="body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hird only">
  <p:cSld name="Left third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hird only">
  <p:cSld name="Right third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middle third">
  <p:cSld name="No middle thi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2" type="body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dle third only">
  <p:cSld name="Middle third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" type="body"/>
          </p:nvPr>
        </p:nvSpPr>
        <p:spPr>
          <a:xfrm>
            <a:off x="306324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title"/>
          </p:nvPr>
        </p:nvSpPr>
        <p:spPr>
          <a:xfrm>
            <a:off x="685800" y="86868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Co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0" y="4182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0" y="751756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(no title)">
  <p:cSld name="Code (no title)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0" y="0"/>
            <a:ext cx="9144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(full screen)" showMasterSp="0">
  <p:cSld name="Code (full screen)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Courier"/>
                <a:ea typeface="Courier"/>
                <a:cs typeface="Courier"/>
                <a:sym typeface="Courier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0" y="731519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75988"/>
            <a:ext cx="9144000" cy="66751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786411" y="4537316"/>
            <a:ext cx="7315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Intelligent Systems Engineering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ENGR-E 441/541: Simulating Cancer as an Intelligent System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Spring 2022</a:t>
            </a:r>
            <a:endParaRPr b="1" i="0" sz="1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jpg"/><Relationship Id="rId4" Type="http://schemas.openxmlformats.org/officeDocument/2006/relationships/image" Target="../media/image4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ctrTitle"/>
          </p:nvPr>
        </p:nvSpPr>
        <p:spPr>
          <a:xfrm>
            <a:off x="457200" y="457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Engineering 441/541 (Spring 2022)</a:t>
            </a:r>
            <a:br>
              <a:rPr lang="en" sz="3600"/>
            </a:br>
            <a:br>
              <a:rPr lang="en" sz="1400"/>
            </a:br>
            <a:r>
              <a:rPr lang="en" sz="3200"/>
              <a:t>Final Presentation: </a:t>
            </a:r>
            <a:r>
              <a:rPr lang="en" sz="3200">
                <a:solidFill>
                  <a:schemeClr val="dk1"/>
                </a:solidFill>
              </a:rPr>
              <a:t>Carcinomas of Unknown Primary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27" name="Google Shape;127;p37"/>
          <p:cNvSpPr txBox="1"/>
          <p:nvPr>
            <p:ph idx="1" type="body"/>
          </p:nvPr>
        </p:nvSpPr>
        <p:spPr>
          <a:xfrm>
            <a:off x="1828800" y="2663796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None/>
            </a:pPr>
            <a:r>
              <a:rPr lang="en" sz="2200"/>
              <a:t>Allie Godfrey, Brian Yu, Ethan Nguyen, Jay Ermi, &amp; Ethan Eldridge</a:t>
            </a:r>
            <a:endParaRPr/>
          </a:p>
        </p:txBody>
      </p:sp>
      <p:sp>
        <p:nvSpPr>
          <p:cNvPr id="128" name="Google Shape;128;p37"/>
          <p:cNvSpPr txBox="1"/>
          <p:nvPr>
            <p:ph idx="2" type="body"/>
          </p:nvPr>
        </p:nvSpPr>
        <p:spPr>
          <a:xfrm>
            <a:off x="1828800" y="395004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lang="en"/>
              <a:t>May 3,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0" y="163275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List: See Notion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idx="1" type="body"/>
          </p:nvPr>
        </p:nvSpPr>
        <p:spPr>
          <a:xfrm>
            <a:off x="914400" y="640080"/>
            <a:ext cx="7315200" cy="3200400"/>
          </a:xfrm>
          <a:prstGeom prst="rect">
            <a:avLst/>
          </a:prstGeom>
        </p:spPr>
        <p:txBody>
          <a:bodyPr anchorCtr="0" anchor="ctr" bIns="45700" lIns="182875" spcFirstLastPara="1" rIns="18287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Final ODE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Growth (P) / Death (D)</a:t>
            </a:r>
            <a:endParaRPr/>
          </a:p>
        </p:txBody>
      </p:sp>
      <p:pic>
        <p:nvPicPr>
          <p:cNvPr id="195" name="Google Shape;1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" y="1550375"/>
            <a:ext cx="4621580" cy="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83850"/>
            <a:ext cx="4381005" cy="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000" y="3224425"/>
            <a:ext cx="4746876" cy="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 txBox="1"/>
          <p:nvPr/>
        </p:nvSpPr>
        <p:spPr>
          <a:xfrm>
            <a:off x="4572000" y="2487725"/>
            <a:ext cx="2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 for 0, 1</a:t>
            </a:r>
            <a:endParaRPr/>
          </a:p>
        </p:txBody>
      </p:sp>
      <p:pic>
        <p:nvPicPr>
          <p:cNvPr id="199" name="Google Shape;19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83800"/>
            <a:ext cx="6272935" cy="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8854" y="2940003"/>
            <a:ext cx="3605145" cy="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2925" y="3548226"/>
            <a:ext cx="3577000" cy="5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925" y="3849350"/>
            <a:ext cx="437794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Circulation </a:t>
            </a:r>
            <a:r>
              <a:rPr lang="en"/>
              <a:t>(C)</a:t>
            </a:r>
            <a:endParaRPr/>
          </a:p>
        </p:txBody>
      </p:sp>
      <p:pic>
        <p:nvPicPr>
          <p:cNvPr id="208" name="Google Shape;2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5" y="1720050"/>
            <a:ext cx="7344525" cy="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/>
          <p:nvPr>
            <p:ph type="title"/>
          </p:nvPr>
        </p:nvSpPr>
        <p:spPr>
          <a:xfrm>
            <a:off x="37000" y="262725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Bucketed Minor Metastatic Sites</a:t>
            </a:r>
            <a:endParaRPr/>
          </a:p>
        </p:txBody>
      </p:sp>
      <p:pic>
        <p:nvPicPr>
          <p:cNvPr id="214" name="Google Shape;2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50" y="3358650"/>
            <a:ext cx="4968901" cy="8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0"/>
          <p:cNvSpPr txBox="1"/>
          <p:nvPr>
            <p:ph type="title"/>
          </p:nvPr>
        </p:nvSpPr>
        <p:spPr>
          <a:xfrm>
            <a:off x="8880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Three Metastatic Sites</a:t>
            </a:r>
            <a:endParaRPr/>
          </a:p>
        </p:txBody>
      </p:sp>
      <p:pic>
        <p:nvPicPr>
          <p:cNvPr id="216" name="Google Shape;21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396" y="757775"/>
            <a:ext cx="2619176" cy="4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600" y="1371991"/>
            <a:ext cx="2624784" cy="4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400" y="2026100"/>
            <a:ext cx="2619175" cy="47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0"/>
          <p:cNvSpPr txBox="1"/>
          <p:nvPr/>
        </p:nvSpPr>
        <p:spPr>
          <a:xfrm>
            <a:off x="4524375" y="1371513"/>
            <a:ext cx="36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Immune predation is only considered for the primary tumor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Tissue Oxygen and Blood Oxygen (Primary)</a:t>
            </a:r>
            <a:endParaRPr/>
          </a:p>
        </p:txBody>
      </p:sp>
      <p:pic>
        <p:nvPicPr>
          <p:cNvPr id="225" name="Google Shape;2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62" y="731400"/>
            <a:ext cx="3462679" cy="5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563" y="1488088"/>
            <a:ext cx="1376337" cy="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563" y="2164812"/>
            <a:ext cx="1692346" cy="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563" y="2772737"/>
            <a:ext cx="4976300" cy="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8563" y="3257575"/>
            <a:ext cx="2007709" cy="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8562" y="3958500"/>
            <a:ext cx="2031061" cy="4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1"/>
          <p:cNvSpPr txBox="1"/>
          <p:nvPr/>
        </p:nvSpPr>
        <p:spPr>
          <a:xfrm>
            <a:off x="4314738" y="3174363"/>
            <a:ext cx="29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sigma is less than sigma_hr else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Macrophage Cycling</a:t>
            </a:r>
            <a:endParaRPr/>
          </a:p>
        </p:txBody>
      </p:sp>
      <p:pic>
        <p:nvPicPr>
          <p:cNvPr id="237" name="Google Shape;2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0" y="1091049"/>
            <a:ext cx="8062395" cy="74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00" y="2088080"/>
            <a:ext cx="8062399" cy="84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00" y="3135390"/>
            <a:ext cx="8062399" cy="84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Macrophage Rates</a:t>
            </a:r>
            <a:endParaRPr/>
          </a:p>
        </p:txBody>
      </p:sp>
      <p:pic>
        <p:nvPicPr>
          <p:cNvPr id="245" name="Google Shape;2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65" y="989850"/>
            <a:ext cx="6623859" cy="82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689" y="2000855"/>
            <a:ext cx="5854623" cy="110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750" y="3229312"/>
            <a:ext cx="6056504" cy="92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Pro-Inflammatory Factors (I)</a:t>
            </a:r>
            <a:endParaRPr/>
          </a:p>
        </p:txBody>
      </p:sp>
      <p:pic>
        <p:nvPicPr>
          <p:cNvPr id="253" name="Google Shape;2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75" y="854200"/>
            <a:ext cx="4376849" cy="10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4"/>
          <p:cNvSpPr txBox="1"/>
          <p:nvPr>
            <p:ph type="title"/>
          </p:nvPr>
        </p:nvSpPr>
        <p:spPr>
          <a:xfrm>
            <a:off x="0" y="209880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</a:t>
            </a:r>
            <a:r>
              <a:rPr lang="en"/>
              <a:t>-Inflammatory Factors (-I)</a:t>
            </a:r>
            <a:endParaRPr/>
          </a:p>
        </p:txBody>
      </p:sp>
      <p:pic>
        <p:nvPicPr>
          <p:cNvPr id="255" name="Google Shape;2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00" y="3056100"/>
            <a:ext cx="8179211" cy="10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5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Dendritic Cells (N)</a:t>
            </a:r>
            <a:endParaRPr/>
          </a:p>
        </p:txBody>
      </p:sp>
      <p:pic>
        <p:nvPicPr>
          <p:cNvPr id="261" name="Google Shape;2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838" y="731425"/>
            <a:ext cx="3821799" cy="6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763" y="1643438"/>
            <a:ext cx="4309926" cy="4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213" y="2303472"/>
            <a:ext cx="3821800" cy="91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7150" y="3577072"/>
            <a:ext cx="4665175" cy="7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Study</a:t>
            </a:r>
            <a:endParaRPr/>
          </a:p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0" y="751756"/>
            <a:ext cx="91440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Post-mortem l</a:t>
            </a:r>
            <a:r>
              <a:rPr lang="en"/>
              <a:t>ung tumors are the most common origin of unknown primary cancers.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main types of lung cancer.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Small Cell.</a:t>
            </a:r>
            <a:endParaRPr/>
          </a:p>
          <a:p>
            <a:pPr indent="-174625" lvl="1" marL="346075" rtl="0" algn="l">
              <a:spcBef>
                <a:spcPts val="3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Non-small Cell.</a:t>
            </a:r>
            <a:endParaRPr/>
          </a:p>
          <a:p>
            <a:pPr indent="-173037" lvl="0" marL="173037" rtl="0" algn="l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Investigate metastasis, growth, and death of primary lung tumors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Under what conditions can a primary tumor disappear after metastasizing?</a:t>
            </a:r>
            <a:endParaRPr/>
          </a:p>
          <a:p>
            <a:pPr indent="-166687" lvl="2" marL="512762" rtl="0" algn="l">
              <a:spcBef>
                <a:spcPts val="300"/>
              </a:spcBef>
              <a:spcAft>
                <a:spcPts val="0"/>
              </a:spcAft>
              <a:buSzPts val="1800"/>
              <a:buChar char="♦"/>
            </a:pPr>
            <a:r>
              <a:rPr lang="en"/>
              <a:t>Immune and/or Resource Related?</a:t>
            </a:r>
            <a:endParaRPr/>
          </a:p>
          <a:p>
            <a:pPr indent="-174625" lvl="1" marL="346075" rtl="0" algn="l">
              <a:spcBef>
                <a:spcPts val="300"/>
              </a:spcBef>
              <a:spcAft>
                <a:spcPts val="300"/>
              </a:spcAft>
              <a:buSzPts val="1800"/>
              <a:buChar char="▪"/>
            </a:pPr>
            <a:r>
              <a:rPr lang="en"/>
              <a:t>Is this different between the two main types of primary lung tumors?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CTLs</a:t>
            </a:r>
            <a:endParaRPr/>
          </a:p>
        </p:txBody>
      </p:sp>
      <p:pic>
        <p:nvPicPr>
          <p:cNvPr id="270" name="Google Shape;2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25" y="943000"/>
            <a:ext cx="3540551" cy="7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513" y="2248825"/>
            <a:ext cx="5856974" cy="5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1525" y="3186000"/>
            <a:ext cx="5560948" cy="1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Tregs</a:t>
            </a:r>
            <a:endParaRPr/>
          </a:p>
        </p:txBody>
      </p:sp>
      <p:pic>
        <p:nvPicPr>
          <p:cNvPr id="278" name="Google Shape;2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75" y="949100"/>
            <a:ext cx="5464751" cy="9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175" y="2085425"/>
            <a:ext cx="5523951" cy="1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275" y="3644875"/>
            <a:ext cx="2615450" cy="4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8"/>
          <p:cNvSpPr/>
          <p:nvPr/>
        </p:nvSpPr>
        <p:spPr>
          <a:xfrm>
            <a:off x="8075" y="-13150"/>
            <a:ext cx="4459500" cy="447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8"/>
          <p:cNvSpPr txBox="1"/>
          <p:nvPr>
            <p:ph type="title"/>
          </p:nvPr>
        </p:nvSpPr>
        <p:spPr>
          <a:xfrm>
            <a:off x="-2186200" y="1991707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Results!</a:t>
            </a:r>
            <a:endParaRPr/>
          </a:p>
        </p:txBody>
      </p:sp>
      <p:sp>
        <p:nvSpPr>
          <p:cNvPr id="287" name="Google Shape;287;p58"/>
          <p:cNvSpPr txBox="1"/>
          <p:nvPr>
            <p:ph idx="1" type="body"/>
          </p:nvPr>
        </p:nvSpPr>
        <p:spPr>
          <a:xfrm>
            <a:off x="4572000" y="780900"/>
            <a:ext cx="43770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Function based with set parameters.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Did not have time to implement class based modeling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Interesting parameters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Doubling time of the two types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Oxygen consumption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5" y="392725"/>
            <a:ext cx="3989551" cy="39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231" y="392737"/>
            <a:ext cx="4438094" cy="39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9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 mets reached detectable size </a:t>
            </a:r>
            <a:r>
              <a:rPr lang="en" sz="2400" u="sng"/>
              <a:t>much</a:t>
            </a:r>
            <a:r>
              <a:rPr lang="en" sz="2400"/>
              <a:t> faster than NSC!</a:t>
            </a:r>
            <a:endParaRPr sz="2400"/>
          </a:p>
        </p:txBody>
      </p:sp>
      <p:sp>
        <p:nvSpPr>
          <p:cNvPr id="295" name="Google Shape;295;p59"/>
          <p:cNvSpPr txBox="1"/>
          <p:nvPr/>
        </p:nvSpPr>
        <p:spPr>
          <a:xfrm>
            <a:off x="1335525" y="4042250"/>
            <a:ext cx="25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Non-small cell after 2 years</a:t>
            </a:r>
            <a:endParaRPr/>
          </a:p>
        </p:txBody>
      </p:sp>
      <p:sp>
        <p:nvSpPr>
          <p:cNvPr id="296" name="Google Shape;296;p59"/>
          <p:cNvSpPr txBox="1"/>
          <p:nvPr/>
        </p:nvSpPr>
        <p:spPr>
          <a:xfrm>
            <a:off x="5709225" y="404225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cell after 6 months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75" y="316525"/>
            <a:ext cx="4099325" cy="40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0"/>
          <p:cNvPicPr preferRelativeResize="0"/>
          <p:nvPr/>
        </p:nvPicPr>
        <p:blipFill rotWithShape="1">
          <a:blip r:embed="rId4">
            <a:alphaModFix/>
          </a:blip>
          <a:srcRect b="5052" l="0" r="0" t="5052"/>
          <a:stretch/>
        </p:blipFill>
        <p:spPr>
          <a:xfrm>
            <a:off x="4690825" y="462800"/>
            <a:ext cx="4190600" cy="37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0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(Log) </a:t>
            </a:r>
            <a:r>
              <a:rPr lang="en" sz="2400"/>
              <a:t>SC mets reached detectable size </a:t>
            </a:r>
            <a:r>
              <a:rPr lang="en" sz="2400" u="sng"/>
              <a:t>much</a:t>
            </a:r>
            <a:r>
              <a:rPr lang="en" sz="2400"/>
              <a:t> faster than NSC!</a:t>
            </a:r>
            <a:endParaRPr sz="2400"/>
          </a:p>
        </p:txBody>
      </p:sp>
      <p:sp>
        <p:nvSpPr>
          <p:cNvPr id="304" name="Google Shape;304;p60"/>
          <p:cNvSpPr txBox="1"/>
          <p:nvPr/>
        </p:nvSpPr>
        <p:spPr>
          <a:xfrm>
            <a:off x="1335525" y="4042250"/>
            <a:ext cx="25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Non-small cell after 2 years</a:t>
            </a:r>
            <a:endParaRPr/>
          </a:p>
        </p:txBody>
      </p:sp>
      <p:sp>
        <p:nvSpPr>
          <p:cNvPr id="305" name="Google Shape;305;p60"/>
          <p:cNvSpPr txBox="1"/>
          <p:nvPr/>
        </p:nvSpPr>
        <p:spPr>
          <a:xfrm>
            <a:off x="5709225" y="404225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cell after 6 months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408875"/>
            <a:ext cx="3751499" cy="37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11" y="371950"/>
            <a:ext cx="3825374" cy="38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1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 </a:t>
            </a:r>
            <a:r>
              <a:rPr lang="en" sz="2400"/>
              <a:t>consumed Oxygen</a:t>
            </a:r>
            <a:r>
              <a:rPr lang="en" sz="2400"/>
              <a:t> size </a:t>
            </a:r>
            <a:r>
              <a:rPr lang="en" sz="2400" u="sng"/>
              <a:t>much</a:t>
            </a:r>
            <a:r>
              <a:rPr lang="en" sz="2400"/>
              <a:t> faster than NSC!</a:t>
            </a:r>
            <a:endParaRPr sz="2400"/>
          </a:p>
        </p:txBody>
      </p:sp>
      <p:sp>
        <p:nvSpPr>
          <p:cNvPr id="313" name="Google Shape;313;p61"/>
          <p:cNvSpPr txBox="1"/>
          <p:nvPr/>
        </p:nvSpPr>
        <p:spPr>
          <a:xfrm>
            <a:off x="1469200" y="3921950"/>
            <a:ext cx="25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Non-small cell after 1 year</a:t>
            </a:r>
            <a:endParaRPr/>
          </a:p>
        </p:txBody>
      </p:sp>
      <p:sp>
        <p:nvSpPr>
          <p:cNvPr id="314" name="Google Shape;314;p61"/>
          <p:cNvSpPr txBox="1"/>
          <p:nvPr/>
        </p:nvSpPr>
        <p:spPr>
          <a:xfrm>
            <a:off x="5522050" y="392195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cell after 1 year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75" y="392725"/>
            <a:ext cx="3989551" cy="39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2"/>
          <p:cNvPicPr preferRelativeResize="0"/>
          <p:nvPr/>
        </p:nvPicPr>
        <p:blipFill rotWithShape="1">
          <a:blip r:embed="rId4">
            <a:alphaModFix/>
          </a:blip>
          <a:srcRect b="5052" l="0" r="0" t="5052"/>
          <a:stretch/>
        </p:blipFill>
        <p:spPr>
          <a:xfrm>
            <a:off x="4688550" y="596174"/>
            <a:ext cx="3989551" cy="35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2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 cycled through </a:t>
            </a:r>
            <a:r>
              <a:rPr lang="en" sz="2400" u="sng"/>
              <a:t>many</a:t>
            </a:r>
            <a:r>
              <a:rPr lang="en" sz="2400"/>
              <a:t> more M0 macrophages @ 1yr!</a:t>
            </a:r>
            <a:endParaRPr sz="2400"/>
          </a:p>
        </p:txBody>
      </p:sp>
      <p:sp>
        <p:nvSpPr>
          <p:cNvPr id="322" name="Google Shape;322;p62"/>
          <p:cNvSpPr txBox="1"/>
          <p:nvPr/>
        </p:nvSpPr>
        <p:spPr>
          <a:xfrm>
            <a:off x="1335525" y="4042250"/>
            <a:ext cx="25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Non-small cell after 1 year</a:t>
            </a:r>
            <a:endParaRPr/>
          </a:p>
        </p:txBody>
      </p:sp>
      <p:sp>
        <p:nvSpPr>
          <p:cNvPr id="323" name="Google Shape;323;p62"/>
          <p:cNvSpPr txBox="1"/>
          <p:nvPr/>
        </p:nvSpPr>
        <p:spPr>
          <a:xfrm>
            <a:off x="5709225" y="404225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cell after 1 year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75" y="392725"/>
            <a:ext cx="3989551" cy="39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3"/>
          <p:cNvPicPr preferRelativeResize="0"/>
          <p:nvPr/>
        </p:nvPicPr>
        <p:blipFill rotWithShape="1">
          <a:blip r:embed="rId4">
            <a:alphaModFix/>
          </a:blip>
          <a:srcRect b="5052" l="0" r="0" t="5052"/>
          <a:stretch/>
        </p:blipFill>
        <p:spPr>
          <a:xfrm>
            <a:off x="4688550" y="596174"/>
            <a:ext cx="3989551" cy="35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3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 has a much larger immune response @ 1yr!</a:t>
            </a:r>
            <a:endParaRPr sz="2400"/>
          </a:p>
        </p:txBody>
      </p:sp>
      <p:sp>
        <p:nvSpPr>
          <p:cNvPr id="331" name="Google Shape;331;p63"/>
          <p:cNvSpPr txBox="1"/>
          <p:nvPr/>
        </p:nvSpPr>
        <p:spPr>
          <a:xfrm>
            <a:off x="1335525" y="4042250"/>
            <a:ext cx="25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Non-small cell after 1 year</a:t>
            </a:r>
            <a:endParaRPr/>
          </a:p>
        </p:txBody>
      </p:sp>
      <p:sp>
        <p:nvSpPr>
          <p:cNvPr id="332" name="Google Shape;332;p63"/>
          <p:cNvSpPr txBox="1"/>
          <p:nvPr/>
        </p:nvSpPr>
        <p:spPr>
          <a:xfrm>
            <a:off x="5709225" y="4042250"/>
            <a:ext cx="31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cell after 1 year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4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(1)</a:t>
            </a:r>
            <a:endParaRPr/>
          </a:p>
        </p:txBody>
      </p:sp>
      <p:sp>
        <p:nvSpPr>
          <p:cNvPr id="338" name="Google Shape;338;p64"/>
          <p:cNvSpPr txBox="1"/>
          <p:nvPr>
            <p:ph idx="1" type="body"/>
          </p:nvPr>
        </p:nvSpPr>
        <p:spPr>
          <a:xfrm>
            <a:off x="0" y="751756"/>
            <a:ext cx="9144000" cy="3749100"/>
          </a:xfrm>
          <a:prstGeom prst="rect">
            <a:avLst/>
          </a:prstGeom>
        </p:spPr>
        <p:txBody>
          <a:bodyPr anchorCtr="0" anchor="t" bIns="45700" lIns="182875" spcFirstLastPara="1" rIns="182875" wrap="square" tIns="45700">
            <a:normAutofit fontScale="77500" lnSpcReduction="1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ct val="85714"/>
              <a:buChar char="•"/>
            </a:pPr>
            <a:r>
              <a:rPr b="1" lang="en"/>
              <a:t>Changes made to original approach</a:t>
            </a:r>
            <a:endParaRPr b="1"/>
          </a:p>
          <a:p>
            <a:pPr indent="-31718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Originally planned on doing an agent based model as well as a set of ODEs and testing the limits of </a:t>
            </a:r>
            <a:r>
              <a:rPr lang="en"/>
              <a:t>hypoxia and necrosis to see if the primary would die.</a:t>
            </a:r>
            <a:endParaRPr/>
          </a:p>
          <a:p>
            <a:pPr indent="-31718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Due to time spent researching, constructing model, decided to focus on accurate model construction.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5714"/>
              <a:buChar char="•"/>
            </a:pPr>
            <a:r>
              <a:rPr b="1" lang="en"/>
              <a:t>What did you learn from your model?</a:t>
            </a:r>
            <a:endParaRPr b="1"/>
          </a:p>
          <a:p>
            <a:pPr indent="-31718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Confirmed much of </a:t>
            </a:r>
            <a:r>
              <a:rPr lang="en"/>
              <a:t>what we hypothesized</a:t>
            </a:r>
            <a:endParaRPr/>
          </a:p>
          <a:p>
            <a:pPr indent="-31718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Offered more detail than we had initially thought of </a:t>
            </a:r>
            <a:endParaRPr/>
          </a:p>
          <a:p>
            <a:pPr indent="-31718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 Better understanding of differences via visual </a:t>
            </a:r>
            <a:r>
              <a:rPr lang="en"/>
              <a:t>representations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5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(2)</a:t>
            </a:r>
            <a:endParaRPr/>
          </a:p>
        </p:txBody>
      </p:sp>
      <p:sp>
        <p:nvSpPr>
          <p:cNvPr id="344" name="Google Shape;344;p65"/>
          <p:cNvSpPr txBox="1"/>
          <p:nvPr>
            <p:ph idx="1" type="body"/>
          </p:nvPr>
        </p:nvSpPr>
        <p:spPr>
          <a:xfrm>
            <a:off x="0" y="751750"/>
            <a:ext cx="9144000" cy="3749100"/>
          </a:xfrm>
          <a:prstGeom prst="rect">
            <a:avLst/>
          </a:prstGeom>
        </p:spPr>
        <p:txBody>
          <a:bodyPr anchorCtr="0" anchor="t" bIns="45700" lIns="182875" spcFirstLastPara="1" rIns="182875" wrap="square" tIns="45700">
            <a:normAutofit fontScale="62500" lnSpcReduction="20000"/>
          </a:bodyPr>
          <a:lstStyle/>
          <a:p>
            <a:pPr indent="-3120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7514"/>
              <a:buChar char="•"/>
            </a:pPr>
            <a:r>
              <a:rPr b="1" lang="en" sz="2402"/>
              <a:t>What are the possible implications of your findings? </a:t>
            </a:r>
            <a:endParaRPr b="1" sz="2402"/>
          </a:p>
          <a:p>
            <a:pPr indent="-3120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02"/>
              <a:t>SC more likely than NSC to elicit a potentially fatal hypoxic response</a:t>
            </a:r>
            <a:endParaRPr sz="2102"/>
          </a:p>
          <a:p>
            <a:pPr indent="-3120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02"/>
              <a:t>SC also more likely than NSC to suffer immune death</a:t>
            </a:r>
            <a:endParaRPr sz="2102"/>
          </a:p>
          <a:p>
            <a:pPr indent="-3120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7514"/>
              <a:buChar char="•"/>
            </a:pPr>
            <a:r>
              <a:rPr b="1" lang="en" sz="2402"/>
              <a:t>What did your model do well? </a:t>
            </a:r>
            <a:endParaRPr b="1" sz="2402"/>
          </a:p>
          <a:p>
            <a:pPr indent="-3120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02"/>
              <a:t>It worked :)</a:t>
            </a:r>
            <a:endParaRPr sz="2102"/>
          </a:p>
          <a:p>
            <a:pPr indent="-3120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02"/>
              <a:t>Clearly demonstrated the differences between the two LC types </a:t>
            </a:r>
            <a:endParaRPr sz="2102"/>
          </a:p>
          <a:p>
            <a:pPr indent="-3120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7514"/>
              <a:buChar char="•"/>
            </a:pPr>
            <a:r>
              <a:rPr b="1" lang="en" sz="2402"/>
              <a:t>What are some areas for future improvement? </a:t>
            </a:r>
            <a:endParaRPr b="1" sz="2402"/>
          </a:p>
          <a:p>
            <a:pPr indent="-31205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02"/>
              <a:t>Limit the growth of metastatic tumors with similar constraints</a:t>
            </a:r>
            <a:endParaRPr sz="2102"/>
          </a:p>
          <a:p>
            <a:pPr indent="-3000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5597"/>
              <a:buChar char="▪"/>
            </a:pPr>
            <a:r>
              <a:rPr lang="en" sz="2102"/>
              <a:t>Test slight varia</a:t>
            </a:r>
            <a:r>
              <a:rPr lang="en" sz="2000"/>
              <a:t>tions in hypoxia, necrosis, CTL kill rate to find point at which tumor size decreases</a:t>
            </a:r>
            <a:endParaRPr sz="2000"/>
          </a:p>
          <a:p>
            <a:pPr indent="-3127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2120"/>
              <a:t>Complementary agent-based model to visualize how primary is affected</a:t>
            </a:r>
            <a:endParaRPr sz="2120"/>
          </a:p>
        </p:txBody>
      </p:sp>
      <p:pic>
        <p:nvPicPr>
          <p:cNvPr id="345" name="Google Shape;3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900" y="751750"/>
            <a:ext cx="1866150" cy="186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6" name="Google Shape;346;p65"/>
          <p:cNvSpPr txBox="1"/>
          <p:nvPr/>
        </p:nvSpPr>
        <p:spPr>
          <a:xfrm>
            <a:off x="5543575" y="2634075"/>
            <a:ext cx="42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i="1" lang="en"/>
              <a:t>All models are wrong, it’s only a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matter of how wrong.”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–Paul Macklin, Phd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Study</a:t>
            </a:r>
            <a:endParaRPr/>
          </a:p>
        </p:txBody>
      </p:sp>
      <p:sp>
        <p:nvSpPr>
          <p:cNvPr id="140" name="Google Shape;140;p39"/>
          <p:cNvSpPr txBox="1"/>
          <p:nvPr>
            <p:ph idx="1" type="body"/>
          </p:nvPr>
        </p:nvSpPr>
        <p:spPr>
          <a:xfrm>
            <a:off x="0" y="735581"/>
            <a:ext cx="91440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192087" lvl="0" marL="173037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Project Outcomes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Create an ODE that can be applied to the two types.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Create a profile of how these cancers develop and die.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Hope to learn desired treatment characteristics of the two types.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Scientific Question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What conditions do each type of lung cancer, Small Cell (SCLC) and Non-Small Cell (NSCLC), create when growing and metastasizing in the body? Is one type more likely than the other to disappear after metastasizing? 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Hypotheses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SC will create conditions that be much more likely to lead to primary tumor death.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75" y="273663"/>
            <a:ext cx="609600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6"/>
          <p:cNvSpPr txBox="1"/>
          <p:nvPr>
            <p:ph idx="4294967295" type="title"/>
          </p:nvPr>
        </p:nvSpPr>
        <p:spPr>
          <a:xfrm>
            <a:off x="6189450" y="1941538"/>
            <a:ext cx="32559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Background</a:t>
            </a:r>
            <a:endParaRPr/>
          </a:p>
        </p:txBody>
      </p:sp>
      <p:sp>
        <p:nvSpPr>
          <p:cNvPr id="146" name="Google Shape;146;p40"/>
          <p:cNvSpPr txBox="1"/>
          <p:nvPr>
            <p:ph idx="1" type="body"/>
          </p:nvPr>
        </p:nvSpPr>
        <p:spPr>
          <a:xfrm>
            <a:off x="0" y="751750"/>
            <a:ext cx="55215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173037" lvl="0" marL="173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Small Cell (SC) Characteristics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Higher doubling time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Metastasis to Liver &gt; Bone &gt; Brain</a:t>
            </a:r>
            <a:endParaRPr/>
          </a:p>
          <a:p>
            <a:pPr indent="-153987" lvl="0" marL="173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Non-Small Cell (NSC) Characteristics: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Lower doubling time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Metastasis to Bone &gt; Brain &gt; Liver</a:t>
            </a:r>
            <a:endParaRPr/>
          </a:p>
          <a:p>
            <a:pPr indent="-173037" lvl="0" marL="173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Investigating hypoxia and primary tumor death in each given these differences</a:t>
            </a:r>
            <a:endParaRPr/>
          </a:p>
        </p:txBody>
      </p:sp>
      <p:pic>
        <p:nvPicPr>
          <p:cNvPr id="147" name="Google Shape;1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00" y="1238275"/>
            <a:ext cx="3272324" cy="2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3" name="Google Shape;153;p41"/>
          <p:cNvSpPr txBox="1"/>
          <p:nvPr>
            <p:ph idx="1" type="body"/>
          </p:nvPr>
        </p:nvSpPr>
        <p:spPr>
          <a:xfrm>
            <a:off x="0" y="751750"/>
            <a:ext cx="88806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</a:t>
            </a:r>
            <a:r>
              <a:rPr b="1" lang="en"/>
              <a:t>Ordinary Differential Equations (ODE)</a:t>
            </a:r>
            <a:endParaRPr b="1"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Built off of existing work, adjusting for the researched m</a:t>
            </a:r>
            <a:r>
              <a:rPr lang="en"/>
              <a:t>etastatic profiles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Implement </a:t>
            </a:r>
            <a:r>
              <a:rPr b="1" lang="en"/>
              <a:t>tissue oxygen</a:t>
            </a:r>
            <a:r>
              <a:rPr lang="en"/>
              <a:t> and </a:t>
            </a:r>
            <a:r>
              <a:rPr b="1" lang="en"/>
              <a:t>blood oxygen</a:t>
            </a:r>
            <a:r>
              <a:rPr lang="en"/>
              <a:t> into model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Implement </a:t>
            </a:r>
            <a:r>
              <a:rPr b="1" lang="en"/>
              <a:t>immune system </a:t>
            </a:r>
            <a:r>
              <a:rPr lang="en"/>
              <a:t>into model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Was straightforward to implement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Model Investigation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Running </a:t>
            </a:r>
            <a:r>
              <a:rPr b="1" lang="en"/>
              <a:t>1-2 year simulations</a:t>
            </a:r>
            <a:endParaRPr b="1"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Analyze when a tumor becomes detectable</a:t>
            </a:r>
            <a:endParaRPr/>
          </a:p>
          <a:p>
            <a:pPr indent="-174625" lvl="1" marL="346075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See how the immune response differs if any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Possible </a:t>
            </a:r>
            <a:r>
              <a:rPr lang="en" sz="2500"/>
              <a:t>Approach to Implement </a:t>
            </a:r>
            <a:r>
              <a:rPr lang="en" sz="2500"/>
              <a:t>Spontaneous</a:t>
            </a:r>
            <a:r>
              <a:rPr lang="en" sz="2500"/>
              <a:t> Regression</a:t>
            </a:r>
            <a:endParaRPr sz="2500"/>
          </a:p>
        </p:txBody>
      </p:sp>
      <p:sp>
        <p:nvSpPr>
          <p:cNvPr id="159" name="Google Shape;159;p42"/>
          <p:cNvSpPr txBox="1"/>
          <p:nvPr>
            <p:ph idx="1" type="body"/>
          </p:nvPr>
        </p:nvSpPr>
        <p:spPr>
          <a:xfrm>
            <a:off x="0" y="751750"/>
            <a:ext cx="9144000" cy="3633300"/>
          </a:xfrm>
          <a:prstGeom prst="rect">
            <a:avLst/>
          </a:prstGeom>
        </p:spPr>
        <p:txBody>
          <a:bodyPr anchorCtr="0" anchor="t" bIns="45700" lIns="182875" spcFirstLastPara="1" rIns="18287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model spontaneous extinction of the primary site?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create a </a:t>
            </a:r>
            <a:r>
              <a:rPr b="1" lang="en"/>
              <a:t>mini stochastic model </a:t>
            </a:r>
            <a:r>
              <a:rPr lang="en"/>
              <a:t>with birth and death and incorporate it into our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 bunch of random seeds using the random number generator and calculate the </a:t>
            </a:r>
            <a:r>
              <a:rPr b="1" lang="en"/>
              <a:t>number of times the tumor lives and the number of times the tumor dies</a:t>
            </a:r>
            <a:r>
              <a:rPr lang="en"/>
              <a:t>. Function of birth rate, death rate, and time.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birth rate is high compared to death rate, we expect to see the rate of survival is ~100%. Likewise, if death rate is high compared to birth, we’d expect ~0%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Decided not to implement</a:t>
            </a:r>
            <a:r>
              <a:rPr lang="en"/>
              <a:t> for sake of time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65" name="Google Shape;165;p43"/>
          <p:cNvSpPr txBox="1"/>
          <p:nvPr>
            <p:ph idx="2" type="body"/>
          </p:nvPr>
        </p:nvSpPr>
        <p:spPr>
          <a:xfrm>
            <a:off x="4572000" y="731520"/>
            <a:ext cx="4572000" cy="3749100"/>
          </a:xfrm>
          <a:prstGeom prst="rect">
            <a:avLst/>
          </a:prstGeom>
        </p:spPr>
        <p:txBody>
          <a:bodyPr anchorCtr="0" anchor="t" bIns="45700" lIns="91425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 = 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while (t &lt; T_max):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N_b = 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N_d = 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for each cell: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prob_b = b*dt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roll dice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if true: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	N_b++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prob_d = d*dt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roll dice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if true: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			N_d++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N(t+dt)= N(t) + N_b - N_d    # Update 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t = t + dt 			  # Update time				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43"/>
          <p:cNvSpPr txBox="1"/>
          <p:nvPr>
            <p:ph idx="1" type="body"/>
          </p:nvPr>
        </p:nvSpPr>
        <p:spPr>
          <a:xfrm>
            <a:off x="0" y="637450"/>
            <a:ext cx="4572000" cy="3843300"/>
          </a:xfrm>
          <a:prstGeom prst="rect">
            <a:avLst/>
          </a:prstGeom>
        </p:spPr>
        <p:txBody>
          <a:bodyPr anchorCtr="0" anchor="t" bIns="45700" lIns="457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Suppose: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N </a:t>
            </a:r>
            <a:r>
              <a:rPr lang="en" sz="1900"/>
              <a:t>= number of total cells</a:t>
            </a:r>
            <a:endParaRPr b="1"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N_b</a:t>
            </a:r>
            <a:r>
              <a:rPr lang="en" sz="1900"/>
              <a:t> = number of birthed cells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N_d</a:t>
            </a:r>
            <a:r>
              <a:rPr lang="en" sz="1900"/>
              <a:t> = number of dead cells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dt</a:t>
            </a:r>
            <a:r>
              <a:rPr lang="en" sz="1900"/>
              <a:t> = step size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b</a:t>
            </a:r>
            <a:r>
              <a:rPr lang="en" sz="1900"/>
              <a:t> = birth rate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d</a:t>
            </a:r>
            <a:r>
              <a:rPr lang="en" sz="1900"/>
              <a:t> = death rate</a:t>
            </a:r>
            <a:endParaRPr b="1"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prob_b</a:t>
            </a:r>
            <a:r>
              <a:rPr lang="en" sz="1900"/>
              <a:t> = probability of birth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prob_d</a:t>
            </a:r>
            <a:r>
              <a:rPr lang="en" sz="1900"/>
              <a:t> = probability of death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T_max</a:t>
            </a:r>
            <a:r>
              <a:rPr lang="en" sz="1900"/>
              <a:t> = max time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</a:t>
            </a:r>
            <a:r>
              <a:rPr b="1" lang="en" sz="1900"/>
              <a:t> </a:t>
            </a:r>
            <a:r>
              <a:rPr lang="en" sz="1900"/>
              <a:t>= time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523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/>
          <p:nvPr>
            <p:ph type="title"/>
          </p:nvPr>
        </p:nvSpPr>
        <p:spPr>
          <a:xfrm>
            <a:off x="0" y="418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172" name="Google Shape;172;p44"/>
          <p:cNvSpPr txBox="1"/>
          <p:nvPr>
            <p:ph idx="1" type="body"/>
          </p:nvPr>
        </p:nvSpPr>
        <p:spPr>
          <a:xfrm>
            <a:off x="131700" y="735575"/>
            <a:ext cx="88806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rmAutofit/>
          </a:bodyPr>
          <a:lstStyle/>
          <a:p>
            <a:pPr indent="-173037" lvl="0" marL="173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subteams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Small Cell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Non-Small Cell</a:t>
            </a:r>
            <a:endParaRPr/>
          </a:p>
          <a:p>
            <a:pPr indent="-173037" lvl="0" marL="1730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Work was subdivided, delegated, and overseen by Ethan E. based on each team member’s strengths and interest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Parameter research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ODE formulation</a:t>
            </a:r>
            <a:endParaRPr/>
          </a:p>
          <a:p>
            <a:pPr indent="-174625" lvl="1" marL="346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Model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/>
          <p:nvPr>
            <p:ph type="title"/>
          </p:nvPr>
        </p:nvSpPr>
        <p:spPr>
          <a:xfrm>
            <a:off x="0" y="0"/>
            <a:ext cx="9144000" cy="73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Research</a:t>
            </a:r>
            <a:endParaRPr/>
          </a:p>
        </p:txBody>
      </p:sp>
      <p:sp>
        <p:nvSpPr>
          <p:cNvPr id="178" name="Google Shape;178;p45"/>
          <p:cNvSpPr txBox="1"/>
          <p:nvPr/>
        </p:nvSpPr>
        <p:spPr>
          <a:xfrm>
            <a:off x="222450" y="581850"/>
            <a:ext cx="60312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Already difficult to determine the difference between two different primary origin cancers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difficult to locate parameters of the same primary origin for two different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National Library of Medicine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National Cancer institute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American Cancer Society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Lesser-known sources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Department of Oncology and Pathology (Stockholm, Sweden)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CFCFC"/>
                </a:highlight>
              </a:rPr>
              <a:t>Institute of Pathology Medical-University of Graz-(Austria)</a:t>
            </a:r>
            <a:endParaRPr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CFCFC"/>
                </a:highlight>
              </a:rPr>
              <a:t>The American Society of Clinical Oncology</a:t>
            </a:r>
            <a:endParaRPr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CFCFC"/>
                </a:highlight>
              </a:rPr>
              <a:t>The journal of Clinical Oncology provided a great start for determining small-cell lung cancer doubling time.</a:t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</a:rPr>
              <a:t>Mohd Sharial, Mohd Syahizul, et al. “Modern Imaging Technique Assessment of Small Cell Lung Cancer Doubling Time.” Journal of Clinical Oncology, vol. 30, no. 15_suppl, 2012, https://doi.org/10.1200/jco.2012.30.15_suppl.e17561.</a:t>
            </a:r>
            <a:r>
              <a:rPr i="1" lang="en" sz="10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  <a:highlight>
                <a:srgbClr val="FCFCFC"/>
              </a:highlight>
            </a:endParaRPr>
          </a:p>
        </p:txBody>
      </p:sp>
      <p:pic>
        <p:nvPicPr>
          <p:cNvPr id="179" name="Google Shape;179;p45"/>
          <p:cNvPicPr preferRelativeResize="0"/>
          <p:nvPr/>
        </p:nvPicPr>
        <p:blipFill rotWithShape="1">
          <a:blip r:embed="rId3">
            <a:alphaModFix/>
          </a:blip>
          <a:srcRect b="9512" l="17367" r="50570" t="10211"/>
          <a:stretch/>
        </p:blipFill>
        <p:spPr>
          <a:xfrm>
            <a:off x="6158294" y="581850"/>
            <a:ext cx="2747755" cy="38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klin Lab (IU v7)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