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sldIdLst>
    <p:sldId id="266" r:id="rId2"/>
    <p:sldId id="268" r:id="rId3"/>
    <p:sldId id="269" r:id="rId4"/>
    <p:sldId id="265" r:id="rId5"/>
    <p:sldId id="267" r:id="rId6"/>
    <p:sldId id="270" r:id="rId7"/>
    <p:sldId id="276" r:id="rId8"/>
    <p:sldId id="271" r:id="rId9"/>
    <p:sldId id="272" r:id="rId10"/>
    <p:sldId id="273" r:id="rId11"/>
    <p:sldId id="277" r:id="rId12"/>
    <p:sldId id="278" r:id="rId13"/>
    <p:sldId id="279" r:id="rId14"/>
    <p:sldId id="262" r:id="rId15"/>
  </p:sldIdLst>
  <p:sldSz cx="9144000" cy="6858000" type="screen4x3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290" autoAdjust="0"/>
  </p:normalViewPr>
  <p:slideViewPr>
    <p:cSldViewPr>
      <p:cViewPr>
        <p:scale>
          <a:sx n="62" d="100"/>
          <a:sy n="62" d="100"/>
        </p:scale>
        <p:origin x="1938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5BD2-5D70-42D0-9DAE-0211AEFD5219}" type="datetimeFigureOut">
              <a:rPr lang="nl-NL" smtClean="0"/>
              <a:pPr/>
              <a:t>3-11-2020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FFEA-2238-4D13-BCEB-4374095B306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4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Door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duidelijke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zien</a:t>
            </a:r>
            <a:r>
              <a:rPr lang="en-US" dirty="0"/>
              <a:t>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effecten</a:t>
            </a:r>
            <a:r>
              <a:rPr lang="en-US" dirty="0"/>
              <a:t> het </a:t>
            </a:r>
            <a:r>
              <a:rPr lang="en-US" dirty="0" err="1"/>
              <a:t>vergroenen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burgers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gemeenten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tastbaar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namelijk</a:t>
            </a:r>
            <a:r>
              <a:rPr lang="en-US" dirty="0"/>
              <a:t> op: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Hittestress: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r>
              <a:rPr lang="en-US" dirty="0"/>
              <a:t> </a:t>
            </a:r>
            <a:r>
              <a:rPr lang="en-US" dirty="0" err="1"/>
              <a:t>omlaag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stedelijke</a:t>
            </a:r>
            <a:r>
              <a:rPr lang="en-US" dirty="0"/>
              <a:t> </a:t>
            </a:r>
            <a:r>
              <a:rPr lang="en-US" dirty="0" err="1"/>
              <a:t>omgeving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Meer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verbeterde</a:t>
            </a:r>
            <a:r>
              <a:rPr lang="en-US" dirty="0"/>
              <a:t> </a:t>
            </a:r>
            <a:r>
              <a:rPr lang="en-US" dirty="0" err="1"/>
              <a:t>biodiversiteit</a:t>
            </a:r>
            <a:r>
              <a:rPr lang="en-US" dirty="0"/>
              <a:t>: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b="1" dirty="0"/>
              <a:t>fauna</a:t>
            </a:r>
          </a:p>
          <a:p>
            <a:pPr marL="171450" indent="-171450">
              <a:buFontTx/>
              <a:buChar char="-"/>
            </a:pPr>
            <a:r>
              <a:rPr lang="en-US" dirty="0"/>
              <a:t>Het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regenwater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afstroomt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put, maar in de </a:t>
            </a:r>
            <a:r>
              <a:rPr lang="en-US" dirty="0" err="1"/>
              <a:t>grond</a:t>
            </a:r>
            <a:r>
              <a:rPr lang="en-US" dirty="0"/>
              <a:t> (in de </a:t>
            </a:r>
            <a:r>
              <a:rPr lang="en-US" dirty="0" err="1"/>
              <a:t>achtertuinen</a:t>
            </a:r>
            <a:r>
              <a:rPr lang="en-US" dirty="0"/>
              <a:t>!!)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infiltreren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grondwaterstand</a:t>
            </a:r>
            <a:r>
              <a:rPr lang="en-US" dirty="0"/>
              <a:t> </a:t>
            </a:r>
            <a:r>
              <a:rPr lang="en-US" dirty="0" err="1"/>
              <a:t>omhoog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er </a:t>
            </a:r>
            <a:r>
              <a:rPr lang="en-US" dirty="0" err="1"/>
              <a:t>dus</a:t>
            </a:r>
            <a:r>
              <a:rPr lang="en-US" dirty="0"/>
              <a:t> minder water </a:t>
            </a:r>
            <a:r>
              <a:rPr lang="en-US" dirty="0" err="1"/>
              <a:t>terecht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de </a:t>
            </a:r>
            <a:r>
              <a:rPr lang="en-US" dirty="0" err="1"/>
              <a:t>riolering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b="1" dirty="0" err="1"/>
              <a:t>kosten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bespaard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156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het dashboard laten </a:t>
            </a:r>
            <a:r>
              <a:rPr lang="en-US" dirty="0" err="1"/>
              <a:t>zien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51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56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43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3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9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45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65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71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43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het dashboard laten </a:t>
            </a:r>
            <a:r>
              <a:rPr lang="en-US" dirty="0" err="1"/>
              <a:t>zien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FFEA-2238-4D13-BCEB-4374095B3068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99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6E165-5D62-4481-96F2-7CD8670EF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A35A40-8E3E-44B5-89B5-F1D150EC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E1D47-B8F5-4D93-80C2-51446958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3BC98B-D1C2-4CAD-81F8-89AD155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EC1B41-DA96-47CB-A449-68CD25E2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CBFE62-32CF-4521-BD56-EF91EEC9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5093695"/>
            <a:ext cx="3384376" cy="97820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0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17BE55F-41ED-4227-9B08-4BAB7549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8264" y="5142780"/>
            <a:ext cx="2061592" cy="878508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8080"/>
                </a:solidFill>
              </a:defRPr>
            </a:lvl1pPr>
          </a:lstStyle>
          <a:p>
            <a:fld id="{AC2BFD9A-25F4-4787-8A05-AC38006FFABD}" type="datetime1">
              <a:rPr lang="nl-NL" smtClean="0"/>
              <a:pPr/>
              <a:t>3-11-2020</a:t>
            </a:fld>
            <a:endParaRPr lang="nl-NL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022C478-EEF4-4C93-811A-5E366A8E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745004"/>
            <a:ext cx="7092280" cy="1143000"/>
          </a:xfrm>
        </p:spPr>
        <p:txBody>
          <a:bodyPr/>
          <a:lstStyle>
            <a:lvl1pPr>
              <a:defRPr cap="none" baseline="0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1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065FB-18DD-4F5A-9AC7-97731F6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75615B-8DAE-43E4-824A-AA7B97623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BFB4EC-C0D2-478D-ABE6-129B3EB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A258F2-F9CC-48B2-97E5-F9BB899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0A54F4-FBED-4919-8FB9-BFF039E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96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E8BA72C-B6CB-4703-9E88-828C71870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5CFE87-E99B-4D2A-9C6F-528DA8EA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72082-04A6-4F77-ACCC-03BCD9B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5510A-116B-4EE8-8A86-2AE1DC5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C19A2-D3F2-44C5-B260-0C16063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431032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179512" y="5093695"/>
            <a:ext cx="3384376" cy="97820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0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>
          <a:xfrm>
            <a:off x="6948264" y="5142780"/>
            <a:ext cx="2061592" cy="878508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8080"/>
                </a:solidFill>
              </a:defRPr>
            </a:lvl1pPr>
          </a:lstStyle>
          <a:p>
            <a:fld id="{AC2BFD9A-25F4-4787-8A05-AC38006FFABD}" type="datetime1">
              <a:rPr lang="nl-NL" smtClean="0"/>
              <a:pPr/>
              <a:t>3-11-2020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2051720" y="3745004"/>
            <a:ext cx="7092280" cy="1143000"/>
          </a:xfrm>
        </p:spPr>
        <p:txBody>
          <a:bodyPr/>
          <a:lstStyle>
            <a:lvl1pPr>
              <a:defRPr cap="none" baseline="0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099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1pPr>
            <a:lvl2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2pPr>
            <a:lvl3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3pPr>
            <a:lvl4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4pPr>
            <a:lvl5pPr>
              <a:buClr>
                <a:srgbClr val="008080"/>
              </a:buClr>
              <a:defRPr>
                <a:solidFill>
                  <a:schemeClr val="tx1"/>
                </a:solidFill>
                <a:latin typeface="Syntax LT Std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50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58C9A-842A-4AB3-AE00-203BFFFE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3C871B-8909-4FF1-AC3E-3FB7F166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3EFC5-E8AC-42EC-BB7D-04B40998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C5F42C-A7CA-4F96-AF14-D728F29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4D13B-886B-4E49-90EC-DAB90EB0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52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02CF1-53B1-4811-A143-1D5FF50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DBEA0-C6AF-43E7-9C1A-ED62006E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137D23-27B2-48D5-9B8C-90A517FD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4BE74E-27EF-485D-B34C-351681DB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E62A48-A417-4B99-9922-28024894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617529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03EC-260D-4522-9A24-75FEB17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D4938C-DE99-46AA-8C20-BF6BC20DF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CC6AC3-854B-4581-9BA7-C305994A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11134F-0BA8-4014-8A06-43E06916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1F9536-77D6-45B4-9229-0C6EDDE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640E60-2B73-49EB-B5C6-CC06E5CD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29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74B1D-6EE9-4902-A922-61DE446B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C5BFB-4CA9-4F7C-B5BB-32614FA0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5AEE60-0D51-46EF-B204-F4CF2C4A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ABAE65-4673-4D0E-B0B7-78B0F342B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439B98-C5F2-4CAC-B257-06876A26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3ABDBA8-94A4-44FF-AC10-758B4D3F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299053-DA2E-480A-8881-8D1D633B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3C5B1D-4681-498E-B700-BC16CA1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832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47055-3BC3-446E-B8F1-CD4206C3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A15603F-C130-4CAE-B6CC-66B8DAD1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6A577A1-9E3E-4F62-A3CA-6172F750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3269784-AB69-4A72-83F4-2FCD016A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83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7C27DBE-79AA-4DC9-96C3-D1A33177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635A323-A0B6-43D5-99F6-0E4B7CF5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99384-F9B7-4B18-A911-F3868A0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20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80795-0683-44BC-9951-8D878D0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23043F-A4AC-4DA9-B7AF-F3E8F3CA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CF3482-46EE-4F77-AD2D-18104046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C100C9-4BEA-4576-A90B-622DB5F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258E99-BAB1-4562-AA2F-B56AFA9C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174AB7-F467-44FB-BF50-B1F2095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80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035F9-7C51-420B-AF16-06BCE46F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CE58800-C81F-44A5-BA7C-7AD007D4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749AF7-D487-4923-AEC6-FB7F6F5C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4CE160-1CEA-4584-A8FE-333A90B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90C3A6-E0D5-40C8-8A8C-CBD2DD40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74B7A2-2FF6-43BE-9B0A-791311A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495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3223455-6CFF-4B00-AB79-117A20B5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4A8D50-1C35-4F3B-9EEF-A5BD20F0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D576D-0448-45C8-B8E8-498E4AEF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7374-05C7-44A5-810C-143878B86AB6}" type="datetimeFigureOut">
              <a:rPr lang="en-NL" smtClean="0"/>
              <a:t>03/11/2020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B28B1D-8136-464D-9C32-5C49E417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B164BA-5486-4ABE-AD7D-2231E2E85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2468-D19A-4707-B488-EDA48313789E}" type="slidenum">
              <a:rPr lang="en-NL" smtClean="0"/>
              <a:t>‹nr.›</a:t>
            </a:fld>
            <a:endParaRPr lang="en-NL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48CFFE92-667A-4C1C-9CCA-C7C74FCBD3C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03" y="5812553"/>
            <a:ext cx="459057" cy="8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50" r:id="rId13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8080"/>
              </a:solidFill>
            </a:endParaRPr>
          </a:p>
        </p:txBody>
      </p:sp>
      <p:pic>
        <p:nvPicPr>
          <p:cNvPr id="8" name="Picture 7" descr="WittePijlen_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 r="1112"/>
          <a:stretch/>
        </p:blipFill>
        <p:spPr bwMode="auto">
          <a:xfrm>
            <a:off x="0" y="3745005"/>
            <a:ext cx="9144000" cy="24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rgbClr val="008080"/>
                </a:solidFill>
              </a:rPr>
              <a:t>Stop de droogte A1/A2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>
                <a:solidFill>
                  <a:srgbClr val="008080"/>
                </a:solidFill>
              </a:rPr>
              <a:t>04-11-2020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Groen, </a:t>
            </a:r>
            <a:r>
              <a:rPr lang="en-US" dirty="0" err="1">
                <a:solidFill>
                  <a:srgbClr val="008080"/>
                </a:solidFill>
              </a:rPr>
              <a:t>groener</a:t>
            </a:r>
            <a:r>
              <a:rPr lang="en-US" dirty="0">
                <a:solidFill>
                  <a:srgbClr val="008080"/>
                </a:solidFill>
              </a:rPr>
              <a:t>, </a:t>
            </a:r>
            <a:r>
              <a:rPr lang="en-US" dirty="0" err="1">
                <a:solidFill>
                  <a:srgbClr val="008080"/>
                </a:solidFill>
              </a:rPr>
              <a:t>groenst</a:t>
            </a:r>
            <a:r>
              <a:rPr lang="en-US" dirty="0">
                <a:solidFill>
                  <a:srgbClr val="008080"/>
                </a:solidFill>
              </a:rPr>
              <a:t>!</a:t>
            </a:r>
            <a:endParaRPr lang="nl-NL" dirty="0">
              <a:solidFill>
                <a:srgbClr val="008080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7BFC80E-DE6C-4CE9-BC60-AB65EFDA3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" y="3821930"/>
            <a:ext cx="962744" cy="9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Financieel voordeel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B433DB3-BAF0-4DB5-92E4-902F8407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196752"/>
            <a:ext cx="562059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6F1265-B388-4F8A-9663-C5B26918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Effecten op EVI</a:t>
            </a:r>
            <a:endParaRPr lang="nl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86622A-9B44-4F03-A81A-D042DEA6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EVI</a:t>
            </a:r>
          </a:p>
          <a:p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-1.2 </a:t>
            </a:r>
            <a:r>
              <a:rPr lang="nl-NL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°C</a:t>
            </a:r>
            <a:r>
              <a:rPr lang="en-US" dirty="0"/>
              <a:t>  </a:t>
            </a:r>
          </a:p>
          <a:p>
            <a:pPr marL="1828800" lvl="4" indent="0">
              <a:buNone/>
            </a:pP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+ 679 </a:t>
            </a:r>
            <a:r>
              <a:rPr lang="en-US" dirty="0" err="1"/>
              <a:t>waarnemingen</a:t>
            </a: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endParaRPr lang="en-US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nl-NL" dirty="0"/>
              <a:t>Verschilt per wijk</a:t>
            </a:r>
          </a:p>
        </p:txBody>
      </p:sp>
      <p:pic>
        <p:nvPicPr>
          <p:cNvPr id="5" name="Graphic 4" descr="Line arrow Straight">
            <a:extLst>
              <a:ext uri="{FF2B5EF4-FFF2-40B4-BE49-F238E27FC236}">
                <a16:creationId xmlns:a16="http://schemas.microsoft.com/office/drawing/2014/main" id="{D12A97DB-0F1A-4040-B9D7-BD52BF2C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79712" y="1755974"/>
            <a:ext cx="576064" cy="5760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BCD5065-A848-498F-90C6-7FBC284B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624" y="2603228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D9F147-8963-49AC-8C7F-12AA926D9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7624" y="3689237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CF89E2-2A14-4021-860F-D9935CCE3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624" y="49257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Het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9AE85-3D88-467B-BBB1-3C42BE3D1161}"/>
              </a:ext>
            </a:extLst>
          </p:cNvPr>
          <p:cNvSpPr txBox="1"/>
          <p:nvPr/>
        </p:nvSpPr>
        <p:spPr>
          <a:xfrm>
            <a:off x="611560" y="14128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[link]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55901-4D73-41DE-AD81-30B33F97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2363898"/>
            <a:ext cx="8820472" cy="4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Vervolg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9AE85-3D88-467B-BBB1-3C42BE3D1161}"/>
              </a:ext>
            </a:extLst>
          </p:cNvPr>
          <p:cNvSpPr txBox="1"/>
          <p:nvPr/>
        </p:nvSpPr>
        <p:spPr>
          <a:xfrm>
            <a:off x="611560" y="141283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over de </a:t>
            </a:r>
            <a:r>
              <a:rPr lang="en-US" dirty="0" err="1"/>
              <a:t>vervolgstappen</a:t>
            </a:r>
            <a:r>
              <a:rPr lang="en-US" dirty="0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03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80"/>
                </a:solidFill>
              </a:rPr>
              <a:t>The end</a:t>
            </a:r>
            <a:endParaRPr lang="nl-NL" dirty="0">
              <a:solidFill>
                <a:srgbClr val="00808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Ik</a:t>
            </a:r>
            <a:r>
              <a:rPr lang="en-US" b="1" dirty="0"/>
              <a:t> </a:t>
            </a:r>
            <a:r>
              <a:rPr lang="en-US" b="1" dirty="0" err="1"/>
              <a:t>ga</a:t>
            </a:r>
            <a:r>
              <a:rPr lang="en-US" b="1" dirty="0"/>
              <a:t> </a:t>
            </a:r>
            <a:r>
              <a:rPr lang="en-US" b="1" dirty="0" err="1"/>
              <a:t>snel</a:t>
            </a:r>
            <a:r>
              <a:rPr lang="en-US" b="1" dirty="0"/>
              <a:t> </a:t>
            </a:r>
            <a:r>
              <a:rPr lang="en-US" b="1" dirty="0" err="1"/>
              <a:t>mijn</a:t>
            </a:r>
            <a:r>
              <a:rPr lang="en-US" b="1" dirty="0"/>
              <a:t> </a:t>
            </a:r>
            <a:r>
              <a:rPr lang="en-US" b="1" dirty="0" err="1"/>
              <a:t>tuin</a:t>
            </a:r>
            <a:r>
              <a:rPr lang="en-US" b="1" dirty="0"/>
              <a:t> </a:t>
            </a:r>
            <a:r>
              <a:rPr lang="en-US" b="1" dirty="0" err="1"/>
              <a:t>vergroenen</a:t>
            </a:r>
            <a:r>
              <a:rPr lang="en-US" b="1" dirty="0"/>
              <a:t>, </a:t>
            </a:r>
            <a:r>
              <a:rPr lang="en-US" b="1" dirty="0" err="1"/>
              <a:t>wie</a:t>
            </a:r>
            <a:r>
              <a:rPr lang="en-US" b="1" dirty="0"/>
              <a:t> </a:t>
            </a:r>
            <a:r>
              <a:rPr lang="en-US" b="1" dirty="0" err="1"/>
              <a:t>doet</a:t>
            </a:r>
            <a:r>
              <a:rPr lang="en-US" b="1" dirty="0"/>
              <a:t> er met </a:t>
            </a:r>
            <a:r>
              <a:rPr lang="en-US" b="1" dirty="0" err="1"/>
              <a:t>ons</a:t>
            </a:r>
            <a:r>
              <a:rPr lang="en-US" b="1" dirty="0"/>
              <a:t> mee?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1562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Wat weten we al?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“we </a:t>
            </a:r>
            <a:r>
              <a:rPr lang="en-US" b="1" dirty="0" err="1"/>
              <a:t>weten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het </a:t>
            </a:r>
            <a:r>
              <a:rPr lang="en-US" b="1" dirty="0" err="1"/>
              <a:t>vergroenen</a:t>
            </a:r>
            <a:r>
              <a:rPr lang="en-US" b="1" dirty="0"/>
              <a:t> van een </a:t>
            </a:r>
            <a:r>
              <a:rPr lang="en-US" b="1" dirty="0" err="1"/>
              <a:t>perceel</a:t>
            </a:r>
            <a:r>
              <a:rPr lang="en-US" b="1" dirty="0"/>
              <a:t> een </a:t>
            </a:r>
            <a:r>
              <a:rPr lang="en-US" b="1" dirty="0" err="1"/>
              <a:t>bijdrage</a:t>
            </a:r>
            <a:r>
              <a:rPr lang="en-US" b="1" dirty="0"/>
              <a:t> </a:t>
            </a:r>
            <a:r>
              <a:rPr lang="en-US" b="1" dirty="0" err="1"/>
              <a:t>levert</a:t>
            </a:r>
            <a:r>
              <a:rPr lang="en-US" b="1" dirty="0"/>
              <a:t> aan het </a:t>
            </a:r>
            <a:r>
              <a:rPr lang="en-US" b="1" dirty="0" err="1"/>
              <a:t>verminderen</a:t>
            </a:r>
            <a:r>
              <a:rPr lang="en-US" b="1" dirty="0"/>
              <a:t> van </a:t>
            </a:r>
            <a:r>
              <a:rPr lang="en-US" b="1" dirty="0" err="1"/>
              <a:t>droogte</a:t>
            </a:r>
            <a:r>
              <a:rPr lang="en-US" b="1" dirty="0"/>
              <a:t> in een </a:t>
            </a:r>
            <a:r>
              <a:rPr lang="en-US" b="1" dirty="0" err="1"/>
              <a:t>stedelijke</a:t>
            </a:r>
            <a:r>
              <a:rPr lang="en-US" b="1" dirty="0"/>
              <a:t> </a:t>
            </a:r>
            <a:r>
              <a:rPr lang="en-US" b="1" dirty="0" err="1"/>
              <a:t>omgeving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270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14595-C066-44BE-93E8-F674B57A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66" y="137728"/>
            <a:ext cx="3708709" cy="29249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Maar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60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Maar, hoe </a:t>
            </a:r>
            <a:r>
              <a:rPr lang="en-US" b="1" dirty="0" err="1"/>
              <a:t>overtuigen</a:t>
            </a:r>
            <a:r>
              <a:rPr lang="en-US" b="1" dirty="0"/>
              <a:t> we </a:t>
            </a:r>
            <a:r>
              <a:rPr lang="en-US" b="1" dirty="0" err="1"/>
              <a:t>gemeentes</a:t>
            </a:r>
            <a:r>
              <a:rPr lang="en-US" b="1" dirty="0"/>
              <a:t> / burgers </a:t>
            </a:r>
          </a:p>
          <a:p>
            <a:pPr marL="0" indent="0">
              <a:buNone/>
            </a:pPr>
            <a:r>
              <a:rPr lang="en-US" b="1" dirty="0"/>
              <a:t>om </a:t>
            </a:r>
            <a:r>
              <a:rPr lang="en-US" b="1" dirty="0" err="1"/>
              <a:t>ook</a:t>
            </a:r>
            <a:r>
              <a:rPr lang="en-US" b="1" dirty="0"/>
              <a:t> </a:t>
            </a:r>
            <a:r>
              <a:rPr lang="en-US" b="1" dirty="0" err="1"/>
              <a:t>daadwerkelijk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gaan</a:t>
            </a:r>
            <a:r>
              <a:rPr lang="en-US" b="1" dirty="0"/>
              <a:t> </a:t>
            </a:r>
            <a:r>
              <a:rPr lang="en-US" b="1" dirty="0" err="1"/>
              <a:t>vergroenen</a:t>
            </a:r>
            <a:r>
              <a:rPr lang="en-US" b="1" dirty="0"/>
              <a:t>?</a:t>
            </a:r>
            <a:endParaRPr lang="nl-NL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7719E-C6A0-40B4-9F12-FAB11A28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03" y="152028"/>
            <a:ext cx="4571865" cy="1764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DB8E0-F7E8-4F95-A377-A95A99D31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587601"/>
            <a:ext cx="3028950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DC60C-E77D-405C-8C75-DD6C63030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941168"/>
            <a:ext cx="3195988" cy="17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Content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ECA31C-37AA-4BFA-8052-C206A676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scratch</a:t>
            </a:r>
          </a:p>
          <a:p>
            <a:r>
              <a:rPr lang="nl-NL" dirty="0"/>
              <a:t>Data verzameling &amp; bewerking</a:t>
            </a:r>
          </a:p>
          <a:p>
            <a:r>
              <a:rPr lang="nl-NL" dirty="0"/>
              <a:t>Het dashboard</a:t>
            </a:r>
          </a:p>
          <a:p>
            <a:r>
              <a:rPr lang="nl-NL" dirty="0"/>
              <a:t>Vervolgstappen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EAEA1-E685-4525-8600-5178829B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scratch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40DF3-EEF5-4FBA-AF0E-6A25199CC4C4}"/>
              </a:ext>
            </a:extLst>
          </p:cNvPr>
          <p:cNvSpPr/>
          <p:nvPr/>
        </p:nvSpPr>
        <p:spPr>
          <a:xfrm>
            <a:off x="395536" y="1417638"/>
            <a:ext cx="8496944" cy="5251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561E5-9E07-44FC-8F54-E20AB7D8A215}"/>
              </a:ext>
            </a:extLst>
          </p:cNvPr>
          <p:cNvSpPr/>
          <p:nvPr/>
        </p:nvSpPr>
        <p:spPr>
          <a:xfrm>
            <a:off x="554440" y="1972471"/>
            <a:ext cx="4104456" cy="38164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Vergroening Breda</a:t>
            </a:r>
            <a:endParaRPr lang="nl-NL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D1F57-6265-4A66-9663-5B7B29B5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8" y="2294853"/>
            <a:ext cx="3714750" cy="32861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2B28C1-BF52-4FEB-8B7F-B74CB631A4D9}"/>
              </a:ext>
            </a:extLst>
          </p:cNvPr>
          <p:cNvSpPr/>
          <p:nvPr/>
        </p:nvSpPr>
        <p:spPr>
          <a:xfrm>
            <a:off x="566529" y="5984245"/>
            <a:ext cx="4104456" cy="4897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9CCD43-AC66-4C2E-876A-41501698F1FE}"/>
              </a:ext>
            </a:extLst>
          </p:cNvPr>
          <p:cNvCxnSpPr>
            <a:cxnSpLocks/>
          </p:cNvCxnSpPr>
          <p:nvPr/>
        </p:nvCxnSpPr>
        <p:spPr>
          <a:xfrm>
            <a:off x="1043608" y="6295943"/>
            <a:ext cx="295232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303062-E2C1-473B-A774-1C15204B5EF8}"/>
              </a:ext>
            </a:extLst>
          </p:cNvPr>
          <p:cNvSpPr txBox="1"/>
          <p:nvPr/>
        </p:nvSpPr>
        <p:spPr>
          <a:xfrm>
            <a:off x="566529" y="6132260"/>
            <a:ext cx="13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0%</a:t>
            </a:r>
            <a:endParaRPr lang="nl-N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DC44-A26F-4F82-A595-E853946BDC9C}"/>
              </a:ext>
            </a:extLst>
          </p:cNvPr>
          <p:cNvSpPr txBox="1"/>
          <p:nvPr/>
        </p:nvSpPr>
        <p:spPr>
          <a:xfrm>
            <a:off x="4034842" y="6111277"/>
            <a:ext cx="13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100%</a:t>
            </a:r>
            <a:endParaRPr lang="nl-NL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27988-F1A2-4394-8453-C843E3B82B54}"/>
              </a:ext>
            </a:extLst>
          </p:cNvPr>
          <p:cNvSpPr/>
          <p:nvPr/>
        </p:nvSpPr>
        <p:spPr>
          <a:xfrm>
            <a:off x="5377612" y="2828661"/>
            <a:ext cx="3042470" cy="17445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Effecten op: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Hittestress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Fauna </a:t>
            </a:r>
            <a:r>
              <a:rPr lang="en-US" dirty="0" err="1"/>
              <a:t>waarnemingen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Financieel</a:t>
            </a:r>
            <a:r>
              <a:rPr lang="en-US" dirty="0"/>
              <a:t> </a:t>
            </a:r>
            <a:r>
              <a:rPr lang="en-US" dirty="0" err="1"/>
              <a:t>voordeel</a:t>
            </a:r>
            <a:endParaRPr lang="en-US" dirty="0"/>
          </a:p>
          <a:p>
            <a:endParaRPr lang="nl-N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58BF-48B5-40D6-AB76-54D2094D59F2}"/>
              </a:ext>
            </a:extLst>
          </p:cNvPr>
          <p:cNvSpPr/>
          <p:nvPr/>
        </p:nvSpPr>
        <p:spPr>
          <a:xfrm>
            <a:off x="529065" y="1544670"/>
            <a:ext cx="4104456" cy="2988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79048-F1A2-4095-B176-76D92CC52AA1}"/>
              </a:ext>
            </a:extLst>
          </p:cNvPr>
          <p:cNvSpPr txBox="1"/>
          <p:nvPr/>
        </p:nvSpPr>
        <p:spPr>
          <a:xfrm>
            <a:off x="1187624" y="1505464"/>
            <a:ext cx="220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Vergroening Breda</a:t>
            </a:r>
            <a:endParaRPr lang="nl-N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782AC-2C21-475F-BEDE-BC66BDBB775E}"/>
              </a:ext>
            </a:extLst>
          </p:cNvPr>
          <p:cNvSpPr txBox="1"/>
          <p:nvPr/>
        </p:nvSpPr>
        <p:spPr>
          <a:xfrm>
            <a:off x="723918" y="1972471"/>
            <a:ext cx="34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Huidige status per buurt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5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Data verzameling &amp; Bewerking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08BD8D-F2B4-441C-9B1F-EBAE1A5CF3CF}"/>
              </a:ext>
            </a:extLst>
          </p:cNvPr>
          <p:cNvSpPr/>
          <p:nvPr/>
        </p:nvSpPr>
        <p:spPr>
          <a:xfrm>
            <a:off x="683568" y="2060848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% </a:t>
            </a:r>
            <a:r>
              <a:rPr lang="en-US" sz="4000" b="1" dirty="0" err="1"/>
              <a:t>groen</a:t>
            </a:r>
            <a:endParaRPr lang="nl-NL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4DE1C-8E99-4934-878C-AD0C52A0CC9F}"/>
              </a:ext>
            </a:extLst>
          </p:cNvPr>
          <p:cNvSpPr/>
          <p:nvPr/>
        </p:nvSpPr>
        <p:spPr>
          <a:xfrm>
            <a:off x="6012160" y="1916832"/>
            <a:ext cx="2981699" cy="382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Surface temperature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Fauna </a:t>
            </a:r>
            <a:r>
              <a:rPr lang="en-US" sz="3200" b="1" dirty="0" err="1"/>
              <a:t>waarnemingen</a:t>
            </a:r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/>
              <a:t>Financieel</a:t>
            </a:r>
            <a:r>
              <a:rPr lang="en-US" sz="3200" b="1" dirty="0"/>
              <a:t> </a:t>
            </a:r>
            <a:r>
              <a:rPr lang="en-US" sz="3200" b="1" dirty="0" err="1"/>
              <a:t>voordeel</a:t>
            </a:r>
            <a:endParaRPr lang="nl-NL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B6D6A-418D-46EB-89DF-DBDE78391FE5}"/>
              </a:ext>
            </a:extLst>
          </p:cNvPr>
          <p:cNvSpPr/>
          <p:nvPr/>
        </p:nvSpPr>
        <p:spPr>
          <a:xfrm>
            <a:off x="683568" y="4221088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EVI</a:t>
            </a:r>
            <a:endParaRPr lang="nl-NL" sz="4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CE5EC-0A24-479E-9A17-F2C800B42C0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9872" y="3831742"/>
            <a:ext cx="2592288" cy="929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E54C-8D33-4FD2-B6B8-CE6D5C44CF07}"/>
              </a:ext>
            </a:extLst>
          </p:cNvPr>
          <p:cNvCxnSpPr>
            <a:cxnSpLocks/>
          </p:cNvCxnSpPr>
          <p:nvPr/>
        </p:nvCxnSpPr>
        <p:spPr>
          <a:xfrm>
            <a:off x="1979712" y="3212976"/>
            <a:ext cx="0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EVI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3C917-E9C4-4A90-A45A-C12E1DC1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0648"/>
            <a:ext cx="3009900" cy="523875"/>
          </a:xfrm>
          <a:prstGeom prst="rect">
            <a:avLst/>
          </a:prstGeom>
        </p:spPr>
      </p:pic>
      <p:pic>
        <p:nvPicPr>
          <p:cNvPr id="5" name="Afbeelding 4" descr="Afbeelding met kaart&#10;&#10;Automatisch gegenereerde beschrijving">
            <a:extLst>
              <a:ext uri="{FF2B5EF4-FFF2-40B4-BE49-F238E27FC236}">
                <a16:creationId xmlns:a16="http://schemas.microsoft.com/office/drawing/2014/main" id="{6578A46C-4F4D-43D5-9786-147CC948D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4133"/>
            <a:ext cx="4649733" cy="464973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AFF4AF0-AA9E-42EC-A0AE-210333A2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35" y="3284984"/>
            <a:ext cx="4790150" cy="31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Surface </a:t>
            </a:r>
            <a:r>
              <a:rPr lang="nl-NL" dirty="0" err="1">
                <a:solidFill>
                  <a:srgbClr val="008080"/>
                </a:solidFill>
              </a:rPr>
              <a:t>temperature</a:t>
            </a:r>
            <a:endParaRPr lang="nl-NL" dirty="0">
              <a:solidFill>
                <a:srgbClr val="0080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93CB6-D7C2-4167-8015-9660299E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86675"/>
            <a:ext cx="6552728" cy="5140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3C917-E9C4-4A90-A45A-C12E1DC1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0648"/>
            <a:ext cx="3009900" cy="523875"/>
          </a:xfrm>
          <a:prstGeom prst="rect">
            <a:avLst/>
          </a:prstGeom>
        </p:spPr>
      </p:pic>
      <p:pic>
        <p:nvPicPr>
          <p:cNvPr id="6" name="Afbeelding 5" descr="Afbeelding met kaart&#10;&#10;Automatisch gegenereerde beschrijving">
            <a:extLst>
              <a:ext uri="{FF2B5EF4-FFF2-40B4-BE49-F238E27FC236}">
                <a16:creationId xmlns:a16="http://schemas.microsoft.com/office/drawing/2014/main" id="{2EF7197D-F95B-43B8-870A-E7FDB51D6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13063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868" y="260648"/>
            <a:ext cx="7742932" cy="1143000"/>
          </a:xfrm>
        </p:spPr>
        <p:txBody>
          <a:bodyPr>
            <a:noAutofit/>
          </a:bodyPr>
          <a:lstStyle/>
          <a:p>
            <a:r>
              <a:rPr lang="nl-NL" dirty="0">
                <a:solidFill>
                  <a:srgbClr val="008080"/>
                </a:solidFill>
              </a:rPr>
              <a:t>Fauna waarnemingen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F455F-4BA4-4D4A-A2FA-CAB91D5D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1126"/>
            <a:ext cx="9144000" cy="263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F5DA0-A4E3-40A4-8605-A2746356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34" y="404664"/>
            <a:ext cx="3786921" cy="3615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B13F6-3EAB-45AD-A356-E234F8BAA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89" y="1769219"/>
            <a:ext cx="4572000" cy="1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61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Words>283</Words>
  <Application>Microsoft Office PowerPoint</Application>
  <PresentationFormat>Diavoorstelling (4:3)</PresentationFormat>
  <Paragraphs>69</Paragraphs>
  <Slides>14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Syntax LT Std</vt:lpstr>
      <vt:lpstr>Kantoorthema</vt:lpstr>
      <vt:lpstr>Groen, groener, groenst!</vt:lpstr>
      <vt:lpstr>Wat weten we al?</vt:lpstr>
      <vt:lpstr>Maar</vt:lpstr>
      <vt:lpstr>Content</vt:lpstr>
      <vt:lpstr>Start from scratch</vt:lpstr>
      <vt:lpstr>Data verzameling &amp; Bewerking</vt:lpstr>
      <vt:lpstr>EVI</vt:lpstr>
      <vt:lpstr>Surface temperature</vt:lpstr>
      <vt:lpstr>Fauna waarnemingen</vt:lpstr>
      <vt:lpstr>Financieel voordeel</vt:lpstr>
      <vt:lpstr>Effecten op EVI</vt:lpstr>
      <vt:lpstr>Het dashboard</vt:lpstr>
      <vt:lpstr>Vervolg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Valerie Demetriades</dc:creator>
  <cp:lastModifiedBy>Thomas Deurloo</cp:lastModifiedBy>
  <cp:revision>14</cp:revision>
  <dcterms:created xsi:type="dcterms:W3CDTF">2020-10-29T08:17:30Z</dcterms:created>
  <dcterms:modified xsi:type="dcterms:W3CDTF">2020-11-03T14:24:44Z</dcterms:modified>
</cp:coreProperties>
</file>