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6" r:id="rId2"/>
    <p:sldId id="268" r:id="rId3"/>
    <p:sldId id="269" r:id="rId4"/>
    <p:sldId id="265" r:id="rId5"/>
    <p:sldId id="267" r:id="rId6"/>
    <p:sldId id="270" r:id="rId7"/>
    <p:sldId id="276" r:id="rId8"/>
    <p:sldId id="271" r:id="rId9"/>
    <p:sldId id="272" r:id="rId10"/>
    <p:sldId id="273" r:id="rId11"/>
    <p:sldId id="277" r:id="rId12"/>
    <p:sldId id="274" r:id="rId13"/>
    <p:sldId id="278" r:id="rId14"/>
    <p:sldId id="279" r:id="rId15"/>
    <p:sldId id="262" r:id="rId1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ijl, gemiddeld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Stijl, donker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8290" autoAdjust="0"/>
  </p:normalViewPr>
  <p:slideViewPr>
    <p:cSldViewPr>
      <p:cViewPr varScale="1">
        <p:scale>
          <a:sx n="59" d="100"/>
          <a:sy n="59" d="100"/>
        </p:scale>
        <p:origin x="213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35BD2-5D70-42D0-9DAE-0211AEFD5219}" type="datetimeFigureOut">
              <a:rPr lang="nl-NL" smtClean="0"/>
              <a:pPr/>
              <a:t>29-10-2020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7FFEA-2238-4D13-BCEB-4374095B306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640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Door op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duidelijke</a:t>
            </a:r>
            <a:r>
              <a:rPr lang="en-US" dirty="0"/>
              <a:t> </a:t>
            </a:r>
            <a:r>
              <a:rPr lang="en-US" dirty="0" err="1"/>
              <a:t>manier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laten </a:t>
            </a:r>
            <a:r>
              <a:rPr lang="en-US" dirty="0" err="1"/>
              <a:t>zien</a:t>
            </a:r>
            <a:r>
              <a:rPr lang="en-US" dirty="0"/>
              <a:t> wat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effecten</a:t>
            </a:r>
            <a:r>
              <a:rPr lang="en-US" dirty="0"/>
              <a:t> het </a:t>
            </a:r>
            <a:r>
              <a:rPr lang="en-US" dirty="0" err="1"/>
              <a:t>vergroenen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. </a:t>
            </a:r>
            <a:r>
              <a:rPr lang="en-US" dirty="0" err="1"/>
              <a:t>Voor</a:t>
            </a:r>
            <a:r>
              <a:rPr lang="en-US" dirty="0"/>
              <a:t> burgers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gemeenten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tastbaar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, </a:t>
            </a:r>
            <a:r>
              <a:rPr lang="en-US" dirty="0" err="1"/>
              <a:t>namelijk</a:t>
            </a:r>
            <a:r>
              <a:rPr lang="en-US" dirty="0"/>
              <a:t> op: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Hittestress: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groen</a:t>
            </a:r>
            <a:r>
              <a:rPr lang="en-US" dirty="0"/>
              <a:t> </a:t>
            </a:r>
            <a:r>
              <a:rPr lang="en-US" dirty="0" err="1"/>
              <a:t>zorgt</a:t>
            </a:r>
            <a:r>
              <a:rPr lang="en-US" dirty="0"/>
              <a:t> </a:t>
            </a:r>
            <a:r>
              <a:rPr lang="en-US" dirty="0" err="1"/>
              <a:t>ervoor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de </a:t>
            </a:r>
            <a:r>
              <a:rPr lang="en-US" dirty="0" err="1"/>
              <a:t>buiten</a:t>
            </a:r>
            <a:r>
              <a:rPr lang="en-US" dirty="0"/>
              <a:t> </a:t>
            </a:r>
            <a:r>
              <a:rPr lang="en-US" dirty="0" err="1"/>
              <a:t>temperatuur</a:t>
            </a:r>
            <a:r>
              <a:rPr lang="en-US" dirty="0"/>
              <a:t> </a:t>
            </a:r>
            <a:r>
              <a:rPr lang="en-US" dirty="0" err="1"/>
              <a:t>omlaag</a:t>
            </a:r>
            <a:r>
              <a:rPr lang="en-US" dirty="0"/>
              <a:t> </a:t>
            </a:r>
            <a:r>
              <a:rPr lang="en-US" dirty="0" err="1"/>
              <a:t>gaat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stedelijke</a:t>
            </a:r>
            <a:r>
              <a:rPr lang="en-US" dirty="0"/>
              <a:t> </a:t>
            </a:r>
            <a:r>
              <a:rPr lang="en-US" dirty="0" err="1"/>
              <a:t>omgeving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Meer </a:t>
            </a:r>
            <a:r>
              <a:rPr lang="en-US" dirty="0" err="1"/>
              <a:t>groen</a:t>
            </a:r>
            <a:r>
              <a:rPr lang="en-US" dirty="0"/>
              <a:t> </a:t>
            </a:r>
            <a:r>
              <a:rPr lang="en-US" dirty="0" err="1"/>
              <a:t>betekent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verbeterde</a:t>
            </a:r>
            <a:r>
              <a:rPr lang="en-US" dirty="0"/>
              <a:t> </a:t>
            </a:r>
            <a:r>
              <a:rPr lang="en-US" dirty="0" err="1"/>
              <a:t>biodiversiteit</a:t>
            </a:r>
            <a:r>
              <a:rPr lang="en-US" dirty="0"/>
              <a:t>: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b="1" dirty="0"/>
              <a:t>fauna</a:t>
            </a:r>
          </a:p>
          <a:p>
            <a:pPr marL="171450" indent="-171450">
              <a:buFontTx/>
              <a:buChar char="-"/>
            </a:pPr>
            <a:r>
              <a:rPr lang="en-US" dirty="0"/>
              <a:t>Het </a:t>
            </a:r>
            <a:r>
              <a:rPr lang="en-US" dirty="0" err="1"/>
              <a:t>zorgt</a:t>
            </a:r>
            <a:r>
              <a:rPr lang="en-US" dirty="0"/>
              <a:t> </a:t>
            </a:r>
            <a:r>
              <a:rPr lang="en-US" dirty="0" err="1"/>
              <a:t>ervoor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regenwater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afstroomt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put, maar in de </a:t>
            </a:r>
            <a:r>
              <a:rPr lang="en-US" dirty="0" err="1"/>
              <a:t>grond</a:t>
            </a:r>
            <a:r>
              <a:rPr lang="en-US" dirty="0"/>
              <a:t> (in de </a:t>
            </a:r>
            <a:r>
              <a:rPr lang="en-US" dirty="0" err="1"/>
              <a:t>achtertuinen</a:t>
            </a:r>
            <a:r>
              <a:rPr lang="en-US" dirty="0"/>
              <a:t>!!)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infiltreren</a:t>
            </a:r>
            <a:r>
              <a:rPr lang="en-US" dirty="0"/>
              <a:t>.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zorgt</a:t>
            </a:r>
            <a:r>
              <a:rPr lang="en-US" dirty="0"/>
              <a:t> </a:t>
            </a:r>
            <a:r>
              <a:rPr lang="en-US" dirty="0" err="1"/>
              <a:t>ervoor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de </a:t>
            </a:r>
            <a:r>
              <a:rPr lang="en-US" dirty="0" err="1"/>
              <a:t>grondwaterstand</a:t>
            </a:r>
            <a:r>
              <a:rPr lang="en-US" dirty="0"/>
              <a:t> </a:t>
            </a:r>
            <a:r>
              <a:rPr lang="en-US" dirty="0" err="1"/>
              <a:t>omhoog</a:t>
            </a:r>
            <a:r>
              <a:rPr lang="en-US" dirty="0"/>
              <a:t> </a:t>
            </a:r>
            <a:r>
              <a:rPr lang="en-US" dirty="0" err="1"/>
              <a:t>gaat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er </a:t>
            </a:r>
            <a:r>
              <a:rPr lang="en-US" dirty="0" err="1"/>
              <a:t>dus</a:t>
            </a:r>
            <a:r>
              <a:rPr lang="en-US" dirty="0"/>
              <a:t> minder water </a:t>
            </a:r>
            <a:r>
              <a:rPr lang="en-US" dirty="0" err="1"/>
              <a:t>terecht</a:t>
            </a:r>
            <a:r>
              <a:rPr lang="en-US" dirty="0"/>
              <a:t> </a:t>
            </a:r>
            <a:r>
              <a:rPr lang="en-US" dirty="0" err="1"/>
              <a:t>komt</a:t>
            </a:r>
            <a:r>
              <a:rPr lang="en-US" dirty="0"/>
              <a:t> in de </a:t>
            </a:r>
            <a:r>
              <a:rPr lang="en-US" dirty="0" err="1"/>
              <a:t>riolering</a:t>
            </a:r>
            <a:r>
              <a:rPr lang="en-US" dirty="0"/>
              <a:t>.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zorgt</a:t>
            </a:r>
            <a:r>
              <a:rPr lang="en-US" dirty="0"/>
              <a:t> </a:t>
            </a:r>
            <a:r>
              <a:rPr lang="en-US" dirty="0" err="1"/>
              <a:t>ervoor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er </a:t>
            </a:r>
            <a:r>
              <a:rPr lang="en-US" b="1" dirty="0" err="1"/>
              <a:t>kosten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bespaard</a:t>
            </a:r>
            <a:r>
              <a:rPr lang="en-US" dirty="0"/>
              <a:t>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FFEA-2238-4D13-BCEB-4374095B3068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0156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het dashboard laten </a:t>
            </a:r>
            <a:r>
              <a:rPr lang="en-US" dirty="0" err="1"/>
              <a:t>zien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FFEA-2238-4D13-BCEB-4374095B3068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9999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het dashboard laten </a:t>
            </a:r>
            <a:r>
              <a:rPr lang="en-US" dirty="0" err="1"/>
              <a:t>zien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FFEA-2238-4D13-BCEB-4374095B3068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4518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FFEA-2238-4D13-BCEB-4374095B3068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756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FFEA-2238-4D13-BCEB-4374095B3068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4438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FFEA-2238-4D13-BCEB-4374095B3068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8348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FFEA-2238-4D13-BCEB-4374095B3068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899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FFEA-2238-4D13-BCEB-4374095B3068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2450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FFEA-2238-4D13-BCEB-4374095B3068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1653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FFEA-2238-4D13-BCEB-4374095B3068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4712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FFEA-2238-4D13-BCEB-4374095B3068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6435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FFEA-2238-4D13-BCEB-4374095B3068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449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179512" y="5093695"/>
            <a:ext cx="3384376" cy="978205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rgbClr val="00808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>
          <a:xfrm>
            <a:off x="6948264" y="5142780"/>
            <a:ext cx="2061592" cy="878508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008080"/>
                </a:solidFill>
              </a:defRPr>
            </a:lvl1pPr>
          </a:lstStyle>
          <a:p>
            <a:fld id="{AC2BFD9A-25F4-4787-8A05-AC38006FFABD}" type="datetime1">
              <a:rPr lang="nl-NL" smtClean="0"/>
              <a:pPr/>
              <a:t>29-10-2020</a:t>
            </a:fld>
            <a:endParaRPr lang="nl-NL" dirty="0"/>
          </a:p>
        </p:txBody>
      </p:sp>
      <p:sp>
        <p:nvSpPr>
          <p:cNvPr id="5" name="Title 4"/>
          <p:cNvSpPr>
            <a:spLocks noGrp="1"/>
          </p:cNvSpPr>
          <p:nvPr userDrawn="1">
            <p:ph type="title"/>
          </p:nvPr>
        </p:nvSpPr>
        <p:spPr>
          <a:xfrm>
            <a:off x="2051720" y="3745004"/>
            <a:ext cx="7092280" cy="1143000"/>
          </a:xfrm>
        </p:spPr>
        <p:txBody>
          <a:bodyPr/>
          <a:lstStyle>
            <a:lvl1pPr>
              <a:defRPr cap="none" baseline="0">
                <a:solidFill>
                  <a:srgbClr val="00808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096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8080"/>
              </a:buClr>
              <a:defRPr>
                <a:solidFill>
                  <a:schemeClr val="tx1"/>
                </a:solidFill>
                <a:latin typeface="Syntax LT Std" pitchFamily="34" charset="0"/>
              </a:defRPr>
            </a:lvl1pPr>
            <a:lvl2pPr>
              <a:buClr>
                <a:srgbClr val="008080"/>
              </a:buClr>
              <a:defRPr>
                <a:solidFill>
                  <a:schemeClr val="tx1"/>
                </a:solidFill>
                <a:latin typeface="Syntax LT Std" pitchFamily="34" charset="0"/>
              </a:defRPr>
            </a:lvl2pPr>
            <a:lvl3pPr>
              <a:buClr>
                <a:srgbClr val="008080"/>
              </a:buClr>
              <a:defRPr>
                <a:solidFill>
                  <a:schemeClr val="tx1"/>
                </a:solidFill>
                <a:latin typeface="Syntax LT Std" pitchFamily="34" charset="0"/>
              </a:defRPr>
            </a:lvl3pPr>
            <a:lvl4pPr>
              <a:buClr>
                <a:srgbClr val="008080"/>
              </a:buClr>
              <a:defRPr>
                <a:solidFill>
                  <a:schemeClr val="tx1"/>
                </a:solidFill>
                <a:latin typeface="Syntax LT Std" pitchFamily="34" charset="0"/>
              </a:defRPr>
            </a:lvl4pPr>
            <a:lvl5pPr>
              <a:buClr>
                <a:srgbClr val="008080"/>
              </a:buClr>
              <a:defRPr>
                <a:solidFill>
                  <a:schemeClr val="tx1"/>
                </a:solidFill>
                <a:latin typeface="Syntax LT Std" pitchFamily="34" charset="0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solidFill>
                  <a:srgbClr val="00808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6504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cap="none" baseline="0">
                <a:solidFill>
                  <a:srgbClr val="008080"/>
                </a:solidFill>
                <a:latin typeface="Syntax LT Std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Clr>
                <a:srgbClr val="008080"/>
              </a:buClr>
              <a:defRPr sz="2800">
                <a:latin typeface="Syntax LT Std" pitchFamily="34" charset="0"/>
              </a:defRPr>
            </a:lvl1pPr>
            <a:lvl2pPr>
              <a:buClr>
                <a:srgbClr val="008080"/>
              </a:buClr>
              <a:defRPr sz="2400">
                <a:latin typeface="Syntax LT Std" pitchFamily="34" charset="0"/>
              </a:defRPr>
            </a:lvl2pPr>
            <a:lvl3pPr>
              <a:buClr>
                <a:srgbClr val="008080"/>
              </a:buClr>
              <a:defRPr sz="2000">
                <a:latin typeface="Syntax LT Std" pitchFamily="34" charset="0"/>
              </a:defRPr>
            </a:lvl3pPr>
            <a:lvl4pPr>
              <a:buClr>
                <a:srgbClr val="008080"/>
              </a:buClr>
              <a:defRPr sz="1800">
                <a:latin typeface="Syntax LT Std" pitchFamily="34" charset="0"/>
              </a:defRPr>
            </a:lvl4pPr>
            <a:lvl5pPr>
              <a:buClr>
                <a:srgbClr val="008080"/>
              </a:buClr>
              <a:defRPr sz="1800">
                <a:latin typeface="Syntax LT Std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Clr>
                <a:srgbClr val="008080"/>
              </a:buClr>
              <a:defRPr sz="2800">
                <a:latin typeface="Syntax LT Std" pitchFamily="34" charset="0"/>
              </a:defRPr>
            </a:lvl1pPr>
            <a:lvl2pPr>
              <a:buClr>
                <a:srgbClr val="008080"/>
              </a:buClr>
              <a:defRPr sz="2400">
                <a:latin typeface="Syntax LT Std" pitchFamily="34" charset="0"/>
              </a:defRPr>
            </a:lvl2pPr>
            <a:lvl3pPr>
              <a:buClr>
                <a:srgbClr val="008080"/>
              </a:buClr>
              <a:defRPr sz="2000">
                <a:latin typeface="Syntax LT Std" pitchFamily="34" charset="0"/>
              </a:defRPr>
            </a:lvl3pPr>
            <a:lvl4pPr>
              <a:defRPr sz="1800">
                <a:latin typeface="Syntax LT Std" pitchFamily="34" charset="0"/>
              </a:defRPr>
            </a:lvl4pPr>
            <a:lvl5pPr>
              <a:buClr>
                <a:srgbClr val="008080"/>
              </a:buClr>
              <a:defRPr sz="1800">
                <a:latin typeface="Syntax LT Std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617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08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rgbClr val="008080"/>
              </a:buClr>
              <a:defRPr sz="2400"/>
            </a:lvl1pPr>
            <a:lvl2pPr>
              <a:buClr>
                <a:srgbClr val="008080"/>
              </a:buClr>
              <a:defRPr sz="2000"/>
            </a:lvl2pPr>
            <a:lvl3pPr>
              <a:buClr>
                <a:srgbClr val="008080"/>
              </a:buClr>
              <a:defRPr sz="1800"/>
            </a:lvl3pPr>
            <a:lvl4pPr>
              <a:buClr>
                <a:srgbClr val="008080"/>
              </a:buClr>
              <a:defRPr sz="1600"/>
            </a:lvl4pPr>
            <a:lvl5pPr>
              <a:buClr>
                <a:srgbClr val="008080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Clr>
                <a:srgbClr val="008080"/>
              </a:buClr>
              <a:defRPr sz="2400"/>
            </a:lvl1pPr>
            <a:lvl2pPr>
              <a:buClr>
                <a:srgbClr val="008080"/>
              </a:buClr>
              <a:defRPr sz="2000"/>
            </a:lvl2pPr>
            <a:lvl3pPr>
              <a:buClr>
                <a:srgbClr val="008080"/>
              </a:buClr>
              <a:defRPr sz="1800"/>
            </a:lvl3pPr>
            <a:lvl4pPr>
              <a:buClr>
                <a:srgbClr val="008080"/>
              </a:buClr>
              <a:defRPr sz="1600"/>
            </a:lvl4pPr>
            <a:lvl5pPr>
              <a:buClr>
                <a:srgbClr val="008080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967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08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923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04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3050"/>
            <a:ext cx="6984776" cy="851694"/>
          </a:xfrm>
        </p:spPr>
        <p:txBody>
          <a:bodyPr anchor="b"/>
          <a:lstStyle>
            <a:lvl1pPr algn="l">
              <a:defRPr sz="2000" b="1">
                <a:solidFill>
                  <a:srgbClr val="00808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buClr>
                <a:srgbClr val="008080"/>
              </a:buClr>
              <a:defRPr sz="3200"/>
            </a:lvl1pPr>
            <a:lvl2pPr>
              <a:buClr>
                <a:srgbClr val="008080"/>
              </a:buClr>
              <a:defRPr sz="2800"/>
            </a:lvl2pPr>
            <a:lvl3pPr>
              <a:buClr>
                <a:srgbClr val="008080"/>
              </a:buClr>
              <a:defRPr sz="2400"/>
            </a:lvl3pPr>
            <a:lvl4pPr>
              <a:buClr>
                <a:srgbClr val="008080"/>
              </a:buClr>
              <a:defRPr sz="2000"/>
            </a:lvl4pPr>
            <a:lvl5pPr>
              <a:buClr>
                <a:srgbClr val="008080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929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808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950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08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3189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429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Chevron 10"/>
          <p:cNvSpPr>
            <a:spLocks noChangeAspect="1"/>
          </p:cNvSpPr>
          <p:nvPr/>
        </p:nvSpPr>
        <p:spPr>
          <a:xfrm>
            <a:off x="503548" y="548680"/>
            <a:ext cx="324036" cy="534600"/>
          </a:xfrm>
          <a:prstGeom prst="chevron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Chevron 11"/>
          <p:cNvSpPr>
            <a:spLocks noChangeAspect="1"/>
          </p:cNvSpPr>
          <p:nvPr/>
        </p:nvSpPr>
        <p:spPr>
          <a:xfrm>
            <a:off x="251520" y="548680"/>
            <a:ext cx="324036" cy="534600"/>
          </a:xfrm>
          <a:prstGeom prst="chevron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7" name="Tijdelijke aanduiding voor inhoud 4">
            <a:extLst>
              <a:ext uri="{FF2B5EF4-FFF2-40B4-BE49-F238E27FC236}">
                <a16:creationId xmlns:a16="http://schemas.microsoft.com/office/drawing/2014/main" id="{A90323CD-E5F0-4756-B19F-54558F16C84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003" y="5812553"/>
            <a:ext cx="459057" cy="83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9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3200" b="1" kern="1200" cap="none" baseline="0">
          <a:solidFill>
            <a:srgbClr val="008080"/>
          </a:solidFill>
          <a:latin typeface="Syntax LT Std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Clr>
          <a:srgbClr val="008080"/>
        </a:buClr>
        <a:buFont typeface="Syntax LT Std" pitchFamily="34" charset="0"/>
        <a:buChar char="›"/>
        <a:defRPr sz="2400" kern="1200">
          <a:solidFill>
            <a:schemeClr val="tx1"/>
          </a:solidFill>
          <a:latin typeface="Syntax LT Std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Clr>
          <a:srgbClr val="008080"/>
        </a:buClr>
        <a:buFont typeface="Syntax LT Std" pitchFamily="34" charset="0"/>
        <a:buChar char="›"/>
        <a:defRPr sz="2400" kern="1200">
          <a:solidFill>
            <a:schemeClr val="tx1"/>
          </a:solidFill>
          <a:latin typeface="Syntax LT Std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Clr>
          <a:srgbClr val="008080"/>
        </a:buClr>
        <a:buFont typeface="Syntax LT Std" pitchFamily="34" charset="0"/>
        <a:buChar char="›"/>
        <a:defRPr sz="2400" kern="1200">
          <a:solidFill>
            <a:schemeClr val="tx1"/>
          </a:solidFill>
          <a:latin typeface="Syntax LT Std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Clr>
          <a:srgbClr val="008080"/>
        </a:buClr>
        <a:buFont typeface="Syntax LT Std" pitchFamily="34" charset="0"/>
        <a:buChar char="›"/>
        <a:defRPr sz="2000" kern="1200">
          <a:solidFill>
            <a:schemeClr val="tx1"/>
          </a:solidFill>
          <a:latin typeface="Syntax LT Std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Clr>
          <a:srgbClr val="008080"/>
        </a:buClr>
        <a:buFont typeface="Syntax LT Std" pitchFamily="34" charset="0"/>
        <a:buChar char="›"/>
        <a:defRPr sz="2000" kern="1200">
          <a:solidFill>
            <a:schemeClr val="tx1"/>
          </a:solidFill>
          <a:latin typeface="Syntax LT Std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008080"/>
              </a:solidFill>
            </a:endParaRPr>
          </a:p>
        </p:txBody>
      </p:sp>
      <p:pic>
        <p:nvPicPr>
          <p:cNvPr id="8" name="Picture 7" descr="WittePijlen_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6" r="1112"/>
          <a:stretch/>
        </p:blipFill>
        <p:spPr bwMode="auto">
          <a:xfrm>
            <a:off x="0" y="3745005"/>
            <a:ext cx="9144000" cy="2420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solidFill>
                  <a:srgbClr val="008080"/>
                </a:solidFill>
              </a:rPr>
              <a:t>Stop de droogte A1/A2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>
                <a:solidFill>
                  <a:srgbClr val="008080"/>
                </a:solidFill>
              </a:rPr>
              <a:t>04-11-2020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80"/>
                </a:solidFill>
              </a:rPr>
              <a:t>Groen, </a:t>
            </a:r>
            <a:r>
              <a:rPr lang="en-US" dirty="0" err="1">
                <a:solidFill>
                  <a:srgbClr val="008080"/>
                </a:solidFill>
              </a:rPr>
              <a:t>groener</a:t>
            </a:r>
            <a:r>
              <a:rPr lang="en-US" dirty="0">
                <a:solidFill>
                  <a:srgbClr val="008080"/>
                </a:solidFill>
              </a:rPr>
              <a:t>, </a:t>
            </a:r>
            <a:r>
              <a:rPr lang="en-US" dirty="0" err="1">
                <a:solidFill>
                  <a:srgbClr val="008080"/>
                </a:solidFill>
              </a:rPr>
              <a:t>groenst</a:t>
            </a:r>
            <a:r>
              <a:rPr lang="en-US" dirty="0">
                <a:solidFill>
                  <a:srgbClr val="008080"/>
                </a:solidFill>
              </a:rPr>
              <a:t>!</a:t>
            </a:r>
            <a:endParaRPr lang="nl-NL" dirty="0">
              <a:solidFill>
                <a:srgbClr val="008080"/>
              </a:solidFill>
            </a:endParaRP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0297FED9-28CC-4C04-B82E-FF325375481C}"/>
              </a:ext>
            </a:extLst>
          </p:cNvPr>
          <p:cNvSpPr txBox="1">
            <a:spLocks/>
          </p:cNvSpPr>
          <p:nvPr/>
        </p:nvSpPr>
        <p:spPr>
          <a:xfrm>
            <a:off x="4283968" y="4955154"/>
            <a:ext cx="3384376" cy="978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8080"/>
              </a:buClr>
              <a:buFont typeface="Syntax LT Std" pitchFamily="34" charset="0"/>
              <a:buNone/>
              <a:defRPr sz="2400" kern="1200">
                <a:solidFill>
                  <a:srgbClr val="008080"/>
                </a:solidFill>
                <a:latin typeface="Syntax LT Std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8080"/>
              </a:buClr>
              <a:buFont typeface="Syntax LT Std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yntax LT Std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8080"/>
              </a:buClr>
              <a:buFont typeface="Syntax LT Std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yntax LT Std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8080"/>
              </a:buClr>
              <a:buFont typeface="Syntax LT Std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yntax LT Std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8080"/>
              </a:buClr>
              <a:buFont typeface="Syntax LT Std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yntax LT Std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[ons teamlogo]</a:t>
            </a:r>
          </a:p>
        </p:txBody>
      </p:sp>
    </p:spTree>
    <p:extLst>
      <p:ext uri="{BB962C8B-B14F-4D97-AF65-F5344CB8AC3E}">
        <p14:creationId xmlns:p14="http://schemas.microsoft.com/office/powerpoint/2010/main" val="126001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43868" y="260648"/>
            <a:ext cx="7742932" cy="1143000"/>
          </a:xfrm>
        </p:spPr>
        <p:txBody>
          <a:bodyPr>
            <a:noAutofit/>
          </a:bodyPr>
          <a:lstStyle/>
          <a:p>
            <a:r>
              <a:rPr lang="nl-NL" dirty="0">
                <a:solidFill>
                  <a:srgbClr val="008080"/>
                </a:solidFill>
              </a:rPr>
              <a:t>Kosten</a:t>
            </a:r>
          </a:p>
        </p:txBody>
      </p:sp>
    </p:spTree>
    <p:extLst>
      <p:ext uri="{BB962C8B-B14F-4D97-AF65-F5344CB8AC3E}">
        <p14:creationId xmlns:p14="http://schemas.microsoft.com/office/powerpoint/2010/main" val="1780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86622A-9B44-4F03-A81A-D042DEA6D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1000 EVI</a:t>
            </a:r>
          </a:p>
          <a:p>
            <a:endParaRPr lang="en-US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en-US" dirty="0"/>
              <a:t>-1.2 </a:t>
            </a:r>
            <a:r>
              <a:rPr lang="nl-NL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°C</a:t>
            </a:r>
            <a:r>
              <a:rPr lang="en-US" dirty="0"/>
              <a:t>  </a:t>
            </a:r>
          </a:p>
          <a:p>
            <a:pPr marL="1828800" lvl="4" indent="0">
              <a:buNone/>
            </a:pPr>
            <a:endParaRPr lang="en-US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en-US" dirty="0"/>
              <a:t>+ 0.679 </a:t>
            </a:r>
            <a:r>
              <a:rPr lang="en-US" dirty="0" err="1"/>
              <a:t>waarnemingen</a:t>
            </a:r>
            <a:endParaRPr lang="en-US" dirty="0"/>
          </a:p>
          <a:p>
            <a:pPr lvl="4">
              <a:buFont typeface="Arial" panose="020B0604020202020204" pitchFamily="34" charset="0"/>
              <a:buChar char="•"/>
            </a:pPr>
            <a:endParaRPr lang="en-US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nl-NL" dirty="0"/>
              <a:t>[nog nader te bepalen]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6F1265-B388-4F8A-9663-C5B26918A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Effecten op EVI</a:t>
            </a:r>
            <a:endParaRPr lang="nl-NL" dirty="0"/>
          </a:p>
        </p:txBody>
      </p:sp>
      <p:pic>
        <p:nvPicPr>
          <p:cNvPr id="5" name="Graphic 4" descr="Line arrow Straight">
            <a:extLst>
              <a:ext uri="{FF2B5EF4-FFF2-40B4-BE49-F238E27FC236}">
                <a16:creationId xmlns:a16="http://schemas.microsoft.com/office/drawing/2014/main" id="{D12A97DB-0F1A-4040-B9D7-BD52BF2C6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979712" y="1755974"/>
            <a:ext cx="576064" cy="57606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BCD5065-A848-498F-90C6-7FBC284BDD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7624" y="2603228"/>
            <a:ext cx="914400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4D9F147-8963-49AC-8C7F-12AA926D95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87624" y="3689237"/>
            <a:ext cx="914400" cy="914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3CF89E2-2A14-4021-860F-D9935CCE30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87624" y="49257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65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43868" y="260648"/>
            <a:ext cx="7742932" cy="1143000"/>
          </a:xfrm>
        </p:spPr>
        <p:txBody>
          <a:bodyPr>
            <a:noAutofit/>
          </a:bodyPr>
          <a:lstStyle/>
          <a:p>
            <a:r>
              <a:rPr lang="nl-NL" dirty="0">
                <a:solidFill>
                  <a:srgbClr val="008080"/>
                </a:solidFill>
              </a:rPr>
              <a:t>Van EVI naar % groen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2D994D-BB62-4486-84C7-F30321F48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92817"/>
            <a:ext cx="6168952" cy="5661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A9AE85-3D88-467B-BBB1-3C42BE3D1161}"/>
              </a:ext>
            </a:extLst>
          </p:cNvPr>
          <p:cNvSpPr txBox="1"/>
          <p:nvPr/>
        </p:nvSpPr>
        <p:spPr>
          <a:xfrm>
            <a:off x="6228184" y="249289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stuk</a:t>
            </a:r>
            <a:r>
              <a:rPr lang="en-US" dirty="0"/>
              <a:t> </a:t>
            </a:r>
            <a:r>
              <a:rPr lang="en-US" dirty="0" err="1"/>
              <a:t>uitleg</a:t>
            </a:r>
            <a:r>
              <a:rPr lang="en-US" dirty="0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8917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43868" y="260648"/>
            <a:ext cx="7742932" cy="1143000"/>
          </a:xfrm>
        </p:spPr>
        <p:txBody>
          <a:bodyPr>
            <a:noAutofit/>
          </a:bodyPr>
          <a:lstStyle/>
          <a:p>
            <a:r>
              <a:rPr lang="nl-NL" dirty="0">
                <a:solidFill>
                  <a:srgbClr val="008080"/>
                </a:solidFill>
              </a:rPr>
              <a:t>Het dashboard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9AE85-3D88-467B-BBB1-3C42BE3D1161}"/>
              </a:ext>
            </a:extLst>
          </p:cNvPr>
          <p:cNvSpPr txBox="1"/>
          <p:nvPr/>
        </p:nvSpPr>
        <p:spPr>
          <a:xfrm>
            <a:off x="611560" y="141283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[link]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055901-4D73-41DE-AD81-30B33F97D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4" y="2363898"/>
            <a:ext cx="8820472" cy="423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85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43868" y="260648"/>
            <a:ext cx="7742932" cy="1143000"/>
          </a:xfrm>
        </p:spPr>
        <p:txBody>
          <a:bodyPr>
            <a:noAutofit/>
          </a:bodyPr>
          <a:lstStyle/>
          <a:p>
            <a:r>
              <a:rPr lang="nl-NL" dirty="0">
                <a:solidFill>
                  <a:srgbClr val="008080"/>
                </a:solidFill>
              </a:rPr>
              <a:t>Vervolg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9AE85-3D88-467B-BBB1-3C42BE3D1161}"/>
              </a:ext>
            </a:extLst>
          </p:cNvPr>
          <p:cNvSpPr txBox="1"/>
          <p:nvPr/>
        </p:nvSpPr>
        <p:spPr>
          <a:xfrm>
            <a:off x="611560" y="1412836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goed</a:t>
            </a:r>
            <a:r>
              <a:rPr lang="en-US" dirty="0"/>
              <a:t> om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denken</a:t>
            </a:r>
            <a:r>
              <a:rPr lang="en-US" dirty="0"/>
              <a:t> over de </a:t>
            </a:r>
            <a:r>
              <a:rPr lang="en-US" dirty="0" err="1"/>
              <a:t>vervolgstappen</a:t>
            </a:r>
            <a:r>
              <a:rPr lang="en-US" dirty="0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83038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Ik</a:t>
            </a:r>
            <a:r>
              <a:rPr lang="en-US" b="1" dirty="0"/>
              <a:t> </a:t>
            </a:r>
            <a:r>
              <a:rPr lang="en-US" b="1" dirty="0" err="1"/>
              <a:t>ga</a:t>
            </a:r>
            <a:r>
              <a:rPr lang="en-US" b="1" dirty="0"/>
              <a:t> </a:t>
            </a:r>
            <a:r>
              <a:rPr lang="en-US" b="1" dirty="0" err="1"/>
              <a:t>snel</a:t>
            </a:r>
            <a:r>
              <a:rPr lang="en-US" b="1" dirty="0"/>
              <a:t> </a:t>
            </a:r>
            <a:r>
              <a:rPr lang="en-US" b="1" dirty="0" err="1"/>
              <a:t>mijn</a:t>
            </a:r>
            <a:r>
              <a:rPr lang="en-US" b="1" dirty="0"/>
              <a:t> </a:t>
            </a:r>
            <a:r>
              <a:rPr lang="en-US" b="1" dirty="0" err="1"/>
              <a:t>tuin</a:t>
            </a:r>
            <a:r>
              <a:rPr lang="en-US" b="1" dirty="0"/>
              <a:t> </a:t>
            </a:r>
            <a:r>
              <a:rPr lang="en-US" b="1" dirty="0" err="1"/>
              <a:t>vergroenen</a:t>
            </a:r>
            <a:r>
              <a:rPr lang="en-US" b="1" dirty="0"/>
              <a:t>, </a:t>
            </a:r>
            <a:r>
              <a:rPr lang="en-US" b="1" dirty="0" err="1"/>
              <a:t>wie</a:t>
            </a:r>
            <a:r>
              <a:rPr lang="en-US" b="1" dirty="0"/>
              <a:t> </a:t>
            </a:r>
            <a:r>
              <a:rPr lang="en-US" b="1" dirty="0" err="1"/>
              <a:t>doet</a:t>
            </a:r>
            <a:r>
              <a:rPr lang="en-US" b="1" dirty="0"/>
              <a:t> er met </a:t>
            </a:r>
            <a:r>
              <a:rPr lang="en-US" b="1" dirty="0" err="1"/>
              <a:t>ons</a:t>
            </a:r>
            <a:r>
              <a:rPr lang="en-US" b="1" dirty="0"/>
              <a:t> mee?</a:t>
            </a:r>
            <a:endParaRPr lang="nl-NL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80"/>
                </a:solidFill>
              </a:rPr>
              <a:t>The end</a:t>
            </a:r>
            <a:endParaRPr lang="nl-NL" dirty="0">
              <a:solidFill>
                <a:srgbClr val="0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25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43868" y="260648"/>
            <a:ext cx="7742932" cy="1143000"/>
          </a:xfrm>
        </p:spPr>
        <p:txBody>
          <a:bodyPr>
            <a:noAutofit/>
          </a:bodyPr>
          <a:lstStyle/>
          <a:p>
            <a:r>
              <a:rPr lang="nl-NL" dirty="0">
                <a:solidFill>
                  <a:srgbClr val="008080"/>
                </a:solidFill>
              </a:rPr>
              <a:t>Wat weten we al?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7ECA31C-37AA-4BFA-8052-C206A676F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“we </a:t>
            </a:r>
            <a:r>
              <a:rPr lang="en-US" b="1" dirty="0" err="1"/>
              <a:t>weten</a:t>
            </a:r>
            <a:r>
              <a:rPr lang="en-US" b="1" dirty="0"/>
              <a:t> </a:t>
            </a:r>
            <a:r>
              <a:rPr lang="en-US" b="1" dirty="0" err="1"/>
              <a:t>dat</a:t>
            </a:r>
            <a:r>
              <a:rPr lang="en-US" b="1" dirty="0"/>
              <a:t> het </a:t>
            </a:r>
            <a:r>
              <a:rPr lang="en-US" b="1" dirty="0" err="1"/>
              <a:t>vergroenen</a:t>
            </a:r>
            <a:r>
              <a:rPr lang="en-US" b="1" dirty="0"/>
              <a:t> van </a:t>
            </a:r>
            <a:r>
              <a:rPr lang="en-US" b="1" dirty="0" err="1"/>
              <a:t>een</a:t>
            </a:r>
            <a:r>
              <a:rPr lang="en-US" b="1" dirty="0"/>
              <a:t> </a:t>
            </a:r>
            <a:r>
              <a:rPr lang="en-US" b="1" dirty="0" err="1"/>
              <a:t>perceel</a:t>
            </a:r>
            <a:r>
              <a:rPr lang="en-US" b="1" dirty="0"/>
              <a:t> </a:t>
            </a:r>
            <a:r>
              <a:rPr lang="en-US" b="1" dirty="0" err="1"/>
              <a:t>een</a:t>
            </a:r>
            <a:r>
              <a:rPr lang="en-US" b="1" dirty="0"/>
              <a:t> </a:t>
            </a:r>
            <a:r>
              <a:rPr lang="en-US" b="1" dirty="0" err="1"/>
              <a:t>bijdrage</a:t>
            </a:r>
            <a:r>
              <a:rPr lang="en-US" b="1" dirty="0"/>
              <a:t> </a:t>
            </a:r>
            <a:r>
              <a:rPr lang="en-US" b="1" dirty="0" err="1"/>
              <a:t>levert</a:t>
            </a:r>
            <a:r>
              <a:rPr lang="en-US" b="1" dirty="0"/>
              <a:t> </a:t>
            </a:r>
            <a:r>
              <a:rPr lang="en-US" b="1" dirty="0" err="1"/>
              <a:t>aan</a:t>
            </a:r>
            <a:r>
              <a:rPr lang="en-US" b="1" dirty="0"/>
              <a:t> het </a:t>
            </a:r>
            <a:r>
              <a:rPr lang="en-US" b="1" dirty="0" err="1"/>
              <a:t>stoppen</a:t>
            </a:r>
            <a:r>
              <a:rPr lang="en-US" b="1" dirty="0"/>
              <a:t> van de </a:t>
            </a:r>
            <a:r>
              <a:rPr lang="en-US" b="1" dirty="0" err="1"/>
              <a:t>droogte</a:t>
            </a:r>
            <a:r>
              <a:rPr lang="en-US" b="1" dirty="0"/>
              <a:t> in </a:t>
            </a:r>
            <a:r>
              <a:rPr lang="en-US" b="1" dirty="0" err="1"/>
              <a:t>een</a:t>
            </a:r>
            <a:r>
              <a:rPr lang="en-US" b="1" dirty="0"/>
              <a:t> </a:t>
            </a:r>
            <a:r>
              <a:rPr lang="en-US" b="1" dirty="0" err="1"/>
              <a:t>stedelijke</a:t>
            </a:r>
            <a:r>
              <a:rPr lang="en-US" b="1" dirty="0"/>
              <a:t> </a:t>
            </a:r>
            <a:r>
              <a:rPr lang="en-US" b="1" dirty="0" err="1"/>
              <a:t>omgeving</a:t>
            </a:r>
            <a:r>
              <a:rPr lang="en-US" b="1" dirty="0"/>
              <a:t>”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7270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43868" y="260648"/>
            <a:ext cx="7742932" cy="1143000"/>
          </a:xfrm>
        </p:spPr>
        <p:txBody>
          <a:bodyPr>
            <a:noAutofit/>
          </a:bodyPr>
          <a:lstStyle/>
          <a:p>
            <a:r>
              <a:rPr lang="nl-NL" dirty="0">
                <a:solidFill>
                  <a:srgbClr val="008080"/>
                </a:solidFill>
              </a:rPr>
              <a:t>Maar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7ECA31C-37AA-4BFA-8052-C206A676F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360" y="177281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Maar, hoe </a:t>
            </a:r>
            <a:r>
              <a:rPr lang="en-US" b="1" dirty="0" err="1"/>
              <a:t>overtuigen</a:t>
            </a:r>
            <a:r>
              <a:rPr lang="en-US" b="1" dirty="0"/>
              <a:t> we </a:t>
            </a:r>
            <a:r>
              <a:rPr lang="en-US" b="1" dirty="0" err="1"/>
              <a:t>gemeentes</a:t>
            </a:r>
            <a:r>
              <a:rPr lang="en-US" b="1" dirty="0"/>
              <a:t> / burgers </a:t>
            </a:r>
          </a:p>
          <a:p>
            <a:pPr marL="0" indent="0">
              <a:buNone/>
            </a:pPr>
            <a:r>
              <a:rPr lang="en-US" b="1" dirty="0"/>
              <a:t>om </a:t>
            </a:r>
            <a:r>
              <a:rPr lang="en-US" b="1" dirty="0" err="1"/>
              <a:t>ook</a:t>
            </a:r>
            <a:r>
              <a:rPr lang="en-US" b="1" dirty="0"/>
              <a:t> </a:t>
            </a:r>
            <a:r>
              <a:rPr lang="en-US" b="1" dirty="0" err="1"/>
              <a:t>daadwerkelijk</a:t>
            </a:r>
            <a:r>
              <a:rPr lang="en-US" b="1" dirty="0"/>
              <a:t> </a:t>
            </a:r>
            <a:r>
              <a:rPr lang="en-US" b="1" dirty="0" err="1"/>
              <a:t>te</a:t>
            </a:r>
            <a:r>
              <a:rPr lang="en-US" b="1" dirty="0"/>
              <a:t> </a:t>
            </a:r>
            <a:r>
              <a:rPr lang="en-US" b="1" dirty="0" err="1"/>
              <a:t>gaan</a:t>
            </a:r>
            <a:r>
              <a:rPr lang="en-US" b="1" dirty="0"/>
              <a:t> </a:t>
            </a:r>
            <a:r>
              <a:rPr lang="en-US" b="1" dirty="0" err="1"/>
              <a:t>vergroenen</a:t>
            </a:r>
            <a:r>
              <a:rPr lang="en-US" b="1" dirty="0"/>
              <a:t>?</a:t>
            </a:r>
            <a:endParaRPr lang="nl-NL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D7719E-C6A0-40B4-9F12-FAB11A287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03" y="152028"/>
            <a:ext cx="4571865" cy="17648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4DB8E0-F7E8-4F95-A377-A95A99D31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3587601"/>
            <a:ext cx="3028950" cy="3038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FDC60C-E77D-405C-8C75-DD6C63030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4941168"/>
            <a:ext cx="3195988" cy="1764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314595-C066-44BE-93E8-F674B57A9E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0266" y="137728"/>
            <a:ext cx="3708709" cy="29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7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43868" y="260648"/>
            <a:ext cx="7742932" cy="1143000"/>
          </a:xfrm>
        </p:spPr>
        <p:txBody>
          <a:bodyPr>
            <a:noAutofit/>
          </a:bodyPr>
          <a:lstStyle/>
          <a:p>
            <a:r>
              <a:rPr lang="nl-NL" dirty="0">
                <a:solidFill>
                  <a:srgbClr val="008080"/>
                </a:solidFill>
              </a:rPr>
              <a:t>Content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7ECA31C-37AA-4BFA-8052-C206A676F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from scratch</a:t>
            </a:r>
          </a:p>
          <a:p>
            <a:r>
              <a:rPr lang="nl-NL" dirty="0"/>
              <a:t>Data verzameling &amp; bewerking</a:t>
            </a:r>
          </a:p>
          <a:p>
            <a:r>
              <a:rPr lang="nl-NL" dirty="0"/>
              <a:t>Het dashboard</a:t>
            </a:r>
          </a:p>
          <a:p>
            <a:r>
              <a:rPr lang="nl-NL" dirty="0"/>
              <a:t>Vervolgstappen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4EAEA1-E685-4525-8600-5178829B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scratch</a:t>
            </a:r>
            <a:endParaRPr lang="nl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940DF3-EEF5-4FBA-AF0E-6A25199CC4C4}"/>
              </a:ext>
            </a:extLst>
          </p:cNvPr>
          <p:cNvSpPr/>
          <p:nvPr/>
        </p:nvSpPr>
        <p:spPr>
          <a:xfrm>
            <a:off x="395536" y="1417638"/>
            <a:ext cx="8496944" cy="52517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1561E5-9E07-44FC-8F54-E20AB7D8A215}"/>
              </a:ext>
            </a:extLst>
          </p:cNvPr>
          <p:cNvSpPr/>
          <p:nvPr/>
        </p:nvSpPr>
        <p:spPr>
          <a:xfrm>
            <a:off x="554440" y="1972471"/>
            <a:ext cx="4104456" cy="381642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Vergroening Breda</a:t>
            </a:r>
            <a:endParaRPr lang="nl-NL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CD1F57-6265-4A66-9663-5B7B29B5F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18" y="2294853"/>
            <a:ext cx="3714750" cy="328612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F2B28C1-BF52-4FEB-8B7F-B74CB631A4D9}"/>
              </a:ext>
            </a:extLst>
          </p:cNvPr>
          <p:cNvSpPr/>
          <p:nvPr/>
        </p:nvSpPr>
        <p:spPr>
          <a:xfrm>
            <a:off x="566529" y="5984245"/>
            <a:ext cx="4104456" cy="48976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9CCD43-AC66-4C2E-876A-41501698F1FE}"/>
              </a:ext>
            </a:extLst>
          </p:cNvPr>
          <p:cNvCxnSpPr>
            <a:cxnSpLocks/>
          </p:cNvCxnSpPr>
          <p:nvPr/>
        </p:nvCxnSpPr>
        <p:spPr>
          <a:xfrm>
            <a:off x="1043608" y="6295943"/>
            <a:ext cx="2952328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303062-E2C1-473B-A774-1C15204B5EF8}"/>
              </a:ext>
            </a:extLst>
          </p:cNvPr>
          <p:cNvSpPr txBox="1"/>
          <p:nvPr/>
        </p:nvSpPr>
        <p:spPr>
          <a:xfrm>
            <a:off x="566529" y="6132260"/>
            <a:ext cx="138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0%</a:t>
            </a:r>
            <a:endParaRPr lang="nl-NL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98DC44-A26F-4F82-A595-E853946BDC9C}"/>
              </a:ext>
            </a:extLst>
          </p:cNvPr>
          <p:cNvSpPr txBox="1"/>
          <p:nvPr/>
        </p:nvSpPr>
        <p:spPr>
          <a:xfrm>
            <a:off x="4034842" y="6111277"/>
            <a:ext cx="138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100%</a:t>
            </a:r>
            <a:endParaRPr lang="nl-NL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127988-F1A2-4394-8453-C843E3B82B54}"/>
              </a:ext>
            </a:extLst>
          </p:cNvPr>
          <p:cNvSpPr/>
          <p:nvPr/>
        </p:nvSpPr>
        <p:spPr>
          <a:xfrm>
            <a:off x="5377612" y="2828661"/>
            <a:ext cx="3042470" cy="174456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Effecten op:</a:t>
            </a:r>
          </a:p>
          <a:p>
            <a:pPr algn="ctr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Hittestress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Biodiversiteit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Kosten</a:t>
            </a:r>
          </a:p>
          <a:p>
            <a:endParaRPr lang="nl-N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6D58BF-48B5-40D6-AB76-54D2094D59F2}"/>
              </a:ext>
            </a:extLst>
          </p:cNvPr>
          <p:cNvSpPr/>
          <p:nvPr/>
        </p:nvSpPr>
        <p:spPr>
          <a:xfrm>
            <a:off x="529065" y="1544670"/>
            <a:ext cx="4104456" cy="29888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479048-F1A2-4095-B176-76D92CC52AA1}"/>
              </a:ext>
            </a:extLst>
          </p:cNvPr>
          <p:cNvSpPr txBox="1"/>
          <p:nvPr/>
        </p:nvSpPr>
        <p:spPr>
          <a:xfrm>
            <a:off x="1187624" y="1505464"/>
            <a:ext cx="220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Vergroening Breda</a:t>
            </a:r>
            <a:endParaRPr lang="nl-NL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5782AC-2C21-475F-BEDE-BC66BDBB775E}"/>
              </a:ext>
            </a:extLst>
          </p:cNvPr>
          <p:cNvSpPr txBox="1"/>
          <p:nvPr/>
        </p:nvSpPr>
        <p:spPr>
          <a:xfrm>
            <a:off x="723918" y="1972471"/>
            <a:ext cx="348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Huidige status per buurt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256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43868" y="260648"/>
            <a:ext cx="7742932" cy="1143000"/>
          </a:xfrm>
        </p:spPr>
        <p:txBody>
          <a:bodyPr>
            <a:noAutofit/>
          </a:bodyPr>
          <a:lstStyle/>
          <a:p>
            <a:r>
              <a:rPr lang="nl-NL" dirty="0">
                <a:solidFill>
                  <a:srgbClr val="008080"/>
                </a:solidFill>
              </a:rPr>
              <a:t>Data verzameling &amp; Bewerking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08BD8D-F2B4-441C-9B1F-EBAE1A5CF3CF}"/>
              </a:ext>
            </a:extLst>
          </p:cNvPr>
          <p:cNvSpPr/>
          <p:nvPr/>
        </p:nvSpPr>
        <p:spPr>
          <a:xfrm>
            <a:off x="683568" y="2060848"/>
            <a:ext cx="27363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% </a:t>
            </a:r>
            <a:r>
              <a:rPr lang="en-US" sz="4000" b="1" dirty="0" err="1"/>
              <a:t>groen</a:t>
            </a:r>
            <a:endParaRPr lang="nl-NL" sz="40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14DE1C-8E99-4934-878C-AD0C52A0CC9F}"/>
              </a:ext>
            </a:extLst>
          </p:cNvPr>
          <p:cNvSpPr/>
          <p:nvPr/>
        </p:nvSpPr>
        <p:spPr>
          <a:xfrm>
            <a:off x="6012160" y="1916832"/>
            <a:ext cx="2981699" cy="382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Surface temperature</a:t>
            </a:r>
          </a:p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Fauna </a:t>
            </a:r>
            <a:r>
              <a:rPr lang="en-US" sz="3200" b="1" dirty="0" err="1"/>
              <a:t>waarnemingen</a:t>
            </a:r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Kosten</a:t>
            </a:r>
            <a:endParaRPr lang="nl-NL" sz="32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BB6D6A-418D-46EB-89DF-DBDE78391FE5}"/>
              </a:ext>
            </a:extLst>
          </p:cNvPr>
          <p:cNvSpPr/>
          <p:nvPr/>
        </p:nvSpPr>
        <p:spPr>
          <a:xfrm>
            <a:off x="683568" y="4221088"/>
            <a:ext cx="27363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EVI</a:t>
            </a:r>
            <a:endParaRPr lang="nl-NL" sz="40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3CE5EC-0A24-479E-9A17-F2C800B42C0C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flipV="1">
            <a:off x="3419872" y="3831742"/>
            <a:ext cx="2592288" cy="9294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1CE54C-8D33-4FD2-B6B8-CE6D5C44CF07}"/>
              </a:ext>
            </a:extLst>
          </p:cNvPr>
          <p:cNvCxnSpPr>
            <a:cxnSpLocks/>
          </p:cNvCxnSpPr>
          <p:nvPr/>
        </p:nvCxnSpPr>
        <p:spPr>
          <a:xfrm>
            <a:off x="1979712" y="3212976"/>
            <a:ext cx="0" cy="936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24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43868" y="260648"/>
            <a:ext cx="7742932" cy="1143000"/>
          </a:xfrm>
        </p:spPr>
        <p:txBody>
          <a:bodyPr>
            <a:noAutofit/>
          </a:bodyPr>
          <a:lstStyle/>
          <a:p>
            <a:r>
              <a:rPr lang="nl-NL" dirty="0">
                <a:solidFill>
                  <a:srgbClr val="008080"/>
                </a:solidFill>
              </a:rPr>
              <a:t>EVI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3C917-E9C4-4A90-A45A-C12E1DC1D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60648"/>
            <a:ext cx="30099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5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43868" y="260648"/>
            <a:ext cx="7742932" cy="1143000"/>
          </a:xfrm>
        </p:spPr>
        <p:txBody>
          <a:bodyPr>
            <a:noAutofit/>
          </a:bodyPr>
          <a:lstStyle/>
          <a:p>
            <a:r>
              <a:rPr lang="nl-NL" dirty="0">
                <a:solidFill>
                  <a:srgbClr val="008080"/>
                </a:solidFill>
              </a:rPr>
              <a:t>Surface </a:t>
            </a:r>
            <a:r>
              <a:rPr lang="nl-NL" dirty="0" err="1">
                <a:solidFill>
                  <a:srgbClr val="008080"/>
                </a:solidFill>
              </a:rPr>
              <a:t>temperature</a:t>
            </a:r>
            <a:endParaRPr lang="nl-NL" dirty="0">
              <a:solidFill>
                <a:srgbClr val="00808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793CB6-D7C2-4167-8015-9660299E7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087780"/>
            <a:ext cx="7334250" cy="5753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D3C917-E9C4-4A90-A45A-C12E1DC1D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260648"/>
            <a:ext cx="30099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99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43868" y="260648"/>
            <a:ext cx="7742932" cy="1143000"/>
          </a:xfrm>
        </p:spPr>
        <p:txBody>
          <a:bodyPr>
            <a:noAutofit/>
          </a:bodyPr>
          <a:lstStyle/>
          <a:p>
            <a:r>
              <a:rPr lang="nl-NL" dirty="0">
                <a:solidFill>
                  <a:srgbClr val="008080"/>
                </a:solidFill>
              </a:rPr>
              <a:t>Fauna waarnemingen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5F455F-4BA4-4D4A-A2FA-CAB91D5DC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21126"/>
            <a:ext cx="9144000" cy="26368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3F5DA0-A4E3-40A4-8605-A27463568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334" y="404664"/>
            <a:ext cx="3786921" cy="36154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BB13F6-3EAB-45AD-A356-E234F8BAA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89" y="1769219"/>
            <a:ext cx="4572000" cy="160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76171"/>
      </p:ext>
    </p:extLst>
  </p:cSld>
  <p:clrMapOvr>
    <a:masterClrMapping/>
  </p:clrMapOvr>
</p:sld>
</file>

<file path=ppt/theme/theme1.xml><?xml version="1.0" encoding="utf-8"?>
<a:theme xmlns:a="http://schemas.openxmlformats.org/drawingml/2006/main" name="Sjabloon_PresentatieN&amp;S_2013_def3">
  <a:themeElements>
    <a:clrScheme name="Nelen&amp;Schuurmans">
      <a:dk1>
        <a:sysClr val="windowText" lastClr="000000"/>
      </a:dk1>
      <a:lt1>
        <a:sysClr val="window" lastClr="FFFFFF"/>
      </a:lt1>
      <a:dk2>
        <a:srgbClr val="7F7F7F"/>
      </a:dk2>
      <a:lt2>
        <a:srgbClr val="EEECE1"/>
      </a:lt2>
      <a:accent1>
        <a:srgbClr val="008986"/>
      </a:accent1>
      <a:accent2>
        <a:srgbClr val="06477E"/>
      </a:accent2>
      <a:accent3>
        <a:srgbClr val="90C4C5"/>
      </a:accent3>
      <a:accent4>
        <a:srgbClr val="FFFF00"/>
      </a:accent4>
      <a:accent5>
        <a:srgbClr val="F79646"/>
      </a:accent5>
      <a:accent6>
        <a:srgbClr val="C0504D"/>
      </a:accent6>
      <a:hlink>
        <a:srgbClr val="800080"/>
      </a:hlink>
      <a:folHlink>
        <a:srgbClr val="9BBB59"/>
      </a:folHlink>
    </a:clrScheme>
    <a:fontScheme name="Nelen&amp;Schuurmans">
      <a:majorFont>
        <a:latin typeface="Syntax LT Std"/>
        <a:ea typeface=""/>
        <a:cs typeface=""/>
      </a:majorFont>
      <a:minorFont>
        <a:latin typeface="Syntax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 2020.pptx" id="{8E76194E-F935-442F-94E4-80FC6DC5F648}" vid="{016CF40D-A3A3-4A7D-9E60-F8EB7E17A3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 2020</Template>
  <TotalTime>6104</TotalTime>
  <Words>297</Words>
  <Application>Microsoft Office PowerPoint</Application>
  <PresentationFormat>On-screen Show (4:3)</PresentationFormat>
  <Paragraphs>73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</vt:lpstr>
      <vt:lpstr>Calibri</vt:lpstr>
      <vt:lpstr>Syntax LT Std</vt:lpstr>
      <vt:lpstr>Sjabloon_PresentatieN&amp;S_2013_def3</vt:lpstr>
      <vt:lpstr>Groen, groener, groenst!</vt:lpstr>
      <vt:lpstr>Wat weten we al?</vt:lpstr>
      <vt:lpstr>Maar</vt:lpstr>
      <vt:lpstr>Content</vt:lpstr>
      <vt:lpstr>Start from scratch</vt:lpstr>
      <vt:lpstr>Data verzameling &amp; Bewerking</vt:lpstr>
      <vt:lpstr>EVI</vt:lpstr>
      <vt:lpstr>Surface temperature</vt:lpstr>
      <vt:lpstr>Fauna waarnemingen</vt:lpstr>
      <vt:lpstr>Kosten</vt:lpstr>
      <vt:lpstr>Effecten op EVI</vt:lpstr>
      <vt:lpstr>Van EVI naar % groen</vt:lpstr>
      <vt:lpstr>Het dashboard</vt:lpstr>
      <vt:lpstr>Vervolg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Valerie Demetriades</dc:creator>
  <cp:lastModifiedBy>Valerie Demetriades</cp:lastModifiedBy>
  <cp:revision>11</cp:revision>
  <dcterms:created xsi:type="dcterms:W3CDTF">2020-10-29T08:17:30Z</dcterms:created>
  <dcterms:modified xsi:type="dcterms:W3CDTF">2020-11-02T17:44:56Z</dcterms:modified>
</cp:coreProperties>
</file>