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914400" indent="-457200"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828800" indent="-914400"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2743200" indent="-1371600"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3657600" indent="-1828800"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8" userDrawn="1">
          <p15:clr>
            <a:srgbClr val="A4A3A4"/>
          </p15:clr>
        </p15:guide>
        <p15:guide id="2" orient="horz" pos="4308" userDrawn="1">
          <p15:clr>
            <a:srgbClr val="A4A3A4"/>
          </p15:clr>
        </p15:guide>
        <p15:guide id="3" pos="19180" userDrawn="1">
          <p15:clr>
            <a:srgbClr val="A4A3A4"/>
          </p15:clr>
        </p15:guide>
        <p15:guide id="4" pos="3470" userDrawn="1">
          <p15:clr>
            <a:srgbClr val="A4A3A4"/>
          </p15:clr>
        </p15:guide>
        <p15:guide id="5" pos="19514" userDrawn="1">
          <p15:clr>
            <a:srgbClr val="A4A3A4"/>
          </p15:clr>
        </p15:guide>
        <p15:guide id="6" pos="10046" userDrawn="1">
          <p15:clr>
            <a:srgbClr val="A4A3A4"/>
          </p15:clr>
        </p15:guide>
        <p15:guide id="7" pos="11174" userDrawn="1">
          <p15:clr>
            <a:srgbClr val="A4A3A4"/>
          </p15:clr>
        </p15:guide>
        <p15:guide id="8" pos="18062" userDrawn="1">
          <p15:clr>
            <a:srgbClr val="A4A3A4"/>
          </p15:clr>
        </p15:guide>
        <p15:guide id="9" pos="26090" userDrawn="1">
          <p15:clr>
            <a:srgbClr val="A4A3A4"/>
          </p15:clr>
        </p15:guide>
        <p15:guide id="10" pos="1151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yal Sipahimalani" initials="P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333399"/>
    <a:srgbClr val="000066"/>
    <a:srgbClr val="FFCCCC"/>
    <a:srgbClr val="FFFFCC"/>
    <a:srgbClr val="CCFFCC"/>
    <a:srgbClr val="CC99FF"/>
    <a:srgbClr val="99CCFF"/>
    <a:srgbClr val="599EE9"/>
    <a:srgbClr val="5A8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344D84-9AFB-497E-A393-DC336BA19D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333" autoAdjust="0"/>
    <p:restoredTop sz="99760" autoAdjust="0"/>
  </p:normalViewPr>
  <p:slideViewPr>
    <p:cSldViewPr snapToGrid="0" snapToObjects="1">
      <p:cViewPr>
        <p:scale>
          <a:sx n="20" d="100"/>
          <a:sy n="20" d="100"/>
        </p:scale>
        <p:origin x="605" y="91"/>
      </p:cViewPr>
      <p:guideLst>
        <p:guide orient="horz" pos="438"/>
        <p:guide orient="horz" pos="4308"/>
        <p:guide pos="19180"/>
        <p:guide pos="3470"/>
        <p:guide pos="19514"/>
        <p:guide pos="10046"/>
        <p:guide pos="11174"/>
        <p:guide pos="18062"/>
        <p:guide pos="26090"/>
        <p:guide pos="115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11A9B7C-8E91-4494-80D9-BB46CEC81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14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E91990C-DF3A-4686-B3DE-FB9F0D4C9CDA}" type="datetimeFigureOut">
              <a:rPr lang="en-US"/>
              <a:pPr>
                <a:defRPr/>
              </a:pPr>
              <a:t>4/6/2015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30575"/>
            <a:ext cx="7435850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F4695BDA-D3A4-4BD6-B63D-C89F77443F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04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9144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8288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27432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36576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5463"/>
            <a:ext cx="3505200" cy="262890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557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7" y="10225088"/>
            <a:ext cx="37306250" cy="7058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950" y="18654713"/>
            <a:ext cx="30721300" cy="8410575"/>
          </a:xfrm>
        </p:spPr>
        <p:txBody>
          <a:bodyPr/>
          <a:lstStyle>
            <a:lvl1pPr marL="0" indent="0" algn="ctr">
              <a:buNone/>
              <a:defRPr/>
            </a:lvl1pPr>
            <a:lvl2pPr marL="685800" indent="0" algn="ctr">
              <a:buNone/>
              <a:defRPr/>
            </a:lvl2pPr>
            <a:lvl3pPr marL="1371600" indent="0" algn="ctr">
              <a:buNone/>
              <a:defRPr/>
            </a:lvl3pPr>
            <a:lvl4pPr marL="2057400" indent="0" algn="ctr">
              <a:buNone/>
              <a:defRPr/>
            </a:lvl4pPr>
            <a:lvl5pPr marL="2743200" indent="0" algn="ctr">
              <a:buNone/>
              <a:defRPr/>
            </a:lvl5pPr>
            <a:lvl6pPr marL="3429000" indent="0" algn="ctr">
              <a:buNone/>
              <a:defRPr/>
            </a:lvl6pPr>
            <a:lvl7pPr marL="4114800" indent="0" algn="ctr">
              <a:buNone/>
              <a:defRPr/>
            </a:lvl7pPr>
            <a:lvl8pPr marL="4800600" indent="0" algn="ctr">
              <a:buNone/>
              <a:defRPr/>
            </a:lvl8pPr>
            <a:lvl9pPr marL="54864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2640A-D2E2-47AA-96BA-B9055EC22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4B5A5-89AF-41E0-978F-90646B43B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3027" y="1319214"/>
            <a:ext cx="9874250" cy="280868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6" y="1319214"/>
            <a:ext cx="29324300" cy="280868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7623F-7FF3-43D7-BEF1-DF4858ED5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38FD4-8051-4E90-911C-20CE0C201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2646"/>
            <a:ext cx="37306250" cy="6538913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1745"/>
            <a:ext cx="37306250" cy="7200900"/>
          </a:xfrm>
        </p:spPr>
        <p:txBody>
          <a:bodyPr anchor="b"/>
          <a:lstStyle>
            <a:lvl1pPr marL="0" indent="0">
              <a:buNone/>
              <a:defRPr sz="3000"/>
            </a:lvl1pPr>
            <a:lvl2pPr marL="685800" indent="0">
              <a:buNone/>
              <a:defRPr sz="2700"/>
            </a:lvl2pPr>
            <a:lvl3pPr marL="1371600" indent="0">
              <a:buNone/>
              <a:defRPr sz="2400"/>
            </a:lvl3pPr>
            <a:lvl4pPr marL="2057400" indent="0">
              <a:buNone/>
              <a:defRPr sz="2100"/>
            </a:lvl4pPr>
            <a:lvl5pPr marL="2743200" indent="0">
              <a:buNone/>
              <a:defRPr sz="2100"/>
            </a:lvl5pPr>
            <a:lvl6pPr marL="3429000" indent="0">
              <a:buNone/>
              <a:defRPr sz="2100"/>
            </a:lvl6pPr>
            <a:lvl7pPr marL="4114800" indent="0">
              <a:buNone/>
              <a:defRPr sz="2100"/>
            </a:lvl7pPr>
            <a:lvl8pPr marL="4800600" indent="0">
              <a:buNone/>
              <a:defRPr sz="2100"/>
            </a:lvl8pPr>
            <a:lvl9pPr marL="5486400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1683E-6BE3-4B69-A622-98824CED3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7" y="7681914"/>
            <a:ext cx="19599274" cy="2172414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98000" y="7681914"/>
            <a:ext cx="19599276" cy="2172414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C6599-F7D0-4DDA-A019-627D8C0D6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6" y="7367589"/>
            <a:ext cx="19392900" cy="3071813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6" y="10439401"/>
            <a:ext cx="19392900" cy="1896665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4851" y="7367589"/>
            <a:ext cx="19402426" cy="3071813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4851" y="10439401"/>
            <a:ext cx="19402426" cy="1896665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78E7D-7E47-4195-98E2-C6D594FA5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75B43-B86A-43F3-9CCB-C32BC0709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93509-DDE0-4B5B-9C4B-8D69C2C99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6" y="1309689"/>
            <a:ext cx="14439900" cy="557927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6" y="1309689"/>
            <a:ext cx="24536400" cy="2809637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6" y="6888957"/>
            <a:ext cx="14439900" cy="22517100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9B0DB-DF91-4000-8830-71EA58D60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1" y="23043358"/>
            <a:ext cx="26333450" cy="2719388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4251" y="2940845"/>
            <a:ext cx="26333450" cy="1975246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4251" y="25762745"/>
            <a:ext cx="26333450" cy="3864768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3F98C-D434-4B6C-9B30-E0E4ADE60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9213"/>
            <a:ext cx="395033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04" tIns="250802" rIns="501604" bIns="2508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1914"/>
            <a:ext cx="39503350" cy="2172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04" tIns="250802" rIns="501604" bIns="2508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7556"/>
            <a:ext cx="102425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04" tIns="250802" rIns="501604" bIns="250802" numCol="1" anchor="t" anchorCtr="0" compatLnSpc="1">
            <a:prstTxWarp prst="textNoShape">
              <a:avLst/>
            </a:prstTxWarp>
          </a:bodyPr>
          <a:lstStyle>
            <a:lvl1pPr>
              <a:defRPr sz="57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7556"/>
            <a:ext cx="139001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04" tIns="250802" rIns="501604" bIns="250802" numCol="1" anchor="t" anchorCtr="0" compatLnSpc="1">
            <a:prstTxWarp prst="textNoShape">
              <a:avLst/>
            </a:prstTxWarp>
          </a:bodyPr>
          <a:lstStyle>
            <a:lvl1pPr algn="ctr">
              <a:defRPr sz="57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7556"/>
            <a:ext cx="102425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04" tIns="250802" rIns="501604" bIns="250802" numCol="1" anchor="t" anchorCtr="0" compatLnSpc="1">
            <a:prstTxWarp prst="textNoShape">
              <a:avLst/>
            </a:prstTxWarp>
          </a:bodyPr>
          <a:lstStyle>
            <a:lvl1pPr algn="r">
              <a:defRPr sz="5700">
                <a:latin typeface="Arial" charset="0"/>
              </a:defRPr>
            </a:lvl1pPr>
          </a:lstStyle>
          <a:p>
            <a:pPr>
              <a:defRPr/>
            </a:pPr>
            <a:fld id="{00CA6D97-D917-4633-807D-C58705F9F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5pPr>
      <a:lvl6pPr marL="685800" algn="ctr" defTabSz="3762375" rtl="0" fontAlgn="base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6pPr>
      <a:lvl7pPr marL="1371600" algn="ctr" defTabSz="3762375" rtl="0" fontAlgn="base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7pPr>
      <a:lvl8pPr marL="2057400" algn="ctr" defTabSz="3762375" rtl="0" fontAlgn="base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8pPr>
      <a:lvl9pPr marL="2743200" algn="ctr" defTabSz="3762375" rtl="0" fontAlgn="base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9pPr>
    </p:titleStyle>
    <p:bodyStyle>
      <a:lvl1pPr marL="1409700" indent="-14097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7525" indent="-117633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50">
          <a:solidFill>
            <a:schemeClr val="tx1"/>
          </a:solidFill>
          <a:latin typeface="+mn-lt"/>
        </a:defRPr>
      </a:lvl2pPr>
      <a:lvl3pPr marL="4702969" indent="-940594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</a:defRPr>
      </a:lvl3pPr>
      <a:lvl4pPr marL="6584156" indent="-940594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250">
          <a:solidFill>
            <a:schemeClr val="tx1"/>
          </a:solidFill>
          <a:latin typeface="+mn-lt"/>
        </a:defRPr>
      </a:lvl4pPr>
      <a:lvl5pPr marL="8465344" indent="-940594" algn="l" defTabSz="3762375" rtl="0" eaLnBrk="0" fontAlgn="base" hangingPunct="0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5pPr>
      <a:lvl6pPr marL="9151145" indent="-940595" algn="l" defTabSz="3762375" rtl="0" fontAlgn="base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6pPr>
      <a:lvl7pPr marL="9836945" indent="-940595" algn="l" defTabSz="3762375" rtl="0" fontAlgn="base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7pPr>
      <a:lvl8pPr marL="10522745" indent="-940595" algn="l" defTabSz="3762375" rtl="0" fontAlgn="base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8pPr>
      <a:lvl9pPr marL="11208545" indent="-940595" algn="l" defTabSz="3762375" rtl="0" fontAlgn="base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.emf"/><Relationship Id="rId3" Type="http://schemas.openxmlformats.org/officeDocument/2006/relationships/notesSlide" Target="../notesSlides/notesSlide1.xml"/><Relationship Id="rId21" Type="http://schemas.microsoft.com/office/2007/relationships/hdphoto" Target="../media/hdphoto2.wdp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43891200" cy="3831771"/>
          </a:xfrm>
          <a:prstGeom prst="rect">
            <a:avLst/>
          </a:prstGeom>
          <a:solidFill>
            <a:srgbClr val="000066"/>
          </a:solidFill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480498" y="69447"/>
            <a:ext cx="7584618" cy="37260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9275963" y="5416673"/>
            <a:ext cx="13769661" cy="7157744"/>
            <a:chOff x="29275963" y="5670673"/>
            <a:chExt cx="13769661" cy="7157744"/>
          </a:xfrm>
        </p:grpSpPr>
        <p:pic>
          <p:nvPicPr>
            <p:cNvPr id="2053" name="Picture 205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82" t="3480" r="17605" b="7066"/>
            <a:stretch/>
          </p:blipFill>
          <p:spPr>
            <a:xfrm>
              <a:off x="34247075" y="5808860"/>
              <a:ext cx="4323099" cy="7016931"/>
            </a:xfrm>
            <a:prstGeom prst="rect">
              <a:avLst/>
            </a:prstGeom>
          </p:spPr>
        </p:pic>
        <p:pic>
          <p:nvPicPr>
            <p:cNvPr id="2052" name="Picture 205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07" t="3444" r="17618" b="6993"/>
            <a:stretch/>
          </p:blipFill>
          <p:spPr>
            <a:xfrm>
              <a:off x="29778959" y="5800316"/>
              <a:ext cx="4320118" cy="7025476"/>
            </a:xfrm>
            <a:prstGeom prst="rect">
              <a:avLst/>
            </a:prstGeom>
          </p:spPr>
        </p:pic>
        <p:pic>
          <p:nvPicPr>
            <p:cNvPr id="2057" name="Picture 2056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19" t="3371" r="17611" b="7032"/>
            <a:stretch/>
          </p:blipFill>
          <p:spPr>
            <a:xfrm>
              <a:off x="38718171" y="5800316"/>
              <a:ext cx="4327453" cy="7028101"/>
            </a:xfrm>
            <a:prstGeom prst="rect">
              <a:avLst/>
            </a:prstGeom>
          </p:spPr>
        </p:pic>
        <p:pic>
          <p:nvPicPr>
            <p:cNvPr id="2063" name="Picture 206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36043" y="5670673"/>
              <a:ext cx="1666016" cy="108931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9275963" y="7903377"/>
              <a:ext cx="461665" cy="492242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CA" sz="1800" b="1" dirty="0" err="1" smtClean="0"/>
                <a:t>CpG</a:t>
              </a:r>
              <a:r>
                <a:rPr lang="en-CA" sz="1800" b="1" dirty="0" smtClean="0"/>
                <a:t> islands</a:t>
              </a:r>
              <a:endParaRPr lang="en-CA" sz="1800" b="1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72296" y="28629225"/>
            <a:ext cx="13697201" cy="1123384"/>
          </a:xfrm>
          <a:prstGeom prst="rect">
            <a:avLst/>
          </a:prstGeom>
          <a:noFill/>
          <a:ln>
            <a:noFill/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3200" b="1" dirty="0" smtClean="0">
                <a:latin typeface="Arial" charset="0"/>
              </a:rPr>
              <a:t>Figure 1.</a:t>
            </a:r>
            <a:r>
              <a:rPr lang="en-US" sz="3200" dirty="0" smtClean="0">
                <a:latin typeface="Arial" charset="0"/>
              </a:rPr>
              <a:t> Density </a:t>
            </a:r>
            <a:r>
              <a:rPr lang="en-US" sz="3200" dirty="0">
                <a:latin typeface="Arial" charset="0"/>
              </a:rPr>
              <a:t>plot of </a:t>
            </a:r>
            <a:r>
              <a:rPr lang="en-US" sz="3200" dirty="0" smtClean="0">
                <a:latin typeface="Arial" charset="0"/>
              </a:rPr>
              <a:t>beta values average across corresponding CGIs </a:t>
            </a:r>
            <a:r>
              <a:rPr lang="en-US" sz="3200" dirty="0">
                <a:latin typeface="Arial" charset="0"/>
              </a:rPr>
              <a:t>before and after </a:t>
            </a:r>
            <a:r>
              <a:rPr lang="en-US" sz="3200" dirty="0" err="1">
                <a:latin typeface="Arial" charset="0"/>
              </a:rPr>
              <a:t>quantile</a:t>
            </a:r>
            <a:r>
              <a:rPr lang="en-US" sz="3200" dirty="0">
                <a:latin typeface="Arial" charset="0"/>
              </a:rPr>
              <a:t> normalization.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495276" y="9949379"/>
            <a:ext cx="13674222" cy="3585597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lIns="137160" tIns="68580" rIns="137160" bIns="68580">
            <a:spAutoFit/>
          </a:bodyPr>
          <a:lstStyle/>
          <a:p>
            <a:pPr algn="just"/>
            <a:r>
              <a:rPr lang="en-US" sz="3200" dirty="0" smtClean="0"/>
              <a:t>Colorectal </a:t>
            </a:r>
            <a:r>
              <a:rPr lang="en-US" sz="3200" dirty="0"/>
              <a:t>cancer (CRC) accounts for the second highest cancer-related mortality among men and third among women in Canada, and it progresses from precursor lesions such as </a:t>
            </a:r>
            <a:r>
              <a:rPr lang="en-US" sz="3200" dirty="0" smtClean="0"/>
              <a:t>adenomas</a:t>
            </a:r>
            <a:r>
              <a:rPr lang="en-US" sz="3200" baseline="30000" dirty="0" smtClean="0"/>
              <a:t>1,3</a:t>
            </a:r>
            <a:r>
              <a:rPr lang="en-US" sz="3200" dirty="0" smtClean="0"/>
              <a:t>. </a:t>
            </a:r>
            <a:r>
              <a:rPr lang="en-US" sz="3200" dirty="0"/>
              <a:t>For our project, we compared methylation patterns between normal mucosa, adenoma, and colorectal </a:t>
            </a:r>
            <a:r>
              <a:rPr lang="en-US" sz="3200" dirty="0" smtClean="0"/>
              <a:t>tumor</a:t>
            </a:r>
            <a:r>
              <a:rPr lang="en-US" sz="3200" dirty="0"/>
              <a:t>. By identifying differentially methylated (DM) </a:t>
            </a:r>
            <a:r>
              <a:rPr lang="en-US" sz="3200" dirty="0" smtClean="0"/>
              <a:t>CGIs </a:t>
            </a:r>
            <a:r>
              <a:rPr lang="en-US" sz="3200" dirty="0"/>
              <a:t>between these three groups, we hope to determine aberrant methylation driving CRC progression. </a:t>
            </a:r>
            <a:endParaRPr lang="en-CA" sz="3200" dirty="0"/>
          </a:p>
        </p:txBody>
      </p:sp>
      <p:sp>
        <p:nvSpPr>
          <p:cNvPr id="2059" name="Rectangle 8"/>
          <p:cNvSpPr>
            <a:spLocks noChangeArrowheads="1"/>
          </p:cNvSpPr>
          <p:nvPr/>
        </p:nvSpPr>
        <p:spPr bwMode="auto">
          <a:xfrm>
            <a:off x="5486400" y="-634789"/>
            <a:ext cx="27706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7160" tIns="68580" rIns="137160" bIns="68580" anchor="ctr">
            <a:spAutoFit/>
          </a:bodyPr>
          <a:lstStyle/>
          <a:p>
            <a:endParaRPr lang="en-US" sz="7350"/>
          </a:p>
        </p:txBody>
      </p:sp>
      <p:sp>
        <p:nvSpPr>
          <p:cNvPr id="2060" name="Rectangle 10"/>
          <p:cNvSpPr>
            <a:spLocks noChangeArrowheads="1"/>
          </p:cNvSpPr>
          <p:nvPr/>
        </p:nvSpPr>
        <p:spPr bwMode="auto">
          <a:xfrm>
            <a:off x="5486400" y="-634789"/>
            <a:ext cx="27706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7160" tIns="68580" rIns="137160" bIns="68580" anchor="ctr">
            <a:spAutoFit/>
          </a:bodyPr>
          <a:lstStyle/>
          <a:p>
            <a:endParaRPr lang="en-US" sz="7350"/>
          </a:p>
        </p:txBody>
      </p:sp>
      <p:sp>
        <p:nvSpPr>
          <p:cNvPr id="2061" name="Rectangle 12"/>
          <p:cNvSpPr>
            <a:spLocks noChangeArrowheads="1"/>
          </p:cNvSpPr>
          <p:nvPr/>
        </p:nvSpPr>
        <p:spPr bwMode="auto">
          <a:xfrm>
            <a:off x="5486400" y="-634789"/>
            <a:ext cx="27706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7160" tIns="68580" rIns="137160" bIns="68580" anchor="ctr">
            <a:spAutoFit/>
          </a:bodyPr>
          <a:lstStyle/>
          <a:p>
            <a:endParaRPr lang="en-US" sz="7350"/>
          </a:p>
        </p:txBody>
      </p:sp>
      <p:sp>
        <p:nvSpPr>
          <p:cNvPr id="2062" name="Rectangle 15"/>
          <p:cNvSpPr>
            <a:spLocks noChangeArrowheads="1"/>
          </p:cNvSpPr>
          <p:nvPr/>
        </p:nvSpPr>
        <p:spPr bwMode="auto">
          <a:xfrm>
            <a:off x="5486400" y="-634789"/>
            <a:ext cx="27706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7160" tIns="68580" rIns="137160" bIns="68580" anchor="ctr">
            <a:spAutoFit/>
          </a:bodyPr>
          <a:lstStyle/>
          <a:p>
            <a:endParaRPr lang="en-US" sz="7350"/>
          </a:p>
        </p:txBody>
      </p:sp>
      <p:sp>
        <p:nvSpPr>
          <p:cNvPr id="126" name="Rounded Rectangle 113"/>
          <p:cNvSpPr>
            <a:spLocks noChangeArrowheads="1"/>
          </p:cNvSpPr>
          <p:nvPr/>
        </p:nvSpPr>
        <p:spPr bwMode="auto">
          <a:xfrm>
            <a:off x="406392" y="13662817"/>
            <a:ext cx="13822492" cy="1019160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solidFill>
              <a:schemeClr val="bg1"/>
            </a:solidFill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60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60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Dataset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r>
              <a:rPr lang="en-US" sz="4500" b="1" dirty="0" smtClean="0">
                <a:solidFill>
                  <a:schemeClr val="bg1"/>
                </a:solidFill>
              </a:rPr>
              <a:t> 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70" name="Rounded Rectangle 113"/>
          <p:cNvSpPr>
            <a:spLocks noChangeArrowheads="1"/>
          </p:cNvSpPr>
          <p:nvPr/>
        </p:nvSpPr>
        <p:spPr bwMode="auto">
          <a:xfrm>
            <a:off x="468305" y="4281835"/>
            <a:ext cx="13760579" cy="998188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noFill/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6000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6000" b="1" dirty="0" smtClean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Research Question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0298" y="14800778"/>
            <a:ext cx="13721451" cy="1123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3200" b="1" dirty="0" smtClean="0">
                <a:latin typeface="Arial" charset="0"/>
              </a:rPr>
              <a:t>Table 1.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US" sz="3200" dirty="0" err="1">
                <a:latin typeface="Arial" charset="0"/>
              </a:rPr>
              <a:t>Illumina</a:t>
            </a:r>
            <a:r>
              <a:rPr lang="en-US" sz="3200" dirty="0">
                <a:latin typeface="Arial" charset="0"/>
              </a:rPr>
              <a:t> HumanMethylation450 array </a:t>
            </a:r>
            <a:r>
              <a:rPr lang="en-CA" sz="3200" dirty="0">
                <a:latin typeface="Arial" charset="0"/>
              </a:rPr>
              <a:t>dataset </a:t>
            </a:r>
            <a:r>
              <a:rPr lang="en-US" sz="3200" dirty="0" smtClean="0">
                <a:latin typeface="Arial" charset="0"/>
              </a:rPr>
              <a:t>of 1</a:t>
            </a:r>
            <a:r>
              <a:rPr lang="en-CA" sz="3200" dirty="0" smtClean="0">
                <a:latin typeface="Arial" charset="0"/>
              </a:rPr>
              <a:t>47 colon samples from the Gene Expression Omnibus </a:t>
            </a:r>
            <a:r>
              <a:rPr lang="en-US" sz="3200" dirty="0" smtClean="0">
                <a:latin typeface="Arial" charset="0"/>
              </a:rPr>
              <a:t>GSE48684.</a:t>
            </a:r>
          </a:p>
        </p:txBody>
      </p:sp>
      <p:sp>
        <p:nvSpPr>
          <p:cNvPr id="74" name="Rounded Rectangle 113"/>
          <p:cNvSpPr>
            <a:spLocks noChangeArrowheads="1"/>
          </p:cNvSpPr>
          <p:nvPr/>
        </p:nvSpPr>
        <p:spPr bwMode="auto">
          <a:xfrm>
            <a:off x="14840912" y="4281834"/>
            <a:ext cx="13759200" cy="998189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noFill/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60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60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>
                <a:solidFill>
                  <a:schemeClr val="bg1"/>
                </a:solidFill>
              </a:rPr>
              <a:t>Exploratory Analysis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75" name="Rounded Rectangle 113"/>
          <p:cNvSpPr>
            <a:spLocks noChangeArrowheads="1"/>
          </p:cNvSpPr>
          <p:nvPr/>
        </p:nvSpPr>
        <p:spPr bwMode="auto">
          <a:xfrm>
            <a:off x="29212140" y="4281050"/>
            <a:ext cx="14247260" cy="998973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noFill/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60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60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Differential Methylation Analysis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76" name="Rounded Rectangle 113"/>
          <p:cNvSpPr>
            <a:spLocks noChangeArrowheads="1"/>
          </p:cNvSpPr>
          <p:nvPr/>
        </p:nvSpPr>
        <p:spPr bwMode="auto">
          <a:xfrm>
            <a:off x="406389" y="19201834"/>
            <a:ext cx="13822493" cy="1030605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solidFill>
              <a:schemeClr val="bg1"/>
            </a:solidFill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60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60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>
                <a:solidFill>
                  <a:schemeClr val="bg1"/>
                </a:solidFill>
              </a:rPr>
              <a:t>Data Normalization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876293" y="19801868"/>
            <a:ext cx="13662010" cy="1615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3200" b="1" dirty="0" smtClean="0">
                <a:latin typeface="Arial" charset="0"/>
              </a:rPr>
              <a:t>Figure 2.</a:t>
            </a:r>
            <a:r>
              <a:rPr lang="en-US" sz="3200" dirty="0" smtClean="0">
                <a:latin typeface="Arial" charset="0"/>
              </a:rPr>
              <a:t> Unsupervised hierarchical </a:t>
            </a:r>
            <a:r>
              <a:rPr lang="en-US" sz="3200" dirty="0">
                <a:latin typeface="Arial" charset="0"/>
              </a:rPr>
              <a:t>clustering </a:t>
            </a:r>
            <a:r>
              <a:rPr lang="en-US" sz="3200" dirty="0" smtClean="0">
                <a:latin typeface="Arial" charset="0"/>
              </a:rPr>
              <a:t>using </a:t>
            </a:r>
            <a:r>
              <a:rPr lang="en-US" sz="3200" dirty="0">
                <a:latin typeface="Arial" charset="0"/>
              </a:rPr>
              <a:t>Ward’s method </a:t>
            </a:r>
            <a:r>
              <a:rPr lang="en-US" sz="3200" dirty="0" smtClean="0">
                <a:latin typeface="Arial" charset="0"/>
              </a:rPr>
              <a:t>on </a:t>
            </a:r>
            <a:r>
              <a:rPr lang="en-US" sz="3200" b="1" dirty="0" smtClean="0">
                <a:latin typeface="Arial" charset="0"/>
              </a:rPr>
              <a:t>(a)</a:t>
            </a:r>
            <a:r>
              <a:rPr lang="en-US" sz="3200" dirty="0" smtClean="0">
                <a:latin typeface="Arial" charset="0"/>
              </a:rPr>
              <a:t> raw </a:t>
            </a:r>
            <a:r>
              <a:rPr lang="en-US" sz="3200" dirty="0">
                <a:latin typeface="Arial" charset="0"/>
              </a:rPr>
              <a:t>beta values after removing probes in </a:t>
            </a:r>
            <a:r>
              <a:rPr lang="en-US" sz="3200" dirty="0" err="1">
                <a:latin typeface="Arial" charset="0"/>
              </a:rPr>
              <a:t>chrX</a:t>
            </a:r>
            <a:r>
              <a:rPr lang="en-US" sz="3200" dirty="0">
                <a:latin typeface="Arial" charset="0"/>
              </a:rPr>
              <a:t> and those not in </a:t>
            </a:r>
            <a:r>
              <a:rPr lang="en-US" sz="3200" dirty="0" smtClean="0">
                <a:latin typeface="Arial" charset="0"/>
              </a:rPr>
              <a:t>CGIs and </a:t>
            </a:r>
            <a:r>
              <a:rPr lang="en-US" sz="3200" b="1" dirty="0" smtClean="0">
                <a:latin typeface="Arial" charset="0"/>
              </a:rPr>
              <a:t>(b)</a:t>
            </a:r>
            <a:r>
              <a:rPr lang="en-US" sz="3200" dirty="0" smtClean="0">
                <a:latin typeface="Arial" charset="0"/>
              </a:rPr>
              <a:t> normalized beta values averaged across each CGI.</a:t>
            </a:r>
          </a:p>
        </p:txBody>
      </p:sp>
      <p:sp>
        <p:nvSpPr>
          <p:cNvPr id="80" name="Rounded Rectangle 113"/>
          <p:cNvSpPr>
            <a:spLocks noChangeArrowheads="1"/>
          </p:cNvSpPr>
          <p:nvPr/>
        </p:nvSpPr>
        <p:spPr bwMode="auto">
          <a:xfrm>
            <a:off x="14837111" y="21788700"/>
            <a:ext cx="13711201" cy="1050131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noFill/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60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60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Functional Enrichment Analysis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8305" y="29932314"/>
            <a:ext cx="13701192" cy="25083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2000" b="1" dirty="0" smtClean="0">
                <a:latin typeface="Arial" charset="0"/>
              </a:rPr>
              <a:t>Acknowledgements</a:t>
            </a:r>
          </a:p>
          <a:p>
            <a:pPr algn="just">
              <a:defRPr/>
            </a:pPr>
            <a:r>
              <a:rPr lang="en-US" sz="1400" dirty="0">
                <a:latin typeface="Arial" charset="0"/>
              </a:rPr>
              <a:t>UBC 2015 W2 STAT 540 instructors and teaching assistants.</a:t>
            </a:r>
          </a:p>
          <a:p>
            <a:pPr algn="just">
              <a:defRPr/>
            </a:pPr>
            <a:endParaRPr lang="en-US" sz="1600" dirty="0" smtClean="0">
              <a:latin typeface="Arial" charset="0"/>
            </a:endParaRPr>
          </a:p>
          <a:p>
            <a:pPr algn="just">
              <a:defRPr/>
            </a:pPr>
            <a:r>
              <a:rPr lang="en-US" sz="2000" b="1" dirty="0" smtClean="0">
                <a:latin typeface="Arial" charset="0"/>
              </a:rPr>
              <a:t>References</a:t>
            </a:r>
          </a:p>
          <a:p>
            <a:pPr marL="457200" indent="-457200" algn="just">
              <a:buAutoNum type="arabicPeriod"/>
              <a:defRPr/>
            </a:pPr>
            <a:r>
              <a:rPr lang="en-US" sz="1400" dirty="0" smtClean="0">
                <a:latin typeface="Arial" charset="0"/>
              </a:rPr>
              <a:t>Li</a:t>
            </a:r>
            <a:r>
              <a:rPr lang="en-US" sz="1400" dirty="0">
                <a:latin typeface="Arial" charset="0"/>
              </a:rPr>
              <a:t>, </a:t>
            </a:r>
            <a:r>
              <a:rPr lang="en-US" sz="1400" dirty="0" smtClean="0">
                <a:latin typeface="Arial" charset="0"/>
              </a:rPr>
              <a:t>J. et al. </a:t>
            </a:r>
            <a:r>
              <a:rPr lang="en-US" sz="1400" dirty="0">
                <a:latin typeface="Arial" charset="0"/>
              </a:rPr>
              <a:t>"Epigenetic Biomarkers: Potential Applications in Gastrointestinal Cancers." ISRN </a:t>
            </a:r>
            <a:r>
              <a:rPr lang="en-US" sz="1400" dirty="0" smtClean="0">
                <a:latin typeface="Arial" charset="0"/>
              </a:rPr>
              <a:t>gastroenterology. </a:t>
            </a:r>
            <a:r>
              <a:rPr lang="en-CA" sz="1400" dirty="0"/>
              <a:t>Mar 6;2014:464015</a:t>
            </a:r>
            <a:r>
              <a:rPr lang="en-CA" sz="1400" dirty="0" smtClean="0"/>
              <a:t>.</a:t>
            </a:r>
            <a:endParaRPr lang="en-US" sz="1400" dirty="0" smtClean="0">
              <a:latin typeface="Arial" charset="0"/>
            </a:endParaRPr>
          </a:p>
          <a:p>
            <a:pPr marL="457200" indent="-457200" algn="just">
              <a:buAutoNum type="arabicPeriod"/>
              <a:defRPr/>
            </a:pPr>
            <a:r>
              <a:rPr lang="en-US" sz="1400" dirty="0" smtClean="0">
                <a:latin typeface="Arial" charset="0"/>
              </a:rPr>
              <a:t>Luo</a:t>
            </a:r>
            <a:r>
              <a:rPr lang="en-US" sz="1400" dirty="0">
                <a:latin typeface="Arial" charset="0"/>
              </a:rPr>
              <a:t>, </a:t>
            </a:r>
            <a:r>
              <a:rPr lang="en-US" sz="1400" dirty="0" smtClean="0">
                <a:latin typeface="Arial" charset="0"/>
              </a:rPr>
              <a:t>Y. et </a:t>
            </a:r>
            <a:r>
              <a:rPr lang="en-US" sz="1400" dirty="0">
                <a:latin typeface="Arial" charset="0"/>
              </a:rPr>
              <a:t>al. "Differences in DNA methylation signatures reveal multiple pathways of progression from adenoma to colorectal cancer." </a:t>
            </a:r>
            <a:r>
              <a:rPr lang="en-US" sz="1400" dirty="0" smtClean="0">
                <a:latin typeface="Arial" charset="0"/>
              </a:rPr>
              <a:t>Gastroenterology</a:t>
            </a:r>
            <a:r>
              <a:rPr lang="en-US" sz="1400" dirty="0">
                <a:latin typeface="Arial" charset="0"/>
              </a:rPr>
              <a:t>. 2014 Aug;147(2):418-29.e8.</a:t>
            </a:r>
            <a:endParaRPr lang="en-CA" sz="1400" dirty="0">
              <a:latin typeface="Arial" charset="0"/>
            </a:endParaRPr>
          </a:p>
          <a:p>
            <a:pPr marL="457200" indent="-457200" algn="just">
              <a:buAutoNum type="arabicPeriod"/>
              <a:defRPr/>
            </a:pPr>
            <a:r>
              <a:rPr lang="en-US" sz="1400" dirty="0"/>
              <a:t>Canadian Cancer Society’s Advisory Committee on Cancer Statistics. Canadian Cancer Statistics 2014. Toronto, ON: Canadian Cancer Society; </a:t>
            </a:r>
            <a:r>
              <a:rPr lang="en-US" sz="1400" dirty="0" smtClean="0"/>
              <a:t>2014</a:t>
            </a:r>
          </a:p>
          <a:p>
            <a:pPr marL="457200" indent="-457200" algn="just">
              <a:buAutoNum type="arabicPeriod"/>
              <a:defRPr/>
            </a:pPr>
            <a:r>
              <a:rPr lang="en-CA" sz="1400" dirty="0" err="1" smtClean="0">
                <a:latin typeface="Arial" charset="0"/>
              </a:rPr>
              <a:t>Yasukochi</a:t>
            </a:r>
            <a:r>
              <a:rPr lang="en-CA" sz="1400" dirty="0">
                <a:latin typeface="Arial" charset="0"/>
              </a:rPr>
              <a:t>, </a:t>
            </a:r>
            <a:r>
              <a:rPr lang="en-CA" sz="1400" dirty="0" smtClean="0">
                <a:latin typeface="Arial" charset="0"/>
              </a:rPr>
              <a:t>Y. </a:t>
            </a:r>
            <a:r>
              <a:rPr lang="en-CA" sz="1400" dirty="0">
                <a:latin typeface="Arial" charset="0"/>
              </a:rPr>
              <a:t>et al. "X chromosome-wide analyses of genomic DNA methylation states and gene expression in male and female neutrophils." </a:t>
            </a:r>
            <a:r>
              <a:rPr lang="pl-PL" sz="1400" dirty="0">
                <a:latin typeface="Arial" charset="0"/>
              </a:rPr>
              <a:t>Proc Natl Acad Sci U S A. 2010 Feb 23;107(8):3704-9</a:t>
            </a:r>
            <a:endParaRPr lang="en-US" sz="1400" dirty="0"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3"/>
          <a:stretch/>
        </p:blipFill>
        <p:spPr>
          <a:xfrm>
            <a:off x="928103" y="20419797"/>
            <a:ext cx="13137724" cy="817132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645090"/>
              </p:ext>
            </p:extLst>
          </p:nvPr>
        </p:nvGraphicFramePr>
        <p:xfrm>
          <a:off x="680028" y="16055346"/>
          <a:ext cx="13360399" cy="2743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973782"/>
                <a:gridCol w="7685142"/>
                <a:gridCol w="2701475"/>
              </a:tblGrid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Sample Size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normal-H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normal</a:t>
                      </a:r>
                      <a:r>
                        <a:rPr lang="en-CA" sz="3000" baseline="0" dirty="0" smtClean="0">
                          <a:solidFill>
                            <a:schemeClr val="tx1"/>
                          </a:solidFill>
                        </a:rPr>
                        <a:t> colon from healthy individuals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normal-C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normal colon from</a:t>
                      </a:r>
                      <a:r>
                        <a:rPr lang="en-CA" sz="3000" baseline="0" dirty="0" smtClean="0">
                          <a:solidFill>
                            <a:schemeClr val="tx1"/>
                          </a:solidFill>
                        </a:rPr>
                        <a:t> CRC patients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adenoma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colon adenoma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cancer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tumor colon </a:t>
                      </a:r>
                      <a:r>
                        <a:rPr lang="en-CA" sz="3000" baseline="0" dirty="0" smtClean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CRC patients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ounded Rectangle 113"/>
          <p:cNvSpPr>
            <a:spLocks noChangeArrowheads="1"/>
          </p:cNvSpPr>
          <p:nvPr/>
        </p:nvSpPr>
        <p:spPr bwMode="auto">
          <a:xfrm>
            <a:off x="29212140" y="27622993"/>
            <a:ext cx="14247260" cy="1152000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solidFill>
              <a:schemeClr val="bg1"/>
            </a:solidFill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6000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6000" b="1" dirty="0" smtClean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Conclusion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6000" b="1" dirty="0">
              <a:solidFill>
                <a:schemeClr val="bg1"/>
              </a:solidFill>
            </a:endParaRPr>
          </a:p>
        </p:txBody>
      </p:sp>
      <p:grpSp>
        <p:nvGrpSpPr>
          <p:cNvPr id="2049" name="Group 2048"/>
          <p:cNvGrpSpPr/>
          <p:nvPr/>
        </p:nvGrpSpPr>
        <p:grpSpPr>
          <a:xfrm>
            <a:off x="9241621" y="6016215"/>
            <a:ext cx="4927876" cy="3167515"/>
            <a:chOff x="29410898" y="7675418"/>
            <a:chExt cx="4927876" cy="3167515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30941182" y="7675418"/>
              <a:ext cx="1872000" cy="576000"/>
            </a:xfrm>
            <a:prstGeom prst="roundRect">
              <a:avLst/>
            </a:prstGeom>
            <a:solidFill>
              <a:srgbClr val="CCFFCC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3000" dirty="0" smtClean="0">
                  <a:latin typeface="Arial" charset="0"/>
                </a:rPr>
                <a:t>n</a:t>
              </a:r>
              <a:r>
                <a:rPr kumimoji="0" lang="en-CA" sz="3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ormal</a:t>
              </a: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30941183" y="8977115"/>
              <a:ext cx="1872000" cy="576000"/>
            </a:xfrm>
            <a:prstGeom prst="roundRect">
              <a:avLst/>
            </a:prstGeom>
            <a:solidFill>
              <a:srgbClr val="FFFFCC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3000" dirty="0" smtClean="0">
                  <a:latin typeface="Arial" charset="0"/>
                </a:rPr>
                <a:t>adenoma</a:t>
              </a:r>
              <a:endParaRPr kumimoji="0" lang="en-CA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30941181" y="10266933"/>
              <a:ext cx="1872000" cy="576000"/>
            </a:xfrm>
            <a:prstGeom prst="roundRect">
              <a:avLst/>
            </a:prstGeom>
            <a:solidFill>
              <a:srgbClr val="FFCCCC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3000" dirty="0" smtClean="0">
                  <a:latin typeface="Arial" charset="0"/>
                </a:rPr>
                <a:t>cancer</a:t>
              </a:r>
              <a:endParaRPr kumimoji="0" lang="en-CA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2" name="Straight Arrow Connector 41"/>
            <p:cNvCxnSpPr>
              <a:stCxn id="33" idx="2"/>
              <a:endCxn id="34" idx="0"/>
            </p:cNvCxnSpPr>
            <p:nvPr/>
          </p:nvCxnSpPr>
          <p:spPr bwMode="auto">
            <a:xfrm>
              <a:off x="31877182" y="8251418"/>
              <a:ext cx="1" cy="725697"/>
            </a:xfrm>
            <a:prstGeom prst="straightConnector1">
              <a:avLst/>
            </a:prstGeom>
            <a:ln w="44450">
              <a:headEnd type="none" w="lg" len="lg"/>
              <a:tailEnd type="stealth" w="lg" len="lg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3" name="Straight Arrow Connector 42"/>
            <p:cNvCxnSpPr>
              <a:stCxn id="34" idx="2"/>
              <a:endCxn id="35" idx="0"/>
            </p:cNvCxnSpPr>
            <p:nvPr/>
          </p:nvCxnSpPr>
          <p:spPr bwMode="auto">
            <a:xfrm flipH="1">
              <a:off x="31877181" y="9553115"/>
              <a:ext cx="2" cy="713818"/>
            </a:xfrm>
            <a:prstGeom prst="straightConnector1">
              <a:avLst/>
            </a:prstGeom>
            <a:ln w="44450"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28" name="Right Brace 27"/>
            <p:cNvSpPr/>
            <p:nvPr/>
          </p:nvSpPr>
          <p:spPr bwMode="auto">
            <a:xfrm>
              <a:off x="32908585" y="7963418"/>
              <a:ext cx="420177" cy="12724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4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Right Brace 58"/>
            <p:cNvSpPr/>
            <p:nvPr/>
          </p:nvSpPr>
          <p:spPr bwMode="auto">
            <a:xfrm>
              <a:off x="32918745" y="9326880"/>
              <a:ext cx="410017" cy="1279488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4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Right Brace 59"/>
            <p:cNvSpPr/>
            <p:nvPr/>
          </p:nvSpPr>
          <p:spPr bwMode="auto">
            <a:xfrm flipH="1">
              <a:off x="30425599" y="7963419"/>
              <a:ext cx="410018" cy="264295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4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342989" y="8322649"/>
              <a:ext cx="9957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dirty="0" smtClean="0"/>
                <a:t>DM?</a:t>
              </a:r>
              <a:endParaRPr lang="en-CA" sz="3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342989" y="9689625"/>
              <a:ext cx="9957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dirty="0" smtClean="0"/>
                <a:t>DM?</a:t>
              </a:r>
              <a:endParaRPr lang="en-CA" sz="3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410898" y="9008581"/>
              <a:ext cx="9957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dirty="0" smtClean="0"/>
                <a:t>DM?</a:t>
              </a:r>
              <a:endParaRPr lang="en-CA" sz="3000" dirty="0"/>
            </a:p>
          </p:txBody>
        </p:sp>
      </p:grpSp>
      <p:sp>
        <p:nvSpPr>
          <p:cNvPr id="2051" name="TextBox 2050"/>
          <p:cNvSpPr txBox="1"/>
          <p:nvPr/>
        </p:nvSpPr>
        <p:spPr>
          <a:xfrm>
            <a:off x="489560" y="5397868"/>
            <a:ext cx="86040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Aberrant DNA methylation can lead to malignancy by </a:t>
            </a:r>
            <a:r>
              <a:rPr lang="en-US" sz="3200" dirty="0" smtClean="0"/>
              <a:t>hyper-methylation </a:t>
            </a:r>
            <a:r>
              <a:rPr lang="en-US" sz="3200" dirty="0"/>
              <a:t>of </a:t>
            </a:r>
            <a:r>
              <a:rPr lang="en-US" sz="3200" dirty="0" err="1"/>
              <a:t>CpG</a:t>
            </a:r>
            <a:r>
              <a:rPr lang="en-US" sz="3200" dirty="0"/>
              <a:t> </a:t>
            </a:r>
            <a:r>
              <a:rPr lang="en-US" sz="3200" dirty="0" smtClean="0"/>
              <a:t>islands </a:t>
            </a:r>
            <a:r>
              <a:rPr lang="en-US" sz="3200" dirty="0"/>
              <a:t>(CGIs)</a:t>
            </a:r>
            <a:r>
              <a:rPr lang="en-US" sz="3200" dirty="0" smtClean="0"/>
              <a:t> </a:t>
            </a:r>
            <a:r>
              <a:rPr lang="en-US" sz="3200" dirty="0"/>
              <a:t>resulting in transcriptional silencing of </a:t>
            </a:r>
            <a:r>
              <a:rPr lang="en-US" sz="3200" dirty="0" smtClean="0"/>
              <a:t>tumor </a:t>
            </a:r>
            <a:r>
              <a:rPr lang="en-US" sz="3200" dirty="0"/>
              <a:t>suppressor genes. </a:t>
            </a:r>
            <a:r>
              <a:rPr lang="en-US" sz="3200" dirty="0" smtClean="0"/>
              <a:t>CGIs are </a:t>
            </a:r>
            <a:r>
              <a:rPr lang="en-US" sz="3200" dirty="0"/>
              <a:t>sequences with high </a:t>
            </a:r>
            <a:r>
              <a:rPr lang="en-US" sz="3200" dirty="0" err="1"/>
              <a:t>CpG</a:t>
            </a:r>
            <a:r>
              <a:rPr lang="en-US" sz="3200" dirty="0"/>
              <a:t> fractions (&gt;50%) located within gene promoters and methylation at these sites promotes association of methyl-binding proteins and subsequent recruitment of transcriptional repressors</a:t>
            </a:r>
            <a:r>
              <a:rPr lang="en-US" sz="3200" baseline="30000" dirty="0"/>
              <a:t>1,2</a:t>
            </a:r>
            <a:r>
              <a:rPr lang="en-US" sz="3200" dirty="0"/>
              <a:t>. </a:t>
            </a:r>
            <a:endParaRPr lang="en-CA" sz="3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29778959" y="14228136"/>
            <a:ext cx="13266664" cy="3961930"/>
            <a:chOff x="29778959" y="14393236"/>
            <a:chExt cx="13266664" cy="3961930"/>
          </a:xfrm>
        </p:grpSpPr>
        <p:pic>
          <p:nvPicPr>
            <p:cNvPr id="2068" name="Picture 2067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8" t="2514" r="16145" b="3398"/>
            <a:stretch/>
          </p:blipFill>
          <p:spPr>
            <a:xfrm>
              <a:off x="29778959" y="14408006"/>
              <a:ext cx="4320118" cy="3931744"/>
            </a:xfrm>
            <a:prstGeom prst="rect">
              <a:avLst/>
            </a:prstGeom>
          </p:spPr>
        </p:pic>
        <p:pic>
          <p:nvPicPr>
            <p:cNvPr id="2069" name="Picture 2068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" t="2452" r="16253" b="3246"/>
            <a:stretch/>
          </p:blipFill>
          <p:spPr>
            <a:xfrm>
              <a:off x="34247075" y="14393236"/>
              <a:ext cx="4323099" cy="3961929"/>
            </a:xfrm>
            <a:prstGeom prst="rect">
              <a:avLst/>
            </a:prstGeom>
          </p:spPr>
        </p:pic>
        <p:pic>
          <p:nvPicPr>
            <p:cNvPr id="2070" name="Picture 2069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2" t="3033" r="16666" b="3313"/>
            <a:stretch/>
          </p:blipFill>
          <p:spPr>
            <a:xfrm>
              <a:off x="38718170" y="14401801"/>
              <a:ext cx="4327453" cy="3953365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 bwMode="auto">
          <a:xfrm>
            <a:off x="468306" y="20264972"/>
            <a:ext cx="13701192" cy="946418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95276" y="14717833"/>
            <a:ext cx="13674221" cy="434112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4837111" y="5379420"/>
            <a:ext cx="13701192" cy="1607088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491346" y="5373905"/>
            <a:ext cx="13701192" cy="814603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4849763" y="5388171"/>
            <a:ext cx="13502681" cy="14216108"/>
            <a:chOff x="15040263" y="5388171"/>
            <a:chExt cx="13502681" cy="1421610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3470" y="6092036"/>
              <a:ext cx="13329474" cy="733942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3470" y="13664203"/>
              <a:ext cx="13329474" cy="594007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83643" y="5726592"/>
              <a:ext cx="2172003" cy="179095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5040263" y="5388171"/>
              <a:ext cx="684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 smtClean="0"/>
                <a:t>(a)</a:t>
              </a:r>
              <a:endParaRPr lang="en-CA" sz="32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5063957" y="13540657"/>
              <a:ext cx="7072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 smtClean="0"/>
                <a:t>(b)</a:t>
              </a:r>
              <a:endParaRPr lang="en-CA" sz="3200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33510" y="18414494"/>
            <a:ext cx="14024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</a:rPr>
              <a:t>Figure </a:t>
            </a:r>
            <a:r>
              <a:rPr lang="en-US" sz="3200" b="1" dirty="0" smtClean="0">
                <a:latin typeface="Arial" charset="0"/>
              </a:rPr>
              <a:t>4.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US" sz="3200" dirty="0">
                <a:latin typeface="Arial" charset="0"/>
              </a:rPr>
              <a:t>Top 3 differentially methylated and 3 non-differentially methylated CGIs for each pair-wise group comparison</a:t>
            </a:r>
            <a:r>
              <a:rPr lang="en-US" sz="3200" dirty="0" smtClean="0">
                <a:latin typeface="Arial" charset="0"/>
              </a:rPr>
              <a:t>.</a:t>
            </a:r>
            <a:endParaRPr lang="en-US" sz="3200" dirty="0"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33510" y="12607895"/>
            <a:ext cx="14024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3200" b="1" dirty="0">
                <a:latin typeface="Arial" charset="0"/>
              </a:rPr>
              <a:t>Figure </a:t>
            </a:r>
            <a:r>
              <a:rPr lang="en-US" sz="3200" b="1" dirty="0" smtClean="0">
                <a:latin typeface="Arial" charset="0"/>
              </a:rPr>
              <a:t>3. </a:t>
            </a:r>
            <a:r>
              <a:rPr lang="en-US" sz="3200" dirty="0" err="1">
                <a:latin typeface="Arial" charset="0"/>
              </a:rPr>
              <a:t>Heatmaps</a:t>
            </a:r>
            <a:r>
              <a:rPr lang="en-US" sz="3200" dirty="0">
                <a:latin typeface="Arial" charset="0"/>
              </a:rPr>
              <a:t> of M </a:t>
            </a:r>
            <a:r>
              <a:rPr lang="en-US" sz="3200" dirty="0" smtClean="0">
                <a:latin typeface="Arial" charset="0"/>
              </a:rPr>
              <a:t>values of </a:t>
            </a:r>
            <a:r>
              <a:rPr lang="en-US" sz="3200" dirty="0">
                <a:latin typeface="Arial" charset="0"/>
              </a:rPr>
              <a:t>top 450 hits from </a:t>
            </a:r>
            <a:r>
              <a:rPr lang="en-US" sz="3200" dirty="0" err="1" smtClean="0">
                <a:latin typeface="Arial" charset="0"/>
              </a:rPr>
              <a:t>Bioconductor</a:t>
            </a:r>
            <a:r>
              <a:rPr lang="en-US" sz="3200" dirty="0" smtClean="0">
                <a:latin typeface="Arial" charset="0"/>
              </a:rPr>
              <a:t> Linear Models for Microarray Data (</a:t>
            </a:r>
            <a:r>
              <a:rPr lang="en-US" sz="3200" dirty="0" err="1" smtClean="0">
                <a:latin typeface="Arial" charset="0"/>
              </a:rPr>
              <a:t>limma</a:t>
            </a:r>
            <a:r>
              <a:rPr lang="en-US" sz="3200" dirty="0" smtClean="0">
                <a:latin typeface="Arial" charset="0"/>
              </a:rPr>
              <a:t>) </a:t>
            </a:r>
            <a:r>
              <a:rPr lang="en-US" sz="3200" dirty="0">
                <a:latin typeface="Arial" charset="0"/>
              </a:rPr>
              <a:t>at FDR of 1e-7.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29222216" y="5362527"/>
            <a:ext cx="14237184" cy="2199327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275963" y="25385561"/>
            <a:ext cx="7315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Arial" charset="0"/>
              </a:rPr>
              <a:t>Figure </a:t>
            </a:r>
            <a:r>
              <a:rPr lang="en-US" sz="3200" b="1" dirty="0" smtClean="0">
                <a:latin typeface="Arial" charset="0"/>
              </a:rPr>
              <a:t>5.</a:t>
            </a:r>
            <a:r>
              <a:rPr lang="en-US" sz="3200" dirty="0" smtClean="0">
                <a:latin typeface="Arial" charset="0"/>
              </a:rPr>
              <a:t> Venn diagram of differentially methylated CGIs at FDR &lt; 1e-4.</a:t>
            </a:r>
            <a:endParaRPr lang="en-US" sz="3200" dirty="0">
              <a:latin typeface="Arial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121449"/>
              </p:ext>
            </p:extLst>
          </p:nvPr>
        </p:nvGraphicFramePr>
        <p:xfrm>
          <a:off x="21331238" y="16271875"/>
          <a:ext cx="1227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Worksheet" r:id="rId17" imgW="1226997" imgH="373530" progId="Excel.Sheet.12">
                  <p:embed/>
                </p:oleObj>
              </mc:Choice>
              <mc:Fallback>
                <p:oleObj name="Worksheet" r:id="rId17" imgW="1226997" imgH="3735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331238" y="16271875"/>
                        <a:ext cx="122713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975862"/>
              </p:ext>
            </p:extLst>
          </p:nvPr>
        </p:nvGraphicFramePr>
        <p:xfrm>
          <a:off x="15088659" y="27719321"/>
          <a:ext cx="13329476" cy="413904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778742"/>
                <a:gridCol w="2991239"/>
                <a:gridCol w="1543050"/>
                <a:gridCol w="1790700"/>
                <a:gridCol w="1390650"/>
                <a:gridCol w="1314450"/>
                <a:gridCol w="1279252"/>
                <a:gridCol w="1241393"/>
              </a:tblGrid>
              <a:tr h="758272"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GO.ID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Annotated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Significant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 in </a:t>
                      </a:r>
                      <a:r>
                        <a:rPr lang="en-CA" sz="2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classic Fisher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Classic Fisher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Classic KS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09287"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GO:0003674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molecular_function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15366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9.33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1e-30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1069613"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GO:0005001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transmembrane receptor protein tyrosine </a:t>
                      </a:r>
                      <a:r>
                        <a:rPr lang="en-CA" sz="2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phosphatase</a:t>
                      </a:r>
                      <a:r>
                        <a:rPr lang="en-CA" sz="22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activity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1.1e-11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509287"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GO:0046332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SMAD binding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1.8e-10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758272"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GO:0042288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MHC class I protein binding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126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0.0094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14878661" y="23113611"/>
            <a:ext cx="13721451" cy="2600712"/>
          </a:xfrm>
          <a:prstGeom prst="rect">
            <a:avLst/>
          </a:prstGeom>
          <a:noFill/>
          <a:ln>
            <a:noFill/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3200" b="1" dirty="0" smtClean="0">
                <a:latin typeface="Arial" charset="0"/>
              </a:rPr>
              <a:t>Table 2.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CA" sz="3200" dirty="0">
                <a:latin typeface="Arial" charset="0"/>
              </a:rPr>
              <a:t>Enrichment of GO terms according to Fisher’s exact test and Kolmogorov-Smirnov test</a:t>
            </a:r>
            <a:r>
              <a:rPr lang="en-US" sz="3200" dirty="0" smtClean="0">
                <a:latin typeface="Arial" charset="0"/>
              </a:rPr>
              <a:t>.</a:t>
            </a:r>
          </a:p>
          <a:p>
            <a:pPr algn="just">
              <a:defRPr/>
            </a:pPr>
            <a:r>
              <a:rPr lang="en-US" sz="3200" dirty="0" smtClean="0">
                <a:latin typeface="Arial" charset="0"/>
              </a:rPr>
              <a:t>1.</a:t>
            </a:r>
          </a:p>
          <a:p>
            <a:pPr algn="just">
              <a:defRPr/>
            </a:pPr>
            <a:r>
              <a:rPr lang="en-US" sz="3200" dirty="0" smtClean="0">
                <a:latin typeface="Arial" charset="0"/>
              </a:rPr>
              <a:t>2.</a:t>
            </a:r>
          </a:p>
          <a:p>
            <a:pPr algn="just">
              <a:defRPr/>
            </a:pPr>
            <a:r>
              <a:rPr lang="en-US" sz="3200" dirty="0" smtClean="0">
                <a:latin typeface="Arial" charset="0"/>
              </a:rPr>
              <a:t>3.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14873457" y="22997949"/>
            <a:ext cx="13674855" cy="944274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2"/>
          <p:cNvSpPr txBox="1"/>
          <p:nvPr/>
        </p:nvSpPr>
        <p:spPr>
          <a:xfrm>
            <a:off x="37028261" y="20236840"/>
            <a:ext cx="6185004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b="1" dirty="0" smtClean="0">
              <a:latin typeface="Arial"/>
              <a:cs typeface="Arial"/>
            </a:endParaRPr>
          </a:p>
          <a:p>
            <a:pPr algn="ctr"/>
            <a:r>
              <a:rPr lang="en-US" sz="5400" b="1" dirty="0" smtClean="0">
                <a:latin typeface="Arial"/>
                <a:cs typeface="Arial"/>
              </a:rPr>
              <a:t>Y = Xα</a:t>
            </a:r>
            <a:r>
              <a:rPr lang="en-US" sz="5400" b="1" baseline="-25000" dirty="0" smtClean="0">
                <a:latin typeface="Arial"/>
                <a:cs typeface="Arial"/>
              </a:rPr>
              <a:t>1</a:t>
            </a:r>
            <a:r>
              <a:rPr lang="en-US" sz="5400" b="1" dirty="0" smtClean="0">
                <a:latin typeface="Arial"/>
                <a:cs typeface="Arial"/>
              </a:rPr>
              <a:t> + α</a:t>
            </a:r>
            <a:r>
              <a:rPr lang="en-US" sz="5400" b="1" baseline="-25000" dirty="0" smtClean="0">
                <a:latin typeface="Arial"/>
                <a:cs typeface="Arial"/>
              </a:rPr>
              <a:t>0</a:t>
            </a:r>
            <a:r>
              <a:rPr lang="en-US" sz="5400" b="1" dirty="0" smtClean="0">
                <a:latin typeface="Arial"/>
                <a:cs typeface="Arial"/>
              </a:rPr>
              <a:t> + ε</a:t>
            </a:r>
            <a:endParaRPr lang="en-US" sz="5400" b="1" baseline="-25000" dirty="0" smtClean="0">
              <a:latin typeface="Arial"/>
              <a:cs typeface="Arial"/>
            </a:endParaRPr>
          </a:p>
          <a:p>
            <a:endParaRPr lang="en-US" sz="1000" b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2600" b="1" dirty="0" smtClean="0">
                <a:solidFill>
                  <a:schemeClr val="tx1"/>
                </a:solidFill>
                <a:latin typeface="Arial"/>
                <a:cs typeface="Arial"/>
              </a:rPr>
              <a:t>	where:</a:t>
            </a:r>
          </a:p>
          <a:p>
            <a:endParaRPr lang="en-US" sz="1000" b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en-US" sz="2600" b="1" dirty="0" smtClean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= methylation levels (M value)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en-US" sz="2600" b="1" dirty="0" smtClean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= design matrix indicating different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		sample groups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en-US" sz="2600" b="1" dirty="0" smtClean="0">
                <a:solidFill>
                  <a:schemeClr val="tx1"/>
                </a:solidFill>
                <a:latin typeface="Arial"/>
                <a:cs typeface="Arial"/>
              </a:rPr>
              <a:t>α</a:t>
            </a:r>
            <a:r>
              <a:rPr lang="en-US" sz="2600" b="1" baseline="-250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= change in mean M value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en-US" sz="2600" b="1" dirty="0" smtClean="0">
                <a:solidFill>
                  <a:schemeClr val="tx1"/>
                </a:solidFill>
                <a:latin typeface="Arial"/>
                <a:cs typeface="Arial"/>
              </a:rPr>
              <a:t>α</a:t>
            </a:r>
            <a:r>
              <a:rPr lang="en-US" sz="2600" b="1" baseline="-25000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= mean M value for reference</a:t>
            </a:r>
          </a:p>
          <a:p>
            <a:r>
              <a:rPr lang="en-US" sz="26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	sample group		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en-US" sz="2600" b="1" dirty="0" smtClean="0">
                <a:solidFill>
                  <a:schemeClr val="tx1"/>
                </a:solidFill>
                <a:latin typeface="Arial"/>
                <a:cs typeface="Arial"/>
              </a:rPr>
              <a:t>ε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= error ~ N(0, σ</a:t>
            </a:r>
            <a:r>
              <a:rPr lang="en-US" sz="2600" baseline="300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)</a:t>
            </a:r>
          </a:p>
          <a:p>
            <a:endParaRPr lang="en-US" sz="10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855401" y="25101721"/>
            <a:ext cx="6426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latin typeface="Arial" charset="0"/>
              </a:rPr>
              <a:t>Equation 1.</a:t>
            </a:r>
            <a:r>
              <a:rPr lang="en-US" sz="3200" dirty="0">
                <a:latin typeface="Arial" charset="0"/>
              </a:rPr>
              <a:t> </a:t>
            </a:r>
            <a:r>
              <a:rPr lang="en-US" sz="3200" dirty="0" smtClean="0">
                <a:latin typeface="Arial" charset="0"/>
              </a:rPr>
              <a:t>Linear model of  methylation level of each CGI using sample groups as single covariate.</a:t>
            </a:r>
            <a:endParaRPr lang="en-US" sz="3200" dirty="0">
              <a:latin typeface="Arial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9517918" y="20118139"/>
            <a:ext cx="6761434" cy="5133442"/>
            <a:chOff x="29467118" y="20549939"/>
            <a:chExt cx="6761434" cy="5133442"/>
          </a:xfrm>
        </p:grpSpPr>
        <p:sp>
          <p:nvSpPr>
            <p:cNvPr id="6" name="TextBox 5"/>
            <p:cNvSpPr txBox="1"/>
            <p:nvPr/>
          </p:nvSpPr>
          <p:spPr>
            <a:xfrm>
              <a:off x="29467118" y="20549939"/>
              <a:ext cx="314541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b="1" dirty="0" smtClean="0"/>
                <a:t>Adenoma vs Cancer</a:t>
              </a:r>
              <a:endParaRPr lang="en-CA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58298" y="20549939"/>
              <a:ext cx="32702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b="1" dirty="0" smtClean="0"/>
                <a:t>Normal vs Adenoma</a:t>
              </a:r>
              <a:endParaRPr lang="en-CA" sz="24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1456521" y="25221716"/>
              <a:ext cx="280397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b="1" dirty="0" smtClean="0"/>
                <a:t>Normal vs Cancer</a:t>
              </a:r>
              <a:endParaRPr lang="en-CA" sz="2400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1395" y="21044460"/>
              <a:ext cx="4520635" cy="4114286"/>
            </a:xfrm>
            <a:prstGeom prst="rect">
              <a:avLst/>
            </a:prstGeom>
          </p:spPr>
        </p:pic>
      </p:grpSp>
      <p:sp>
        <p:nvSpPr>
          <p:cNvPr id="86" name="Rectangle 85"/>
          <p:cNvSpPr/>
          <p:nvPr/>
        </p:nvSpPr>
        <p:spPr bwMode="auto">
          <a:xfrm>
            <a:off x="29252272" y="28848961"/>
            <a:ext cx="14160212" cy="359173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75964" y="28900741"/>
            <a:ext cx="14136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3200" dirty="0" smtClean="0"/>
              <a:t>We identified aberrant </a:t>
            </a:r>
            <a:r>
              <a:rPr lang="en-CA" sz="3200" dirty="0"/>
              <a:t>methylation of </a:t>
            </a:r>
            <a:r>
              <a:rPr lang="en-CA" sz="3200" dirty="0" smtClean="0"/>
              <a:t>34 CGIs </a:t>
            </a:r>
            <a:r>
              <a:rPr lang="en-CA" sz="3200" dirty="0"/>
              <a:t>associated with </a:t>
            </a:r>
            <a:r>
              <a:rPr lang="en-CA" sz="3200" dirty="0" smtClean="0"/>
              <a:t>21 genes in CRC progression. These genes could potentially be markers for disease monitoring of CRC.</a:t>
            </a:r>
            <a:endParaRPr lang="en-CA" sz="32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1" y="40356"/>
            <a:ext cx="7613430" cy="3724665"/>
          </a:xfrm>
          <a:prstGeom prst="rect">
            <a:avLst/>
          </a:prstGeom>
        </p:spPr>
      </p:pic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2916076" y="554511"/>
            <a:ext cx="4006858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CA" sz="8000" b="1" dirty="0">
                <a:solidFill>
                  <a:schemeClr val="bg1"/>
                </a:solidFill>
              </a:rPr>
              <a:t>Identifying aberrant methylation patterns underlying colorectal cancer progression</a:t>
            </a: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680" y="368055"/>
            <a:ext cx="2165829" cy="2947206"/>
          </a:xfrm>
          <a:prstGeom prst="rect">
            <a:avLst/>
          </a:prstGeom>
        </p:spPr>
      </p:pic>
      <p:sp>
        <p:nvSpPr>
          <p:cNvPr id="114" name="Rectangle 113"/>
          <p:cNvSpPr/>
          <p:nvPr/>
        </p:nvSpPr>
        <p:spPr>
          <a:xfrm>
            <a:off x="0" y="2244625"/>
            <a:ext cx="43891200" cy="1054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6000" dirty="0" smtClean="0">
                <a:solidFill>
                  <a:schemeClr val="bg1"/>
                </a:solidFill>
              </a:rPr>
              <a:t>Beryl Zhuang </a:t>
            </a:r>
            <a:r>
              <a:rPr lang="en-US" sz="6000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</a:t>
            </a:r>
            <a:r>
              <a:rPr lang="en-US" sz="6000" dirty="0" smtClean="0">
                <a:solidFill>
                  <a:schemeClr val="bg1"/>
                </a:solidFill>
              </a:rPr>
              <a:t> Eva Yap </a:t>
            </a:r>
            <a:r>
              <a:rPr lang="en-US" sz="6000" dirty="0">
                <a:solidFill>
                  <a:schemeClr val="bg1"/>
                </a:solidFill>
                <a:sym typeface="Wingdings 2" panose="05020102010507070707" pitchFamily="18" charset="2"/>
              </a:rPr>
              <a:t> </a:t>
            </a:r>
            <a:r>
              <a:rPr lang="en-US" sz="6000" dirty="0" err="1" smtClean="0">
                <a:solidFill>
                  <a:schemeClr val="bg1"/>
                </a:solidFill>
              </a:rPr>
              <a:t>Ka</a:t>
            </a:r>
            <a:r>
              <a:rPr lang="en-US" sz="6000" dirty="0" smtClean="0">
                <a:solidFill>
                  <a:schemeClr val="bg1"/>
                </a:solidFill>
              </a:rPr>
              <a:t> Ming Nip </a:t>
            </a:r>
            <a:r>
              <a:rPr lang="en-US" sz="6000" dirty="0">
                <a:solidFill>
                  <a:schemeClr val="bg1"/>
                </a:solidFill>
                <a:sym typeface="Wingdings 2" panose="05020102010507070707" pitchFamily="18" charset="2"/>
              </a:rPr>
              <a:t> </a:t>
            </a:r>
            <a:r>
              <a:rPr lang="en-US" sz="6000" dirty="0" err="1" smtClean="0">
                <a:solidFill>
                  <a:schemeClr val="bg1"/>
                </a:solidFill>
              </a:rPr>
              <a:t>Rashedul</a:t>
            </a:r>
            <a:r>
              <a:rPr lang="en-US" sz="6000" dirty="0" smtClean="0">
                <a:solidFill>
                  <a:schemeClr val="bg1"/>
                </a:solidFill>
              </a:rPr>
              <a:t> Islam </a:t>
            </a:r>
            <a:r>
              <a:rPr lang="en-US" sz="6000" dirty="0">
                <a:solidFill>
                  <a:schemeClr val="bg1"/>
                </a:solidFill>
                <a:sym typeface="Wingdings 2" panose="05020102010507070707" pitchFamily="18" charset="2"/>
              </a:rPr>
              <a:t>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</a:rPr>
              <a:t>Santina</a:t>
            </a:r>
            <a:r>
              <a:rPr lang="en-US" sz="6000" dirty="0" smtClean="0">
                <a:solidFill>
                  <a:schemeClr val="bg1"/>
                </a:solidFill>
              </a:rPr>
              <a:t> Lin</a:t>
            </a:r>
            <a:endParaRPr lang="en-US" sz="6000" baseline="30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22553</TotalTime>
  <Words>624</Words>
  <Application>Microsoft Office PowerPoint</Application>
  <PresentationFormat>Custom</PresentationFormat>
  <Paragraphs>110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Wingdings 2</vt:lpstr>
      <vt:lpstr>Default Design</vt:lpstr>
      <vt:lpstr>Worksheet</vt:lpstr>
      <vt:lpstr>PowerPoint Presentation</vt:lpstr>
    </vt:vector>
  </TitlesOfParts>
  <Company>mk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martink</dc:creator>
  <cp:lastModifiedBy>kamingnip</cp:lastModifiedBy>
  <cp:revision>703</cp:revision>
  <dcterms:created xsi:type="dcterms:W3CDTF">2012-10-19T23:06:33Z</dcterms:created>
  <dcterms:modified xsi:type="dcterms:W3CDTF">2015-04-07T03:56:37Z</dcterms:modified>
</cp:coreProperties>
</file>