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CC"/>
    <a:srgbClr val="CCECFF"/>
    <a:srgbClr val="CC99FF"/>
    <a:srgbClr val="99CCFF"/>
    <a:srgbClr val="599EE9"/>
    <a:srgbClr val="000066"/>
    <a:srgbClr val="333399"/>
    <a:srgbClr val="5A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50" d="100"/>
          <a:sy n="50" d="100"/>
        </p:scale>
        <p:origin x="-6058" y="-2131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4/5/2015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796" y="19499908"/>
            <a:ext cx="13756588" cy="109106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1.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 smtClean="0">
                <a:latin typeface="Arial" charset="0"/>
              </a:rPr>
              <a:t>Ward’s method of hierarchical </a:t>
            </a:r>
            <a:r>
              <a:rPr lang="en-US" sz="3000" dirty="0" smtClean="0">
                <a:latin typeface="Arial" charset="0"/>
              </a:rPr>
              <a:t>clustering </a:t>
            </a:r>
            <a:r>
              <a:rPr lang="en-US" sz="3000" dirty="0" smtClean="0">
                <a:latin typeface="Arial" charset="0"/>
              </a:rPr>
              <a:t>using the </a:t>
            </a:r>
            <a:r>
              <a:rPr lang="en-US" sz="3000" dirty="0" smtClean="0">
                <a:latin typeface="Arial" charset="0"/>
              </a:rPr>
              <a:t>Euclidean distance function </a:t>
            </a:r>
            <a:r>
              <a:rPr lang="en-US" sz="3000" dirty="0" smtClean="0">
                <a:latin typeface="Arial" charset="0"/>
              </a:rPr>
              <a:t>after removing probes </a:t>
            </a:r>
            <a:r>
              <a:rPr lang="en-US" sz="3000" dirty="0" smtClean="0">
                <a:latin typeface="Arial" charset="0"/>
              </a:rPr>
              <a:t>in </a:t>
            </a:r>
            <a:r>
              <a:rPr lang="en-US" sz="3000" dirty="0" err="1" smtClean="0">
                <a:latin typeface="Arial" charset="0"/>
              </a:rPr>
              <a:t>chrX</a:t>
            </a:r>
            <a:r>
              <a:rPr lang="en-US" sz="3000" dirty="0" smtClean="0">
                <a:latin typeface="Arial" charset="0"/>
              </a:rPr>
              <a:t> and those not in </a:t>
            </a:r>
            <a:r>
              <a:rPr lang="en-US" sz="3000" dirty="0" err="1" smtClean="0">
                <a:latin typeface="Arial" charset="0"/>
              </a:rPr>
              <a:t>CpG</a:t>
            </a:r>
            <a:r>
              <a:rPr lang="en-US" sz="3000" dirty="0" smtClean="0">
                <a:latin typeface="Arial" charset="0"/>
              </a:rPr>
              <a:t> islands. </a:t>
            </a:r>
            <a:endParaRPr lang="en-US" sz="3000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"/>
          <a:stretch/>
        </p:blipFill>
        <p:spPr>
          <a:xfrm>
            <a:off x="871800" y="19715402"/>
            <a:ext cx="13332110" cy="95173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0" y="-19656"/>
            <a:ext cx="43891200" cy="3663542"/>
          </a:xfrm>
          <a:prstGeom prst="rect">
            <a:avLst/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0803" y="5432238"/>
            <a:ext cx="13758223" cy="555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CA" sz="3200" dirty="0" smtClean="0">
              <a:latin typeface="Arial" charset="0"/>
            </a:endParaRPr>
          </a:p>
          <a:p>
            <a:pPr algn="just">
              <a:defRPr/>
            </a:pPr>
            <a:endParaRPr lang="en-CA" sz="3200" dirty="0">
              <a:latin typeface="Arial" charset="0"/>
            </a:endParaRPr>
          </a:p>
          <a:p>
            <a:pPr algn="just">
              <a:defRPr/>
            </a:pPr>
            <a:endParaRPr lang="en-CA" sz="3200" dirty="0" smtClean="0">
              <a:latin typeface="Arial" charset="0"/>
            </a:endParaRPr>
          </a:p>
          <a:p>
            <a:pPr algn="just">
              <a:defRPr/>
            </a:pPr>
            <a:endParaRPr lang="en-CA" sz="3200" dirty="0">
              <a:latin typeface="Arial" charset="0"/>
            </a:endParaRPr>
          </a:p>
          <a:p>
            <a:pPr algn="just">
              <a:defRPr/>
            </a:pPr>
            <a:endParaRPr lang="en-CA" sz="3200" dirty="0" smtClean="0">
              <a:latin typeface="Arial" charset="0"/>
            </a:endParaRPr>
          </a:p>
          <a:p>
            <a:pPr algn="just">
              <a:defRPr/>
            </a:pPr>
            <a:endParaRPr lang="en-CA" sz="3200" dirty="0">
              <a:latin typeface="Arial" charset="0"/>
            </a:endParaRPr>
          </a:p>
          <a:p>
            <a:pPr algn="just">
              <a:defRPr/>
            </a:pPr>
            <a:endParaRPr lang="en-CA" sz="3200" dirty="0" smtClean="0">
              <a:latin typeface="Arial" charset="0"/>
            </a:endParaRPr>
          </a:p>
          <a:p>
            <a:pPr algn="just">
              <a:defRPr/>
            </a:pPr>
            <a:endParaRPr lang="en-CA" sz="3200" dirty="0">
              <a:latin typeface="Arial" charset="0"/>
            </a:endParaRPr>
          </a:p>
          <a:p>
            <a:pPr algn="just">
              <a:defRPr/>
            </a:pPr>
            <a:r>
              <a:rPr lang="en-CA" sz="3200" dirty="0">
                <a:latin typeface="Arial" charset="0"/>
              </a:rPr>
              <a:t>Changes in DNA methylation is one of the early molecular events involved in cancer progression [1]. In this study, we identified differentially methylated CGI underlying CRC progression.</a:t>
            </a:r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14" name="Rectangle 113"/>
          <p:cNvSpPr/>
          <p:nvPr/>
        </p:nvSpPr>
        <p:spPr>
          <a:xfrm>
            <a:off x="2916077" y="2158727"/>
            <a:ext cx="40068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rgbClr val="C0000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6000" b="1" dirty="0" smtClean="0">
                <a:solidFill>
                  <a:srgbClr val="FFCCCC"/>
                </a:solidFill>
              </a:rPr>
              <a:t>Beryl Zhuang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rgbClr val="00B05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rgbClr val="CCFFCC"/>
                </a:solidFill>
              </a:rPr>
              <a:t>Eva Yap </a:t>
            </a:r>
            <a:r>
              <a:rPr lang="en-US" sz="60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CC99FF"/>
                </a:solidFill>
              </a:rPr>
              <a:t>Ka</a:t>
            </a:r>
            <a:r>
              <a:rPr lang="en-US" sz="6000" b="1" dirty="0" smtClean="0">
                <a:solidFill>
                  <a:srgbClr val="CC99FF"/>
                </a:solidFill>
              </a:rPr>
              <a:t> Ming Nip </a:t>
            </a:r>
            <a:r>
              <a:rPr lang="en-US" sz="6000" b="1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99CCFF"/>
                </a:solidFill>
              </a:rPr>
              <a:t>Rashedul</a:t>
            </a:r>
            <a:r>
              <a:rPr lang="en-US" sz="6000" b="1" dirty="0" smtClean="0">
                <a:solidFill>
                  <a:srgbClr val="99CCFF"/>
                </a:solidFill>
              </a:rPr>
              <a:t> Islam </a:t>
            </a:r>
            <a:r>
              <a:rPr lang="en-US" sz="6000" b="1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FFFFCC"/>
                </a:solidFill>
              </a:rPr>
              <a:t>Santina</a:t>
            </a:r>
            <a:r>
              <a:rPr lang="en-US" sz="6000" b="1" dirty="0" smtClean="0">
                <a:solidFill>
                  <a:srgbClr val="FFFFCC"/>
                </a:solidFill>
              </a:rPr>
              <a:t> Lin</a:t>
            </a:r>
            <a:endParaRPr lang="en-US" sz="6000" b="1" baseline="30000" dirty="0">
              <a:solidFill>
                <a:srgbClr val="FFFFCC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596892" y="11291092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6588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Question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0798" y="12429053"/>
            <a:ext cx="13758584" cy="577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Our </a:t>
            </a:r>
            <a:r>
              <a:rPr lang="en-US" sz="3200" dirty="0" err="1" smtClean="0">
                <a:latin typeface="Arial" charset="0"/>
              </a:rPr>
              <a:t>Illumina</a:t>
            </a:r>
            <a:r>
              <a:rPr lang="en-US" sz="3200" dirty="0" smtClean="0">
                <a:latin typeface="Arial" charset="0"/>
              </a:rPr>
              <a:t> HumanMethylation450 array </a:t>
            </a:r>
            <a:r>
              <a:rPr lang="en-CA" sz="3200" dirty="0" smtClean="0">
                <a:latin typeface="Arial" charset="0"/>
              </a:rPr>
              <a:t>dataset </a:t>
            </a:r>
            <a:r>
              <a:rPr lang="en-US" sz="3200" dirty="0" smtClean="0">
                <a:latin typeface="Arial" charset="0"/>
              </a:rPr>
              <a:t>from the Gene </a:t>
            </a:r>
            <a:r>
              <a:rPr lang="en-US" sz="3200" dirty="0">
                <a:latin typeface="Arial" charset="0"/>
              </a:rPr>
              <a:t>Expression Omnibus </a:t>
            </a:r>
            <a:r>
              <a:rPr lang="en-US" sz="3200" dirty="0" smtClean="0">
                <a:latin typeface="Arial" charset="0"/>
              </a:rPr>
              <a:t>(GSE48684) </a:t>
            </a:r>
            <a:r>
              <a:rPr lang="en-CA" sz="3200" dirty="0" smtClean="0">
                <a:latin typeface="Arial" charset="0"/>
              </a:rPr>
              <a:t>consists </a:t>
            </a:r>
            <a:r>
              <a:rPr lang="en-CA" sz="3200" dirty="0">
                <a:latin typeface="Arial" charset="0"/>
              </a:rPr>
              <a:t>of </a:t>
            </a:r>
            <a:r>
              <a:rPr lang="en-CA" sz="3200" dirty="0" smtClean="0">
                <a:latin typeface="Arial" charset="0"/>
              </a:rPr>
              <a:t>147 colon samples, each with recorded beta values of 485,577 probes</a:t>
            </a:r>
            <a:r>
              <a:rPr lang="en-US" sz="3200" dirty="0">
                <a:latin typeface="Arial" charset="0"/>
              </a:rPr>
              <a:t> [2]</a:t>
            </a:r>
            <a:r>
              <a:rPr lang="en-CA" sz="3200" dirty="0" smtClean="0">
                <a:latin typeface="Arial" charset="0"/>
              </a:rPr>
              <a:t>. </a:t>
            </a: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Table 1.</a:t>
            </a:r>
            <a:r>
              <a:rPr lang="en-US" sz="3000" dirty="0" smtClean="0">
                <a:latin typeface="Arial" charset="0"/>
              </a:rPr>
              <a:t> Description of 1</a:t>
            </a:r>
            <a:r>
              <a:rPr lang="en-CA" sz="3000" dirty="0" smtClean="0">
                <a:latin typeface="Arial" charset="0"/>
              </a:rPr>
              <a:t>47 colon samples</a:t>
            </a:r>
            <a:r>
              <a:rPr lang="en-US" sz="3000" dirty="0" smtClean="0">
                <a:latin typeface="Arial" charset="0"/>
              </a:rPr>
              <a:t>.</a:t>
            </a: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5031412" y="4281834"/>
            <a:ext cx="14171496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 Normalization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814936" y="4281050"/>
            <a:ext cx="13466664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Methylation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596889" y="18377886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Exploratory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31412" y="5516880"/>
            <a:ext cx="14171496" cy="1906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b="1" dirty="0" smtClean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2.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>
                <a:latin typeface="Arial" charset="0"/>
              </a:rPr>
              <a:t>D</a:t>
            </a:r>
            <a:r>
              <a:rPr lang="en-US" sz="3000" dirty="0" smtClean="0">
                <a:latin typeface="Arial" charset="0"/>
              </a:rPr>
              <a:t>ensity plot </a:t>
            </a:r>
            <a:r>
              <a:rPr lang="en-US" sz="3000" dirty="0" smtClean="0">
                <a:latin typeface="Arial" charset="0"/>
              </a:rPr>
              <a:t>of average </a:t>
            </a:r>
            <a:r>
              <a:rPr lang="en-US" sz="3000" dirty="0">
                <a:latin typeface="Arial" charset="0"/>
              </a:rPr>
              <a:t>beta </a:t>
            </a:r>
            <a:r>
              <a:rPr lang="en-US" sz="3000" dirty="0" smtClean="0">
                <a:latin typeface="Arial" charset="0"/>
              </a:rPr>
              <a:t>values </a:t>
            </a:r>
            <a:r>
              <a:rPr lang="en-US" sz="3000" dirty="0">
                <a:latin typeface="Arial" charset="0"/>
              </a:rPr>
              <a:t>before </a:t>
            </a:r>
            <a:r>
              <a:rPr lang="en-US" sz="3000" dirty="0">
                <a:latin typeface="Arial" charset="0"/>
              </a:rPr>
              <a:t>and after </a:t>
            </a:r>
            <a:r>
              <a:rPr lang="en-US" sz="3000" dirty="0" err="1" smtClean="0">
                <a:latin typeface="Arial" charset="0"/>
              </a:rPr>
              <a:t>quantile</a:t>
            </a:r>
            <a:r>
              <a:rPr lang="en-US" sz="3000" dirty="0" smtClean="0">
                <a:latin typeface="Arial" charset="0"/>
              </a:rPr>
              <a:t> normalization</a:t>
            </a:r>
            <a:r>
              <a:rPr lang="en-US" sz="3000" dirty="0" smtClean="0">
                <a:latin typeface="Arial" charset="0"/>
              </a:rPr>
              <a:t>.</a:t>
            </a: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CA" sz="3000" dirty="0"/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3.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>
                <a:latin typeface="Arial" charset="0"/>
              </a:rPr>
              <a:t>Ward’s method </a:t>
            </a:r>
            <a:r>
              <a:rPr lang="en-US" sz="3000" dirty="0" smtClean="0">
                <a:latin typeface="Arial" charset="0"/>
              </a:rPr>
              <a:t>of hierarchical </a:t>
            </a:r>
            <a:r>
              <a:rPr lang="en-US" sz="3000" dirty="0">
                <a:latin typeface="Arial" charset="0"/>
              </a:rPr>
              <a:t>clustering </a:t>
            </a:r>
            <a:r>
              <a:rPr lang="en-US" sz="3000" dirty="0" smtClean="0">
                <a:latin typeface="Arial" charset="0"/>
              </a:rPr>
              <a:t>using the Euclidean distance </a:t>
            </a:r>
            <a:r>
              <a:rPr lang="en-US" sz="3000" dirty="0">
                <a:latin typeface="Arial" charset="0"/>
              </a:rPr>
              <a:t>function on normalized </a:t>
            </a:r>
            <a:r>
              <a:rPr lang="en-US" sz="3000" dirty="0" smtClean="0">
                <a:latin typeface="Arial" charset="0"/>
              </a:rPr>
              <a:t>average </a:t>
            </a:r>
            <a:r>
              <a:rPr lang="en-US" sz="3000" dirty="0">
                <a:latin typeface="Arial" charset="0"/>
              </a:rPr>
              <a:t>beta </a:t>
            </a:r>
            <a:r>
              <a:rPr lang="en-US" sz="3000" dirty="0" smtClean="0">
                <a:latin typeface="Arial" charset="0"/>
              </a:rPr>
              <a:t>values for </a:t>
            </a:r>
            <a:r>
              <a:rPr lang="en-US" sz="3000" dirty="0" err="1">
                <a:latin typeface="Arial" charset="0"/>
              </a:rPr>
              <a:t>CpG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smtClean="0">
                <a:latin typeface="Arial" charset="0"/>
              </a:rPr>
              <a:t>islands.</a:t>
            </a: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29792684" y="23803728"/>
            <a:ext cx="13465173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Enrichment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82" name="Rounded Rectangle 113"/>
          <p:cNvSpPr>
            <a:spLocks noChangeArrowheads="1"/>
          </p:cNvSpPr>
          <p:nvPr/>
        </p:nvSpPr>
        <p:spPr bwMode="auto">
          <a:xfrm>
            <a:off x="15031412" y="28629225"/>
            <a:ext cx="14171496" cy="1152222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References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i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031412" y="29913499"/>
            <a:ext cx="14171496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marL="457200" indent="-457200" algn="just">
              <a:buAutoNum type="arabicPeriod"/>
              <a:defRPr/>
            </a:pPr>
            <a:r>
              <a:rPr lang="en-US" sz="2000" dirty="0">
                <a:latin typeface="Arial" charset="0"/>
              </a:rPr>
              <a:t>Li, </a:t>
            </a:r>
            <a:r>
              <a:rPr lang="en-US" sz="2000" dirty="0" smtClean="0">
                <a:latin typeface="Arial" charset="0"/>
              </a:rPr>
              <a:t>J. et al. </a:t>
            </a:r>
            <a:r>
              <a:rPr lang="en-US" sz="2000" dirty="0">
                <a:latin typeface="Arial" charset="0"/>
              </a:rPr>
              <a:t>"Epigenetic Biomarkers: Potential Applications in Gastrointestinal Cancers." ISRN </a:t>
            </a:r>
            <a:r>
              <a:rPr lang="en-US" sz="2000" dirty="0" smtClean="0">
                <a:latin typeface="Arial" charset="0"/>
              </a:rPr>
              <a:t>gastroenterology. </a:t>
            </a:r>
            <a:r>
              <a:rPr lang="en-CA" sz="2000" dirty="0"/>
              <a:t>Mar 6;2014:464015</a:t>
            </a:r>
            <a:r>
              <a:rPr lang="en-CA" sz="2000" dirty="0" smtClean="0"/>
              <a:t>.</a:t>
            </a:r>
            <a:endParaRPr lang="en-US" sz="20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000" dirty="0" smtClean="0">
                <a:latin typeface="Arial" charset="0"/>
              </a:rPr>
              <a:t>Luo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smtClean="0">
                <a:latin typeface="Arial" charset="0"/>
              </a:rPr>
              <a:t>Y. et </a:t>
            </a:r>
            <a:r>
              <a:rPr lang="en-US" sz="20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2000" dirty="0" smtClean="0">
                <a:latin typeface="Arial" charset="0"/>
              </a:rPr>
              <a:t>Gastroenterology</a:t>
            </a:r>
            <a:r>
              <a:rPr lang="en-US" sz="2000" dirty="0">
                <a:latin typeface="Arial" charset="0"/>
              </a:rPr>
              <a:t>. 2014 Aug;147(2):418-29.e8.</a:t>
            </a:r>
            <a:endParaRPr lang="en-CA" sz="20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CA" sz="2000" dirty="0" err="1" smtClean="0">
                <a:latin typeface="Arial" charset="0"/>
              </a:rPr>
              <a:t>Maksimovic</a:t>
            </a:r>
            <a:r>
              <a:rPr lang="en-CA" sz="2000" dirty="0">
                <a:latin typeface="Arial" charset="0"/>
              </a:rPr>
              <a:t>, </a:t>
            </a:r>
            <a:r>
              <a:rPr lang="en-CA" sz="2000" dirty="0" smtClean="0">
                <a:latin typeface="Arial" charset="0"/>
              </a:rPr>
              <a:t>J. et al. </a:t>
            </a:r>
            <a:r>
              <a:rPr lang="en-CA" sz="2000" dirty="0">
                <a:latin typeface="Arial" charset="0"/>
              </a:rPr>
              <a:t>"SWAN: Subset-</a:t>
            </a:r>
            <a:r>
              <a:rPr lang="en-CA" sz="2000" dirty="0" err="1">
                <a:latin typeface="Arial" charset="0"/>
              </a:rPr>
              <a:t>quantile</a:t>
            </a:r>
            <a:r>
              <a:rPr lang="en-CA" sz="2000" dirty="0">
                <a:latin typeface="Arial" charset="0"/>
              </a:rPr>
              <a:t> within array normalization for </a:t>
            </a:r>
            <a:r>
              <a:rPr lang="en-CA" sz="2000" dirty="0" err="1">
                <a:latin typeface="Arial" charset="0"/>
              </a:rPr>
              <a:t>illumina</a:t>
            </a:r>
            <a:r>
              <a:rPr lang="en-CA" sz="2000" dirty="0">
                <a:latin typeface="Arial" charset="0"/>
              </a:rPr>
              <a:t> </a:t>
            </a:r>
            <a:r>
              <a:rPr lang="en-CA" sz="2000" dirty="0" err="1">
                <a:latin typeface="Arial" charset="0"/>
              </a:rPr>
              <a:t>infinium</a:t>
            </a:r>
            <a:r>
              <a:rPr lang="en-CA" sz="2000" dirty="0">
                <a:latin typeface="Arial" charset="0"/>
              </a:rPr>
              <a:t> HumanMethylation450 </a:t>
            </a:r>
            <a:r>
              <a:rPr lang="en-CA" sz="2000" dirty="0" err="1">
                <a:latin typeface="Arial" charset="0"/>
              </a:rPr>
              <a:t>BeadChips</a:t>
            </a:r>
            <a:r>
              <a:rPr lang="en-CA" sz="2000" dirty="0">
                <a:latin typeface="Arial" charset="0"/>
              </a:rPr>
              <a:t>." Genome </a:t>
            </a:r>
            <a:r>
              <a:rPr lang="en-CA" sz="2000" dirty="0" smtClean="0">
                <a:latin typeface="Arial" charset="0"/>
              </a:rPr>
              <a:t>Biol. </a:t>
            </a:r>
            <a:r>
              <a:rPr lang="en-CA" sz="2000" dirty="0"/>
              <a:t>2012 Jun 15;13(6):</a:t>
            </a:r>
            <a:r>
              <a:rPr lang="en-CA" sz="2000" dirty="0" smtClean="0"/>
              <a:t>R44.</a:t>
            </a:r>
            <a:endParaRPr lang="en-CA" sz="20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CA" sz="2000" dirty="0" err="1" smtClean="0">
                <a:latin typeface="Arial" charset="0"/>
              </a:rPr>
              <a:t>Yasukochi</a:t>
            </a:r>
            <a:r>
              <a:rPr lang="en-CA" sz="2000" dirty="0">
                <a:latin typeface="Arial" charset="0"/>
              </a:rPr>
              <a:t>, </a:t>
            </a:r>
            <a:r>
              <a:rPr lang="en-CA" sz="2000" dirty="0" smtClean="0">
                <a:latin typeface="Arial" charset="0"/>
              </a:rPr>
              <a:t>Y. </a:t>
            </a:r>
            <a:r>
              <a:rPr lang="en-CA" sz="20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2000" dirty="0">
                <a:latin typeface="Arial" charset="0"/>
              </a:rPr>
              <a:t>Proc Natl Acad Sci U S A. 2010 Feb 23;107(8):3704-9</a:t>
            </a:r>
            <a:endParaRPr lang="en-US" sz="20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16712790" y="5616630"/>
            <a:ext cx="10776491" cy="6702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/>
          <a:stretch/>
        </p:blipFill>
        <p:spPr>
          <a:xfrm>
            <a:off x="15209095" y="13582067"/>
            <a:ext cx="13716000" cy="98244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44150"/>
              </p:ext>
            </p:extLst>
          </p:nvPr>
        </p:nvGraphicFramePr>
        <p:xfrm>
          <a:off x="997529" y="15112371"/>
          <a:ext cx="13106397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7246"/>
                <a:gridCol w="7539035"/>
                <a:gridCol w="2650116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814936" y="28619943"/>
            <a:ext cx="13466664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14936" y="29992530"/>
            <a:ext cx="13466664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4000" dirty="0" smtClean="0">
                <a:latin typeface="Arial" charset="0"/>
              </a:rPr>
              <a:t>TODO: Conclusion</a:t>
            </a:r>
            <a:r>
              <a:rPr lang="en-US" sz="4000" dirty="0" smtClean="0">
                <a:latin typeface="Arial" charset="0"/>
              </a:rPr>
              <a:t>…</a:t>
            </a:r>
            <a:endParaRPr lang="en-US" sz="4000" dirty="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92684" y="24979195"/>
            <a:ext cx="13455344" cy="35855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14936" y="5551132"/>
            <a:ext cx="13442921" cy="183588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4. </a:t>
            </a:r>
            <a:r>
              <a:rPr lang="en-US" sz="3200" dirty="0" err="1" smtClean="0">
                <a:latin typeface="Arial" charset="0"/>
              </a:rPr>
              <a:t>Heatmaps</a:t>
            </a:r>
            <a:r>
              <a:rPr lang="en-US" sz="3200" dirty="0" smtClean="0">
                <a:latin typeface="Arial" charset="0"/>
              </a:rPr>
              <a:t> of M values top hits from </a:t>
            </a:r>
            <a:r>
              <a:rPr lang="en-US" sz="3200" dirty="0" err="1" smtClean="0">
                <a:latin typeface="Arial" charset="0"/>
              </a:rPr>
              <a:t>limma</a:t>
            </a:r>
            <a:r>
              <a:rPr lang="en-US" sz="3200" dirty="0" smtClean="0">
                <a:latin typeface="Arial" charset="0"/>
              </a:rPr>
              <a:t> at FDR of 1e-7.</a:t>
            </a: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5.</a:t>
            </a:r>
            <a:r>
              <a:rPr lang="en-US" sz="3200" dirty="0" smtClean="0">
                <a:latin typeface="Arial" charset="0"/>
              </a:rPr>
              <a:t> Top 3 differentially methylated and 3 non-differentially methylated </a:t>
            </a:r>
            <a:r>
              <a:rPr lang="en-US" sz="3200" dirty="0" err="1" smtClean="0">
                <a:latin typeface="Arial" charset="0"/>
              </a:rPr>
              <a:t>CpG</a:t>
            </a:r>
            <a:r>
              <a:rPr lang="en-US" sz="3200" dirty="0" smtClean="0">
                <a:latin typeface="Arial" charset="0"/>
              </a:rPr>
              <a:t> islands for each comparison.</a:t>
            </a: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 smtClean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</p:txBody>
      </p:sp>
      <p:sp>
        <p:nvSpPr>
          <p:cNvPr id="40" name="Rounded Rectangle 113"/>
          <p:cNvSpPr>
            <a:spLocks noChangeArrowheads="1"/>
          </p:cNvSpPr>
          <p:nvPr/>
        </p:nvSpPr>
        <p:spPr bwMode="auto">
          <a:xfrm>
            <a:off x="596889" y="30607793"/>
            <a:ext cx="13822493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Acknowledgements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6633" y="31870651"/>
            <a:ext cx="13772393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000" dirty="0" smtClean="0">
                <a:latin typeface="Arial" charset="0"/>
              </a:rPr>
              <a:t>UBC 2015 W2 STAT 540 instructors and teaching assistants.</a:t>
            </a:r>
            <a:endParaRPr lang="en-US" sz="3000" dirty="0">
              <a:latin typeface="Arial" charset="0"/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9432121" y="5598475"/>
            <a:ext cx="4927876" cy="3167515"/>
            <a:chOff x="29410898" y="7675418"/>
            <a:chExt cx="4927876" cy="316751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941182" y="7675418"/>
              <a:ext cx="1872000" cy="576000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n</a:t>
              </a:r>
              <a:r>
                <a:rPr kumimoji="0" lang="en-CA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ormal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0941183" y="8977115"/>
              <a:ext cx="1872000" cy="576000"/>
            </a:xfrm>
            <a:prstGeom prst="roundRect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adenoma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0941181" y="10266933"/>
              <a:ext cx="1872000" cy="576000"/>
            </a:xfrm>
            <a:prstGeom prst="roundRect">
              <a:avLst/>
            </a:prstGeom>
            <a:solidFill>
              <a:srgbClr val="FFCC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cancer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 bwMode="auto">
            <a:xfrm>
              <a:off x="31877182" y="8251418"/>
              <a:ext cx="1" cy="725697"/>
            </a:xfrm>
            <a:prstGeom prst="straightConnector1">
              <a:avLst/>
            </a:prstGeom>
            <a:ln w="44450"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 bwMode="auto">
            <a:xfrm flipH="1">
              <a:off x="31877181" y="9553115"/>
              <a:ext cx="2" cy="713818"/>
            </a:xfrm>
            <a:prstGeom prst="straightConnector1">
              <a:avLst/>
            </a:prstGeom>
            <a:ln w="44450"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" name="Right Brace 27"/>
            <p:cNvSpPr/>
            <p:nvPr/>
          </p:nvSpPr>
          <p:spPr bwMode="auto">
            <a:xfrm>
              <a:off x="32908585" y="7963418"/>
              <a:ext cx="420177" cy="12724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32918745" y="9326880"/>
              <a:ext cx="410017" cy="12794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ight Brace 59"/>
            <p:cNvSpPr/>
            <p:nvPr/>
          </p:nvSpPr>
          <p:spPr bwMode="auto">
            <a:xfrm flipH="1">
              <a:off x="30425599" y="7963419"/>
              <a:ext cx="410018" cy="264295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42989" y="8322649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42989" y="9689625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410898" y="9008581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684348" y="5449952"/>
            <a:ext cx="8507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CA" sz="3200" dirty="0">
                <a:latin typeface="Arial" charset="0"/>
              </a:rPr>
              <a:t>Colorectal cancer (CRC) is associated </a:t>
            </a:r>
            <a:r>
              <a:rPr lang="en-CA" sz="3200" dirty="0" smtClean="0">
                <a:latin typeface="Arial" charset="0"/>
              </a:rPr>
              <a:t>with the </a:t>
            </a:r>
            <a:r>
              <a:rPr lang="en-CA" sz="3200" dirty="0">
                <a:latin typeface="Arial" charset="0"/>
              </a:rPr>
              <a:t>accumulation of aberrant </a:t>
            </a:r>
            <a:r>
              <a:rPr lang="en-CA" sz="3200" dirty="0" smtClean="0">
                <a:latin typeface="Arial" charset="0"/>
              </a:rPr>
              <a:t>DNA methylation </a:t>
            </a:r>
            <a:r>
              <a:rPr lang="en-CA" sz="3200" dirty="0">
                <a:latin typeface="Arial" charset="0"/>
              </a:rPr>
              <a:t>[1]. This includes </a:t>
            </a:r>
            <a:r>
              <a:rPr lang="en-CA" sz="3200" dirty="0" smtClean="0">
                <a:latin typeface="Arial" charset="0"/>
              </a:rPr>
              <a:t>hyper-methylation of </a:t>
            </a:r>
            <a:r>
              <a:rPr lang="en-CA" sz="3200" dirty="0" err="1">
                <a:latin typeface="Arial" charset="0"/>
              </a:rPr>
              <a:t>CpG</a:t>
            </a:r>
            <a:r>
              <a:rPr lang="en-CA" sz="3200" dirty="0">
                <a:latin typeface="Arial" charset="0"/>
              </a:rPr>
              <a:t> islands (CGI) which are </a:t>
            </a:r>
            <a:r>
              <a:rPr lang="en-CA" sz="3200" dirty="0" smtClean="0">
                <a:latin typeface="Arial" charset="0"/>
              </a:rPr>
              <a:t>sequences with </a:t>
            </a:r>
            <a:r>
              <a:rPr lang="en-CA" sz="3200" dirty="0">
                <a:latin typeface="Arial" charset="0"/>
              </a:rPr>
              <a:t>high </a:t>
            </a:r>
            <a:r>
              <a:rPr lang="en-CA" sz="3200" dirty="0" err="1">
                <a:latin typeface="Arial" charset="0"/>
              </a:rPr>
              <a:t>CpG</a:t>
            </a:r>
            <a:r>
              <a:rPr lang="en-CA" sz="3200" dirty="0">
                <a:latin typeface="Arial" charset="0"/>
              </a:rPr>
              <a:t> fraction (&gt;50%) located </a:t>
            </a:r>
            <a:r>
              <a:rPr lang="en-CA" sz="3200" dirty="0" smtClean="0">
                <a:latin typeface="Arial" charset="0"/>
              </a:rPr>
              <a:t>within gene </a:t>
            </a:r>
            <a:r>
              <a:rPr lang="en-CA" sz="3200" dirty="0">
                <a:latin typeface="Arial" charset="0"/>
              </a:rPr>
              <a:t>promoters resulting in </a:t>
            </a:r>
            <a:r>
              <a:rPr lang="en-CA" sz="3200" dirty="0" smtClean="0">
                <a:latin typeface="Arial" charset="0"/>
              </a:rPr>
              <a:t>transcriptional silencing </a:t>
            </a:r>
            <a:r>
              <a:rPr lang="en-CA" sz="3200" dirty="0">
                <a:latin typeface="Arial" charset="0"/>
              </a:rPr>
              <a:t>of tumour suppressor genes [1]. </a:t>
            </a:r>
            <a:endParaRPr lang="en-CA" sz="3200" dirty="0">
              <a:latin typeface="Arial" charset="0"/>
            </a:endParaRPr>
          </a:p>
        </p:txBody>
      </p:sp>
      <p:grpSp>
        <p:nvGrpSpPr>
          <p:cNvPr id="2065" name="Group 2064"/>
          <p:cNvGrpSpPr/>
          <p:nvPr/>
        </p:nvGrpSpPr>
        <p:grpSpPr>
          <a:xfrm>
            <a:off x="30032941" y="5777360"/>
            <a:ext cx="13043637" cy="6932528"/>
            <a:chOff x="30204391" y="5758310"/>
            <a:chExt cx="12664009" cy="6730761"/>
          </a:xfrm>
        </p:grpSpPr>
        <p:pic>
          <p:nvPicPr>
            <p:cNvPr id="2053" name="Picture 205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2" t="3480" r="17605" b="7066"/>
            <a:stretch/>
          </p:blipFill>
          <p:spPr>
            <a:xfrm>
              <a:off x="34469537" y="5788384"/>
              <a:ext cx="4126716" cy="6698181"/>
            </a:xfrm>
            <a:prstGeom prst="rect">
              <a:avLst/>
            </a:prstGeom>
          </p:spPr>
        </p:pic>
        <p:pic>
          <p:nvPicPr>
            <p:cNvPr id="2052" name="Picture 205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7" t="3444" r="17618" b="6993"/>
            <a:stretch/>
          </p:blipFill>
          <p:spPr>
            <a:xfrm>
              <a:off x="30204391" y="5780228"/>
              <a:ext cx="4123871" cy="6706337"/>
            </a:xfrm>
            <a:prstGeom prst="rect">
              <a:avLst/>
            </a:prstGeom>
          </p:spPr>
        </p:pic>
        <p:pic>
          <p:nvPicPr>
            <p:cNvPr id="2057" name="Picture 205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9" t="3371" r="17611" b="7032"/>
            <a:stretch/>
          </p:blipFill>
          <p:spPr>
            <a:xfrm>
              <a:off x="38737527" y="5780228"/>
              <a:ext cx="4130873" cy="6708843"/>
            </a:xfrm>
            <a:prstGeom prst="rect">
              <a:avLst/>
            </a:prstGeom>
          </p:spPr>
        </p:pic>
        <p:pic>
          <p:nvPicPr>
            <p:cNvPr id="2063" name="Picture 206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471" y="5758310"/>
              <a:ext cx="1590335" cy="1039834"/>
            </a:xfrm>
            <a:prstGeom prst="rect">
              <a:avLst/>
            </a:prstGeom>
          </p:spPr>
        </p:pic>
      </p:grpSp>
      <p:pic>
        <p:nvPicPr>
          <p:cNvPr id="2066" name="Picture 20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13" y="19969697"/>
            <a:ext cx="3303915" cy="3303915"/>
          </a:xfrm>
          <a:prstGeom prst="rect">
            <a:avLst/>
          </a:prstGeom>
        </p:spPr>
      </p:pic>
      <p:grpSp>
        <p:nvGrpSpPr>
          <p:cNvPr id="2071" name="Group 2070"/>
          <p:cNvGrpSpPr/>
          <p:nvPr/>
        </p:nvGrpSpPr>
        <p:grpSpPr>
          <a:xfrm>
            <a:off x="30000082" y="13542803"/>
            <a:ext cx="13076495" cy="4312768"/>
            <a:chOff x="30000082" y="13542803"/>
            <a:chExt cx="13076495" cy="4312768"/>
          </a:xfrm>
        </p:grpSpPr>
        <p:pic>
          <p:nvPicPr>
            <p:cNvPr id="2068" name="Picture 206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" t="2514" r="16145" b="3398"/>
            <a:stretch/>
          </p:blipFill>
          <p:spPr>
            <a:xfrm>
              <a:off x="30000082" y="13542803"/>
              <a:ext cx="4280351" cy="4312768"/>
            </a:xfrm>
            <a:prstGeom prst="rect">
              <a:avLst/>
            </a:prstGeom>
          </p:spPr>
        </p:pic>
        <p:pic>
          <p:nvPicPr>
            <p:cNvPr id="2069" name="Picture 20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452" r="16253" b="3246"/>
            <a:stretch/>
          </p:blipFill>
          <p:spPr>
            <a:xfrm>
              <a:off x="34425943" y="13542803"/>
              <a:ext cx="4250423" cy="4312515"/>
            </a:xfrm>
            <a:prstGeom prst="rect">
              <a:avLst/>
            </a:prstGeom>
          </p:spPr>
        </p:pic>
        <p:pic>
          <p:nvPicPr>
            <p:cNvPr id="2070" name="Picture 2069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" t="3033" r="16666" b="3313"/>
            <a:stretch/>
          </p:blipFill>
          <p:spPr>
            <a:xfrm>
              <a:off x="38821874" y="13552125"/>
              <a:ext cx="4254703" cy="43031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22106</TotalTime>
  <Words>450</Words>
  <Application>Microsoft Office PowerPoint</Application>
  <PresentationFormat>Custom</PresentationFormat>
  <Paragraphs>152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Default Design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667</cp:revision>
  <dcterms:created xsi:type="dcterms:W3CDTF">2012-10-19T23:06:33Z</dcterms:created>
  <dcterms:modified xsi:type="dcterms:W3CDTF">2015-04-06T11:43:39Z</dcterms:modified>
</cp:coreProperties>
</file>