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914400" indent="-4572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828800" indent="-9144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2743200" indent="-13716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3657600" indent="-18288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8" userDrawn="1">
          <p15:clr>
            <a:srgbClr val="A4A3A4"/>
          </p15:clr>
        </p15:guide>
        <p15:guide id="2" orient="horz" pos="4308" userDrawn="1">
          <p15:clr>
            <a:srgbClr val="A4A3A4"/>
          </p15:clr>
        </p15:guide>
        <p15:guide id="3" pos="19180" userDrawn="1">
          <p15:clr>
            <a:srgbClr val="A4A3A4"/>
          </p15:clr>
        </p15:guide>
        <p15:guide id="4" pos="3470" userDrawn="1">
          <p15:clr>
            <a:srgbClr val="A4A3A4"/>
          </p15:clr>
        </p15:guide>
        <p15:guide id="5" pos="19514" userDrawn="1">
          <p15:clr>
            <a:srgbClr val="A4A3A4"/>
          </p15:clr>
        </p15:guide>
        <p15:guide id="6" pos="10046" userDrawn="1">
          <p15:clr>
            <a:srgbClr val="A4A3A4"/>
          </p15:clr>
        </p15:guide>
        <p15:guide id="7" pos="11174" userDrawn="1">
          <p15:clr>
            <a:srgbClr val="A4A3A4"/>
          </p15:clr>
        </p15:guide>
        <p15:guide id="8" pos="18062" userDrawn="1">
          <p15:clr>
            <a:srgbClr val="A4A3A4"/>
          </p15:clr>
        </p15:guide>
        <p15:guide id="9" pos="26090" userDrawn="1">
          <p15:clr>
            <a:srgbClr val="A4A3A4"/>
          </p15:clr>
        </p15:guide>
        <p15:guide id="10" pos="1151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yal Sipahimalani" initials="P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CFFCC"/>
    <a:srgbClr val="CC99FF"/>
    <a:srgbClr val="99CCFF"/>
    <a:srgbClr val="CCECFF"/>
    <a:srgbClr val="FFFFCC"/>
    <a:srgbClr val="599EE9"/>
    <a:srgbClr val="000066"/>
    <a:srgbClr val="333399"/>
    <a:srgbClr val="5A8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333" autoAdjust="0"/>
    <p:restoredTop sz="99760" autoAdjust="0"/>
  </p:normalViewPr>
  <p:slideViewPr>
    <p:cSldViewPr snapToGrid="0" snapToObjects="1">
      <p:cViewPr>
        <p:scale>
          <a:sx n="42" d="100"/>
          <a:sy n="42" d="100"/>
        </p:scale>
        <p:origin x="34" y="192"/>
      </p:cViewPr>
      <p:guideLst>
        <p:guide orient="horz" pos="438"/>
        <p:guide orient="horz" pos="4308"/>
        <p:guide pos="19180"/>
        <p:guide pos="3470"/>
        <p:guide pos="19514"/>
        <p:guide pos="10046"/>
        <p:guide pos="11174"/>
        <p:guide pos="18062"/>
        <p:guide pos="26090"/>
        <p:guide pos="115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11A9B7C-8E91-4494-80D9-BB46CEC81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14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E91990C-DF3A-4686-B3DE-FB9F0D4C9CDA}" type="datetimeFigureOut">
              <a:rPr lang="en-US"/>
              <a:pPr>
                <a:defRPr/>
              </a:pPr>
              <a:t>4/5/2015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0575"/>
            <a:ext cx="743585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F4695BDA-D3A4-4BD6-B63D-C89F77443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04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9144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8288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27432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36576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5463"/>
            <a:ext cx="3505200" cy="262890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557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7" y="10225088"/>
            <a:ext cx="37306250" cy="7058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950" y="18654713"/>
            <a:ext cx="30721300" cy="8410575"/>
          </a:xfrm>
        </p:spPr>
        <p:txBody>
          <a:bodyPr/>
          <a:lstStyle>
            <a:lvl1pPr marL="0" indent="0" algn="ctr">
              <a:buNone/>
              <a:defRPr/>
            </a:lvl1pPr>
            <a:lvl2pPr marL="685800" indent="0" algn="ctr">
              <a:buNone/>
              <a:defRPr/>
            </a:lvl2pPr>
            <a:lvl3pPr marL="1371600" indent="0" algn="ctr">
              <a:buNone/>
              <a:defRPr/>
            </a:lvl3pPr>
            <a:lvl4pPr marL="2057400" indent="0" algn="ctr">
              <a:buNone/>
              <a:defRPr/>
            </a:lvl4pPr>
            <a:lvl5pPr marL="2743200" indent="0" algn="ctr">
              <a:buNone/>
              <a:defRPr/>
            </a:lvl5pPr>
            <a:lvl6pPr marL="3429000" indent="0" algn="ctr">
              <a:buNone/>
              <a:defRPr/>
            </a:lvl6pPr>
            <a:lvl7pPr marL="4114800" indent="0" algn="ctr">
              <a:buNone/>
              <a:defRPr/>
            </a:lvl7pPr>
            <a:lvl8pPr marL="4800600" indent="0" algn="ctr">
              <a:buNone/>
              <a:defRPr/>
            </a:lvl8pPr>
            <a:lvl9pPr marL="54864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2640A-D2E2-47AA-96BA-B9055EC22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4B5A5-89AF-41E0-978F-90646B43B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3027" y="1319214"/>
            <a:ext cx="9874250" cy="280868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6" y="1319214"/>
            <a:ext cx="29324300" cy="28086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7623F-7FF3-43D7-BEF1-DF4858ED5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38FD4-8051-4E90-911C-20CE0C201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2646"/>
            <a:ext cx="37306250" cy="6538913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1745"/>
            <a:ext cx="37306250" cy="7200900"/>
          </a:xfrm>
        </p:spPr>
        <p:txBody>
          <a:bodyPr anchor="b"/>
          <a:lstStyle>
            <a:lvl1pPr marL="0" indent="0">
              <a:buNone/>
              <a:defRPr sz="3000"/>
            </a:lvl1pPr>
            <a:lvl2pPr marL="685800" indent="0">
              <a:buNone/>
              <a:defRPr sz="2700"/>
            </a:lvl2pPr>
            <a:lvl3pPr marL="1371600" indent="0">
              <a:buNone/>
              <a:defRPr sz="2400"/>
            </a:lvl3pPr>
            <a:lvl4pPr marL="2057400" indent="0">
              <a:buNone/>
              <a:defRPr sz="2100"/>
            </a:lvl4pPr>
            <a:lvl5pPr marL="2743200" indent="0">
              <a:buNone/>
              <a:defRPr sz="2100"/>
            </a:lvl5pPr>
            <a:lvl6pPr marL="3429000" indent="0">
              <a:buNone/>
              <a:defRPr sz="2100"/>
            </a:lvl6pPr>
            <a:lvl7pPr marL="4114800" indent="0">
              <a:buNone/>
              <a:defRPr sz="2100"/>
            </a:lvl7pPr>
            <a:lvl8pPr marL="4800600" indent="0">
              <a:buNone/>
              <a:defRPr sz="2100"/>
            </a:lvl8pPr>
            <a:lvl9pPr marL="5486400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1683E-6BE3-4B69-A622-98824CED3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7" y="7681914"/>
            <a:ext cx="19599274" cy="2172414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98000" y="7681914"/>
            <a:ext cx="19599276" cy="2172414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C6599-F7D0-4DDA-A019-627D8C0D6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6" y="7367589"/>
            <a:ext cx="19392900" cy="307181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6" y="10439401"/>
            <a:ext cx="19392900" cy="1896665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4851" y="7367589"/>
            <a:ext cx="19402426" cy="307181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4851" y="10439401"/>
            <a:ext cx="19402426" cy="1896665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78E7D-7E47-4195-98E2-C6D594FA5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75B43-B86A-43F3-9CCB-C32BC0709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93509-DDE0-4B5B-9C4B-8D69C2C99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6" y="1309689"/>
            <a:ext cx="14439900" cy="557927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6" y="1309689"/>
            <a:ext cx="24536400" cy="2809637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6" y="6888957"/>
            <a:ext cx="14439900" cy="22517100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9B0DB-DF91-4000-8830-71EA58D60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1" y="23043358"/>
            <a:ext cx="26333450" cy="2719388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4251" y="2940845"/>
            <a:ext cx="26333450" cy="1975246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4251" y="25762745"/>
            <a:ext cx="26333450" cy="3864768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3F98C-D434-4B6C-9B30-E0E4ADE60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9213"/>
            <a:ext cx="395033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04" tIns="250802" rIns="501604" bIns="2508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1914"/>
            <a:ext cx="39503350" cy="2172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7556"/>
            <a:ext cx="102425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>
            <a:lvl1pPr>
              <a:defRPr sz="57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7556"/>
            <a:ext cx="139001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>
            <a:lvl1pPr algn="ctr">
              <a:defRPr sz="57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7556"/>
            <a:ext cx="102425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>
            <a:lvl1pPr algn="r">
              <a:defRPr sz="5700">
                <a:latin typeface="Arial" charset="0"/>
              </a:defRPr>
            </a:lvl1pPr>
          </a:lstStyle>
          <a:p>
            <a:pPr>
              <a:defRPr/>
            </a:pPr>
            <a:fld id="{00CA6D97-D917-4633-807D-C58705F9F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5pPr>
      <a:lvl6pPr marL="6858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6pPr>
      <a:lvl7pPr marL="13716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7pPr>
      <a:lvl8pPr marL="20574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8pPr>
      <a:lvl9pPr marL="27432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9pPr>
    </p:titleStyle>
    <p:bodyStyle>
      <a:lvl1pPr marL="1409700" indent="-14097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7525" indent="-117633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50">
          <a:solidFill>
            <a:schemeClr val="tx1"/>
          </a:solidFill>
          <a:latin typeface="+mn-lt"/>
        </a:defRPr>
      </a:lvl2pPr>
      <a:lvl3pPr marL="4702969" indent="-940594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</a:defRPr>
      </a:lvl3pPr>
      <a:lvl4pPr marL="6584156" indent="-940594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250">
          <a:solidFill>
            <a:schemeClr val="tx1"/>
          </a:solidFill>
          <a:latin typeface="+mn-lt"/>
        </a:defRPr>
      </a:lvl4pPr>
      <a:lvl5pPr marL="8465344" indent="-940594" algn="l" defTabSz="3762375" rtl="0" eaLnBrk="0" fontAlgn="base" hangingPunct="0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5pPr>
      <a:lvl6pPr marL="91511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6pPr>
      <a:lvl7pPr marL="98369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7pPr>
      <a:lvl8pPr marL="105227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8pPr>
      <a:lvl9pPr marL="112085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62796" y="19499908"/>
            <a:ext cx="13756588" cy="109106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endParaRPr lang="en-US" sz="4000" dirty="0" smtClean="0">
              <a:latin typeface="Arial" charset="0"/>
            </a:endParaRPr>
          </a:p>
          <a:p>
            <a:pPr algn="just">
              <a:defRPr/>
            </a:pPr>
            <a:endParaRPr lang="en-US" sz="4000" dirty="0">
              <a:latin typeface="Arial" charset="0"/>
            </a:endParaRPr>
          </a:p>
          <a:p>
            <a:pPr algn="just">
              <a:defRPr/>
            </a:pPr>
            <a:endParaRPr lang="en-US" sz="4000" dirty="0" smtClean="0">
              <a:latin typeface="Arial" charset="0"/>
            </a:endParaRPr>
          </a:p>
          <a:p>
            <a:pPr algn="just">
              <a:defRPr/>
            </a:pPr>
            <a:endParaRPr lang="en-US" sz="4000" dirty="0" smtClean="0">
              <a:latin typeface="Arial" charset="0"/>
            </a:endParaRPr>
          </a:p>
          <a:p>
            <a:pPr algn="just">
              <a:defRPr/>
            </a:pPr>
            <a:endParaRPr lang="en-US" sz="4000" dirty="0">
              <a:latin typeface="Arial" charset="0"/>
            </a:endParaRPr>
          </a:p>
          <a:p>
            <a:pPr algn="just">
              <a:defRPr/>
            </a:pPr>
            <a:endParaRPr lang="en-US" sz="4000" dirty="0" smtClean="0">
              <a:latin typeface="Arial" charset="0"/>
            </a:endParaRPr>
          </a:p>
          <a:p>
            <a:pPr algn="just">
              <a:defRPr/>
            </a:pPr>
            <a:endParaRPr lang="en-US" sz="4000" dirty="0">
              <a:latin typeface="Arial" charset="0"/>
            </a:endParaRPr>
          </a:p>
          <a:p>
            <a:pPr algn="just">
              <a:defRPr/>
            </a:pPr>
            <a:endParaRPr lang="en-US" sz="4000" dirty="0" smtClean="0">
              <a:latin typeface="Arial" charset="0"/>
            </a:endParaRPr>
          </a:p>
          <a:p>
            <a:pPr algn="just">
              <a:defRPr/>
            </a:pPr>
            <a:endParaRPr lang="en-US" sz="4000" dirty="0">
              <a:latin typeface="Arial" charset="0"/>
            </a:endParaRPr>
          </a:p>
          <a:p>
            <a:pPr algn="just">
              <a:defRPr/>
            </a:pPr>
            <a:endParaRPr lang="en-US" sz="4000" dirty="0" smtClean="0">
              <a:latin typeface="Arial" charset="0"/>
            </a:endParaRPr>
          </a:p>
          <a:p>
            <a:pPr algn="just">
              <a:defRPr/>
            </a:pPr>
            <a:endParaRPr lang="en-US" sz="4000" dirty="0" smtClean="0">
              <a:latin typeface="Arial" charset="0"/>
            </a:endParaRPr>
          </a:p>
          <a:p>
            <a:pPr algn="just">
              <a:defRPr/>
            </a:pPr>
            <a:endParaRPr lang="en-US" sz="4000" dirty="0" smtClean="0">
              <a:latin typeface="Arial" charset="0"/>
            </a:endParaRPr>
          </a:p>
          <a:p>
            <a:pPr algn="just">
              <a:defRPr/>
            </a:pPr>
            <a:endParaRPr lang="en-US" sz="4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r>
              <a:rPr lang="en-US" sz="3000" b="1" dirty="0" smtClean="0">
                <a:latin typeface="Arial" charset="0"/>
              </a:rPr>
              <a:t>Figure </a:t>
            </a:r>
            <a:r>
              <a:rPr lang="en-US" sz="3000" b="1" dirty="0" smtClean="0">
                <a:latin typeface="Arial" charset="0"/>
              </a:rPr>
              <a:t>1.</a:t>
            </a:r>
            <a:r>
              <a:rPr lang="en-US" sz="3000" dirty="0" smtClean="0">
                <a:latin typeface="Arial" charset="0"/>
              </a:rPr>
              <a:t> </a:t>
            </a:r>
            <a:r>
              <a:rPr lang="en-US" sz="3000" dirty="0" smtClean="0">
                <a:latin typeface="Arial" charset="0"/>
              </a:rPr>
              <a:t>Hierarchical clustering using ward method and Euclidean distance function on raw data filtered by probes not in the X-chromosome. </a:t>
            </a:r>
            <a:endParaRPr lang="en-US" sz="3000" dirty="0"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8"/>
          <a:stretch/>
        </p:blipFill>
        <p:spPr>
          <a:xfrm>
            <a:off x="871800" y="19715402"/>
            <a:ext cx="13332110" cy="951732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0" y="-19656"/>
            <a:ext cx="43891200" cy="3663542"/>
          </a:xfrm>
          <a:prstGeom prst="rect">
            <a:avLst/>
          </a:prstGeom>
          <a:solidFill>
            <a:srgbClr val="000066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2916076" y="554511"/>
            <a:ext cx="4006858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CA" sz="8000" b="1" dirty="0">
                <a:solidFill>
                  <a:schemeClr val="bg1"/>
                </a:solidFill>
              </a:rPr>
              <a:t>Identifying aberrant methylation patterns underlying colorectal cancer progression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660802" y="5432238"/>
            <a:ext cx="13758582" cy="5555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olid"/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3200" dirty="0" smtClean="0">
                <a:latin typeface="Arial" charset="0"/>
              </a:rPr>
              <a:t>Genetic alteration and epigenetics modifications contribute to the pathogenesis of colorectal cancer (</a:t>
            </a:r>
            <a:r>
              <a:rPr lang="en-US" sz="3200" dirty="0" smtClean="0">
                <a:latin typeface="Arial" charset="0"/>
              </a:rPr>
              <a:t>CRC)</a:t>
            </a:r>
            <a:r>
              <a:rPr lang="en-US" sz="3200" baseline="30000" dirty="0">
                <a:latin typeface="Arial" charset="0"/>
              </a:rPr>
              <a:t> </a:t>
            </a:r>
            <a:r>
              <a:rPr lang="en-US" sz="3200" dirty="0" smtClean="0">
                <a:latin typeface="Arial" charset="0"/>
              </a:rPr>
              <a:t>[1]. </a:t>
            </a:r>
            <a:r>
              <a:rPr lang="en-CA" sz="3200" dirty="0" smtClean="0">
                <a:latin typeface="Arial" charset="0"/>
              </a:rPr>
              <a:t>The </a:t>
            </a:r>
            <a:r>
              <a:rPr lang="en-CA" sz="3200" dirty="0">
                <a:latin typeface="Arial" charset="0"/>
              </a:rPr>
              <a:t>best-characterized epigenetic </a:t>
            </a:r>
            <a:r>
              <a:rPr lang="en-CA" sz="3200" dirty="0" smtClean="0">
                <a:latin typeface="Arial" charset="0"/>
              </a:rPr>
              <a:t>process DNA </a:t>
            </a:r>
            <a:r>
              <a:rPr lang="en-CA" sz="3200" dirty="0">
                <a:latin typeface="Arial" charset="0"/>
              </a:rPr>
              <a:t>methylation, </a:t>
            </a:r>
            <a:r>
              <a:rPr lang="en-CA" sz="3200" dirty="0" smtClean="0">
                <a:latin typeface="Arial" charset="0"/>
              </a:rPr>
              <a:t>regulates </a:t>
            </a:r>
            <a:r>
              <a:rPr lang="en-CA" sz="3200" dirty="0">
                <a:latin typeface="Arial" charset="0"/>
              </a:rPr>
              <a:t>gene </a:t>
            </a:r>
            <a:r>
              <a:rPr lang="en-CA" sz="3200" dirty="0" smtClean="0">
                <a:latin typeface="Arial" charset="0"/>
              </a:rPr>
              <a:t>transcription</a:t>
            </a:r>
            <a:r>
              <a:rPr lang="en-CA" sz="3200" dirty="0">
                <a:latin typeface="Arial" charset="0"/>
              </a:rPr>
              <a:t>. </a:t>
            </a:r>
            <a:r>
              <a:rPr lang="en-CA" sz="3200" dirty="0" smtClean="0">
                <a:latin typeface="Arial" charset="0"/>
              </a:rPr>
              <a:t>For example, aberrant </a:t>
            </a:r>
            <a:r>
              <a:rPr lang="en-CA" sz="3200" dirty="0">
                <a:latin typeface="Arial" charset="0"/>
              </a:rPr>
              <a:t>DNA methylation can lead to malignancy by </a:t>
            </a:r>
            <a:r>
              <a:rPr lang="en-CA" sz="3200" dirty="0" err="1">
                <a:latin typeface="Arial" charset="0"/>
              </a:rPr>
              <a:t>hypermethylation</a:t>
            </a:r>
            <a:r>
              <a:rPr lang="en-CA" sz="3200" dirty="0">
                <a:latin typeface="Arial" charset="0"/>
              </a:rPr>
              <a:t> of </a:t>
            </a:r>
            <a:r>
              <a:rPr lang="en-CA" sz="3200" dirty="0" err="1">
                <a:latin typeface="Arial" charset="0"/>
              </a:rPr>
              <a:t>CpG</a:t>
            </a:r>
            <a:r>
              <a:rPr lang="en-CA" sz="3200" dirty="0">
                <a:latin typeface="Arial" charset="0"/>
              </a:rPr>
              <a:t> islands resulting in transcriptional silencing of tumour suppressor </a:t>
            </a:r>
            <a:r>
              <a:rPr lang="en-CA" sz="3200" dirty="0" smtClean="0">
                <a:latin typeface="Arial" charset="0"/>
              </a:rPr>
              <a:t>genes [1].</a:t>
            </a:r>
            <a:endParaRPr lang="en-CA" sz="3200" dirty="0" smtClean="0">
              <a:latin typeface="Arial" charset="0"/>
            </a:endParaRPr>
          </a:p>
          <a:p>
            <a:pPr algn="just">
              <a:defRPr/>
            </a:pPr>
            <a:endParaRPr lang="en-CA" sz="3200" dirty="0" smtClean="0">
              <a:latin typeface="Arial" charset="0"/>
            </a:endParaRPr>
          </a:p>
          <a:p>
            <a:pPr algn="just">
              <a:defRPr/>
            </a:pPr>
            <a:r>
              <a:rPr lang="en-CA" sz="3200" dirty="0" smtClean="0">
                <a:latin typeface="Arial" charset="0"/>
              </a:rPr>
              <a:t>In this study, we examined DNA </a:t>
            </a:r>
            <a:r>
              <a:rPr lang="en-CA" sz="3200" dirty="0">
                <a:latin typeface="Arial" charset="0"/>
              </a:rPr>
              <a:t>methylation </a:t>
            </a:r>
            <a:r>
              <a:rPr lang="en-CA" sz="3200" dirty="0" smtClean="0">
                <a:latin typeface="Arial" charset="0"/>
              </a:rPr>
              <a:t>patterns in CRC progression in order to identify differentially methylated genes that might play a role in CRC, following commonly used methylation analysis pipeline [2</a:t>
            </a:r>
            <a:r>
              <a:rPr lang="en-CA" sz="3200" dirty="0" smtClean="0">
                <a:latin typeface="Arial" charset="0"/>
              </a:rPr>
              <a:t>].</a:t>
            </a:r>
          </a:p>
          <a:p>
            <a:pPr algn="just">
              <a:defRPr/>
            </a:pPr>
            <a:endParaRPr lang="en-US" sz="3200" dirty="0">
              <a:latin typeface="Arial" charset="0"/>
            </a:endParaRPr>
          </a:p>
        </p:txBody>
      </p:sp>
      <p:sp>
        <p:nvSpPr>
          <p:cNvPr id="2059" name="Rectangle 8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2060" name="Rectangle 10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2061" name="Rectangle 12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2062" name="Rectangle 15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114" name="Rectangle 113"/>
          <p:cNvSpPr/>
          <p:nvPr/>
        </p:nvSpPr>
        <p:spPr>
          <a:xfrm>
            <a:off x="2916077" y="2283419"/>
            <a:ext cx="400685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>
                <a:solidFill>
                  <a:srgbClr val="C00000"/>
                </a:solidFill>
                <a:sym typeface="Wingdings 2" panose="05020102010507070707" pitchFamily="18" charset="2"/>
              </a:rPr>
              <a:t></a:t>
            </a:r>
            <a:r>
              <a:rPr lang="en-US" sz="60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6000" b="1" dirty="0" smtClean="0">
                <a:solidFill>
                  <a:srgbClr val="FFCCCC"/>
                </a:solidFill>
              </a:rPr>
              <a:t>Beryl Zhuang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smtClean="0">
                <a:solidFill>
                  <a:srgbClr val="00B050"/>
                </a:solidFill>
                <a:sym typeface="Wingdings 2" panose="05020102010507070707" pitchFamily="18" charset="2"/>
              </a:rPr>
              <a:t>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smtClean="0">
                <a:solidFill>
                  <a:srgbClr val="CCFFCC"/>
                </a:solidFill>
              </a:rPr>
              <a:t>Eva </a:t>
            </a:r>
            <a:r>
              <a:rPr lang="en-US" sz="6000" b="1" dirty="0" smtClean="0">
                <a:solidFill>
                  <a:srgbClr val="CCFFCC"/>
                </a:solidFill>
              </a:rPr>
              <a:t>Yap </a:t>
            </a:r>
            <a:r>
              <a:rPr lang="en-US" sz="6000" b="1" dirty="0" smtClean="0">
                <a:solidFill>
                  <a:srgbClr val="7030A0"/>
                </a:solidFill>
                <a:sym typeface="Wingdings 2" panose="05020102010507070707" pitchFamily="18" charset="2"/>
              </a:rPr>
              <a:t>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err="1" smtClean="0">
                <a:solidFill>
                  <a:srgbClr val="CC99FF"/>
                </a:solidFill>
              </a:rPr>
              <a:t>Ka</a:t>
            </a:r>
            <a:r>
              <a:rPr lang="en-US" sz="6000" b="1" dirty="0" smtClean="0">
                <a:solidFill>
                  <a:srgbClr val="CC99FF"/>
                </a:solidFill>
              </a:rPr>
              <a:t> Ming </a:t>
            </a:r>
            <a:r>
              <a:rPr lang="en-US" sz="6000" b="1" dirty="0" smtClean="0">
                <a:solidFill>
                  <a:srgbClr val="CC99FF"/>
                </a:solidFill>
              </a:rPr>
              <a:t>Nip </a:t>
            </a:r>
            <a:r>
              <a:rPr lang="en-US" sz="6000" b="1" dirty="0" smtClean="0">
                <a:solidFill>
                  <a:srgbClr val="0070C0"/>
                </a:solidFill>
                <a:sym typeface="Wingdings 2" panose="05020102010507070707" pitchFamily="18" charset="2"/>
              </a:rPr>
              <a:t>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err="1" smtClean="0">
                <a:solidFill>
                  <a:srgbClr val="99CCFF"/>
                </a:solidFill>
              </a:rPr>
              <a:t>Rashedul</a:t>
            </a:r>
            <a:r>
              <a:rPr lang="en-US" sz="6000" b="1" dirty="0" smtClean="0">
                <a:solidFill>
                  <a:srgbClr val="99CCFF"/>
                </a:solidFill>
              </a:rPr>
              <a:t> </a:t>
            </a:r>
            <a:r>
              <a:rPr lang="en-US" sz="6000" b="1" dirty="0" smtClean="0">
                <a:solidFill>
                  <a:srgbClr val="99CCFF"/>
                </a:solidFill>
              </a:rPr>
              <a:t>Islam </a:t>
            </a:r>
            <a:r>
              <a:rPr lang="en-US" sz="6000" b="1" dirty="0" smtClean="0">
                <a:solidFill>
                  <a:srgbClr val="FFFF00"/>
                </a:solidFill>
                <a:sym typeface="Wingdings 2" panose="05020102010507070707" pitchFamily="18" charset="2"/>
              </a:rPr>
              <a:t>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err="1" smtClean="0">
                <a:solidFill>
                  <a:srgbClr val="FFFFCC"/>
                </a:solidFill>
              </a:rPr>
              <a:t>Santina</a:t>
            </a:r>
            <a:r>
              <a:rPr lang="en-US" sz="6000" b="1" dirty="0" smtClean="0">
                <a:solidFill>
                  <a:srgbClr val="FFFFCC"/>
                </a:solidFill>
              </a:rPr>
              <a:t> </a:t>
            </a:r>
            <a:r>
              <a:rPr lang="en-US" sz="6000" b="1" dirty="0" smtClean="0">
                <a:solidFill>
                  <a:srgbClr val="FFFFCC"/>
                </a:solidFill>
              </a:rPr>
              <a:t>Lin</a:t>
            </a:r>
            <a:endParaRPr lang="en-US" sz="6000" b="1" baseline="30000" dirty="0">
              <a:solidFill>
                <a:srgbClr val="FFFFCC"/>
              </a:solidFill>
            </a:endParaRP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680" y="368055"/>
            <a:ext cx="2165829" cy="2947206"/>
          </a:xfrm>
          <a:prstGeom prst="rect">
            <a:avLst/>
          </a:prstGeom>
        </p:spPr>
      </p:pic>
      <p:sp>
        <p:nvSpPr>
          <p:cNvPr id="126" name="Rounded Rectangle 113"/>
          <p:cNvSpPr>
            <a:spLocks noChangeArrowheads="1"/>
          </p:cNvSpPr>
          <p:nvPr/>
        </p:nvSpPr>
        <p:spPr bwMode="auto">
          <a:xfrm>
            <a:off x="596892" y="11291092"/>
            <a:ext cx="13822492" cy="1019160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solidFill>
              <a:schemeClr val="bg1"/>
            </a:solidFill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Dataset</a:t>
            </a:r>
            <a:r>
              <a:rPr lang="en-US" sz="4500" dirty="0" smtClean="0">
                <a:solidFill>
                  <a:schemeClr val="bg1"/>
                </a:solidFill>
              </a:rPr>
              <a:t> </a:t>
            </a:r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r>
              <a:rPr lang="en-US" sz="4500" b="1" dirty="0" smtClean="0">
                <a:solidFill>
                  <a:schemeClr val="bg1"/>
                </a:solidFill>
              </a:rPr>
              <a:t> 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70" name="Rounded Rectangle 113"/>
          <p:cNvSpPr>
            <a:spLocks noChangeArrowheads="1"/>
          </p:cNvSpPr>
          <p:nvPr/>
        </p:nvSpPr>
        <p:spPr bwMode="auto">
          <a:xfrm>
            <a:off x="658805" y="4281835"/>
            <a:ext cx="13760579" cy="998188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Research Question</a:t>
            </a:r>
            <a:r>
              <a:rPr lang="en-US" sz="4500" dirty="0" smtClean="0">
                <a:solidFill>
                  <a:schemeClr val="bg1"/>
                </a:solidFill>
              </a:rPr>
              <a:t> </a:t>
            </a:r>
            <a:r>
              <a:rPr lang="en-US" sz="45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45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0798" y="12429053"/>
            <a:ext cx="13758584" cy="57708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137160" tIns="68580" rIns="137160" bIns="68580">
            <a:spAutoFit/>
          </a:bodyPr>
          <a:lstStyle/>
          <a:p>
            <a:pPr>
              <a:defRPr/>
            </a:pPr>
            <a:r>
              <a:rPr lang="en-US" sz="3200" dirty="0" smtClean="0">
                <a:latin typeface="Arial" charset="0"/>
              </a:rPr>
              <a:t>Our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sz="3200" dirty="0" err="1" smtClean="0">
                <a:latin typeface="Arial" charset="0"/>
              </a:rPr>
              <a:t>Illumina</a:t>
            </a:r>
            <a:r>
              <a:rPr lang="en-US" sz="3200" dirty="0" smtClean="0">
                <a:latin typeface="Arial" charset="0"/>
              </a:rPr>
              <a:t> HumanMethylation450 array </a:t>
            </a:r>
            <a:r>
              <a:rPr lang="en-CA" sz="3200" dirty="0" smtClean="0">
                <a:latin typeface="Arial" charset="0"/>
              </a:rPr>
              <a:t>dataset </a:t>
            </a:r>
            <a:r>
              <a:rPr lang="en-US" sz="3200" dirty="0" smtClean="0">
                <a:latin typeface="Arial" charset="0"/>
              </a:rPr>
              <a:t>from the Gene </a:t>
            </a:r>
            <a:r>
              <a:rPr lang="en-US" sz="3200" dirty="0">
                <a:latin typeface="Arial" charset="0"/>
              </a:rPr>
              <a:t>Expression Omnibus </a:t>
            </a:r>
            <a:r>
              <a:rPr lang="en-US" sz="3200" dirty="0" smtClean="0">
                <a:latin typeface="Arial" charset="0"/>
              </a:rPr>
              <a:t>(GSE48684) </a:t>
            </a:r>
            <a:r>
              <a:rPr lang="en-CA" sz="3200" dirty="0" smtClean="0">
                <a:latin typeface="Arial" charset="0"/>
              </a:rPr>
              <a:t>consists </a:t>
            </a:r>
            <a:r>
              <a:rPr lang="en-CA" sz="3200" dirty="0">
                <a:latin typeface="Arial" charset="0"/>
              </a:rPr>
              <a:t>of </a:t>
            </a:r>
            <a:r>
              <a:rPr lang="en-CA" sz="3200" dirty="0" smtClean="0">
                <a:latin typeface="Arial" charset="0"/>
              </a:rPr>
              <a:t>147 </a:t>
            </a:r>
            <a:r>
              <a:rPr lang="en-CA" sz="3200" dirty="0" smtClean="0">
                <a:latin typeface="Arial" charset="0"/>
              </a:rPr>
              <a:t>colon samples, </a:t>
            </a:r>
            <a:r>
              <a:rPr lang="en-CA" sz="3200" dirty="0" smtClean="0">
                <a:latin typeface="Arial" charset="0"/>
              </a:rPr>
              <a:t>each with recorded beta values of </a:t>
            </a:r>
            <a:r>
              <a:rPr lang="en-CA" sz="3200" dirty="0" smtClean="0">
                <a:latin typeface="Arial" charset="0"/>
              </a:rPr>
              <a:t>485,577 probes</a:t>
            </a:r>
            <a:r>
              <a:rPr lang="en-US" sz="3200" dirty="0">
                <a:latin typeface="Arial" charset="0"/>
              </a:rPr>
              <a:t> [2]</a:t>
            </a:r>
            <a:r>
              <a:rPr lang="en-CA" sz="3200" dirty="0" smtClean="0">
                <a:latin typeface="Arial" charset="0"/>
              </a:rPr>
              <a:t>. </a:t>
            </a: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r>
              <a:rPr lang="en-US" sz="3000" b="1" dirty="0" smtClean="0">
                <a:latin typeface="Arial" charset="0"/>
              </a:rPr>
              <a:t>Table 1.</a:t>
            </a:r>
            <a:r>
              <a:rPr lang="en-US" sz="3000" dirty="0" smtClean="0">
                <a:latin typeface="Arial" charset="0"/>
              </a:rPr>
              <a:t> Description of 1</a:t>
            </a:r>
            <a:r>
              <a:rPr lang="en-CA" sz="3000" dirty="0" smtClean="0">
                <a:latin typeface="Arial" charset="0"/>
              </a:rPr>
              <a:t>47 colon samples</a:t>
            </a:r>
            <a:r>
              <a:rPr lang="en-US" sz="3000" dirty="0" smtClean="0">
                <a:latin typeface="Arial" charset="0"/>
              </a:rPr>
              <a:t>.</a:t>
            </a: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</p:txBody>
      </p:sp>
      <p:sp>
        <p:nvSpPr>
          <p:cNvPr id="74" name="Rounded Rectangle 113"/>
          <p:cNvSpPr>
            <a:spLocks noChangeArrowheads="1"/>
          </p:cNvSpPr>
          <p:nvPr/>
        </p:nvSpPr>
        <p:spPr bwMode="auto">
          <a:xfrm>
            <a:off x="15031412" y="4281834"/>
            <a:ext cx="14171496" cy="998189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Data Normalization</a:t>
            </a:r>
            <a:r>
              <a:rPr lang="en-US" sz="4500" dirty="0">
                <a:solidFill>
                  <a:schemeClr val="bg1"/>
                </a:solidFill>
              </a:rPr>
              <a:t> </a:t>
            </a:r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r>
              <a:rPr lang="en-US" sz="4500" b="1" dirty="0" smtClean="0">
                <a:solidFill>
                  <a:schemeClr val="bg1"/>
                </a:solidFill>
              </a:rPr>
              <a:t> 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75" name="Rounded Rectangle 113"/>
          <p:cNvSpPr>
            <a:spLocks noChangeArrowheads="1"/>
          </p:cNvSpPr>
          <p:nvPr/>
        </p:nvSpPr>
        <p:spPr bwMode="auto">
          <a:xfrm>
            <a:off x="29814936" y="4281050"/>
            <a:ext cx="13466664" cy="998973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Differential </a:t>
            </a:r>
            <a:r>
              <a:rPr lang="en-US" sz="4500" b="1" dirty="0" smtClean="0">
                <a:solidFill>
                  <a:schemeClr val="bg1"/>
                </a:solidFill>
              </a:rPr>
              <a:t>Methylation </a:t>
            </a:r>
            <a:r>
              <a:rPr lang="en-US" sz="4500" b="1" dirty="0" smtClean="0">
                <a:solidFill>
                  <a:schemeClr val="bg1"/>
                </a:solidFill>
              </a:rPr>
              <a:t>Analysis</a:t>
            </a:r>
            <a:r>
              <a:rPr lang="en-US" sz="4500" dirty="0">
                <a:solidFill>
                  <a:schemeClr val="bg1"/>
                </a:solidFill>
              </a:rPr>
              <a:t> </a:t>
            </a:r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76" name="Rounded Rectangle 113"/>
          <p:cNvSpPr>
            <a:spLocks noChangeArrowheads="1"/>
          </p:cNvSpPr>
          <p:nvPr/>
        </p:nvSpPr>
        <p:spPr bwMode="auto">
          <a:xfrm>
            <a:off x="596889" y="18377886"/>
            <a:ext cx="13822493" cy="1030605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solidFill>
              <a:schemeClr val="bg1"/>
            </a:solidFill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Exploratory Analysis</a:t>
            </a:r>
            <a:r>
              <a:rPr lang="en-US" sz="4500" dirty="0">
                <a:solidFill>
                  <a:schemeClr val="bg1"/>
                </a:solidFill>
              </a:rPr>
              <a:t> </a:t>
            </a:r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031412" y="5516880"/>
            <a:ext cx="14171496" cy="21375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b="1" dirty="0" smtClean="0">
              <a:latin typeface="Arial" charset="0"/>
            </a:endParaRPr>
          </a:p>
          <a:p>
            <a:pPr algn="just">
              <a:defRPr/>
            </a:pPr>
            <a:endParaRPr lang="en-US" sz="3000" b="1" dirty="0">
              <a:latin typeface="Arial" charset="0"/>
            </a:endParaRPr>
          </a:p>
          <a:p>
            <a:pPr algn="just">
              <a:defRPr/>
            </a:pPr>
            <a:endParaRPr lang="en-US" sz="3000" b="1" dirty="0" smtClean="0">
              <a:latin typeface="Arial" charset="0"/>
            </a:endParaRPr>
          </a:p>
          <a:p>
            <a:pPr algn="just">
              <a:defRPr/>
            </a:pPr>
            <a:endParaRPr lang="en-US" sz="3000" b="1" dirty="0">
              <a:latin typeface="Arial" charset="0"/>
            </a:endParaRPr>
          </a:p>
          <a:p>
            <a:pPr algn="just">
              <a:defRPr/>
            </a:pPr>
            <a:endParaRPr lang="en-US" sz="3000" b="1" dirty="0" smtClean="0">
              <a:latin typeface="Arial" charset="0"/>
            </a:endParaRPr>
          </a:p>
          <a:p>
            <a:pPr algn="just">
              <a:defRPr/>
            </a:pPr>
            <a:r>
              <a:rPr lang="en-US" sz="3000" b="1" dirty="0" smtClean="0">
                <a:latin typeface="Arial" charset="0"/>
              </a:rPr>
              <a:t>Figure 2.</a:t>
            </a:r>
            <a:r>
              <a:rPr lang="en-US" sz="3000" dirty="0" smtClean="0">
                <a:latin typeface="Arial" charset="0"/>
              </a:rPr>
              <a:t> </a:t>
            </a:r>
            <a:r>
              <a:rPr lang="en-US" sz="3000" dirty="0">
                <a:latin typeface="Arial" charset="0"/>
              </a:rPr>
              <a:t>Average beta value density distribution comparing distributions before and after normalization</a:t>
            </a:r>
            <a:r>
              <a:rPr lang="en-US" sz="3000" dirty="0" smtClean="0">
                <a:latin typeface="Arial" charset="0"/>
              </a:rPr>
              <a:t>.</a:t>
            </a: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CA" sz="3000" dirty="0"/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endParaRPr lang="en-US" sz="3000" dirty="0" smtClean="0">
              <a:latin typeface="Arial" charset="0"/>
            </a:endParaRPr>
          </a:p>
          <a:p>
            <a:pPr algn="just">
              <a:defRPr/>
            </a:pPr>
            <a:r>
              <a:rPr lang="en-US" sz="3000" b="1" dirty="0" smtClean="0">
                <a:latin typeface="Arial" charset="0"/>
              </a:rPr>
              <a:t>Figure 3.</a:t>
            </a:r>
            <a:r>
              <a:rPr lang="en-US" sz="3000" dirty="0" smtClean="0">
                <a:latin typeface="Arial" charset="0"/>
              </a:rPr>
              <a:t> </a:t>
            </a:r>
            <a:r>
              <a:rPr lang="en-US" sz="3000" dirty="0">
                <a:latin typeface="Arial" charset="0"/>
              </a:rPr>
              <a:t>Hierarchical clustering using ward method and Euclidean distance function on normalized and averaged beta values for each </a:t>
            </a:r>
            <a:r>
              <a:rPr lang="en-US" sz="3000" dirty="0" err="1">
                <a:latin typeface="Arial" charset="0"/>
              </a:rPr>
              <a:t>CpG</a:t>
            </a:r>
            <a:r>
              <a:rPr lang="en-US" sz="3000" dirty="0">
                <a:latin typeface="Arial" charset="0"/>
              </a:rPr>
              <a:t> island. The results shows a better clustering than that in Figure 1</a:t>
            </a:r>
            <a:r>
              <a:rPr lang="en-US" sz="3000" dirty="0" smtClean="0">
                <a:latin typeface="Arial" charset="0"/>
              </a:rPr>
              <a:t>.</a:t>
            </a:r>
            <a:endParaRPr lang="en-US" sz="3000" dirty="0" smtClean="0">
              <a:latin typeface="Arial" charset="0"/>
            </a:endParaRPr>
          </a:p>
        </p:txBody>
      </p:sp>
      <p:sp>
        <p:nvSpPr>
          <p:cNvPr id="80" name="Rounded Rectangle 113"/>
          <p:cNvSpPr>
            <a:spLocks noChangeArrowheads="1"/>
          </p:cNvSpPr>
          <p:nvPr/>
        </p:nvSpPr>
        <p:spPr bwMode="auto">
          <a:xfrm>
            <a:off x="29814936" y="17953983"/>
            <a:ext cx="13465173" cy="1050131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Functional </a:t>
            </a:r>
            <a:r>
              <a:rPr lang="en-US" sz="4500" b="1" dirty="0" smtClean="0">
                <a:solidFill>
                  <a:schemeClr val="bg1"/>
                </a:solidFill>
              </a:rPr>
              <a:t>Enrichment </a:t>
            </a:r>
            <a:r>
              <a:rPr lang="en-US" sz="4500" b="1" dirty="0" smtClean="0">
                <a:solidFill>
                  <a:schemeClr val="bg1"/>
                </a:solidFill>
              </a:rPr>
              <a:t>Analysis</a:t>
            </a:r>
            <a:r>
              <a:rPr lang="en-US" sz="4500" dirty="0">
                <a:solidFill>
                  <a:schemeClr val="bg1"/>
                </a:solidFill>
              </a:rPr>
              <a:t> </a:t>
            </a:r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82" name="Rounded Rectangle 113"/>
          <p:cNvSpPr>
            <a:spLocks noChangeArrowheads="1"/>
          </p:cNvSpPr>
          <p:nvPr/>
        </p:nvSpPr>
        <p:spPr bwMode="auto">
          <a:xfrm>
            <a:off x="15031412" y="28629225"/>
            <a:ext cx="14171496" cy="1152222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solidFill>
              <a:schemeClr val="bg1"/>
            </a:solidFill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References</a:t>
            </a:r>
            <a:r>
              <a:rPr lang="en-US" sz="4500" dirty="0">
                <a:solidFill>
                  <a:schemeClr val="bg1"/>
                </a:solidFill>
              </a:rPr>
              <a:t> </a:t>
            </a:r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r>
              <a:rPr lang="en-US" sz="4500" b="1" dirty="0" smtClean="0">
                <a:solidFill>
                  <a:schemeClr val="bg1"/>
                </a:solidFill>
              </a:rPr>
              <a:t> </a:t>
            </a:r>
            <a:endParaRPr lang="en-US" sz="4500" b="1" i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5031412" y="29913499"/>
            <a:ext cx="14171496" cy="26007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137160" tIns="68580" rIns="137160" bIns="68580">
            <a:spAutoFit/>
          </a:bodyPr>
          <a:lstStyle/>
          <a:p>
            <a:pPr marL="457200" indent="-457200" algn="just">
              <a:buAutoNum type="arabicPeriod"/>
              <a:defRPr/>
            </a:pPr>
            <a:r>
              <a:rPr lang="en-US" sz="2000" dirty="0">
                <a:latin typeface="Arial" charset="0"/>
              </a:rPr>
              <a:t>Li, </a:t>
            </a:r>
            <a:r>
              <a:rPr lang="en-US" sz="2000" dirty="0" smtClean="0">
                <a:latin typeface="Arial" charset="0"/>
              </a:rPr>
              <a:t>J. et al</a:t>
            </a:r>
            <a:r>
              <a:rPr lang="en-US" sz="2000" dirty="0" smtClean="0">
                <a:latin typeface="Arial" charset="0"/>
              </a:rPr>
              <a:t>. </a:t>
            </a:r>
            <a:r>
              <a:rPr lang="en-US" sz="2000" dirty="0">
                <a:latin typeface="Arial" charset="0"/>
              </a:rPr>
              <a:t>"Epigenetic Biomarkers: Potential Applications in Gastrointestinal Cancers." ISRN </a:t>
            </a:r>
            <a:r>
              <a:rPr lang="en-US" sz="2000" dirty="0" smtClean="0">
                <a:latin typeface="Arial" charset="0"/>
              </a:rPr>
              <a:t>gastroenterology. </a:t>
            </a:r>
            <a:r>
              <a:rPr lang="en-CA" sz="2000" dirty="0"/>
              <a:t>Mar 6;2014:464015</a:t>
            </a:r>
            <a:r>
              <a:rPr lang="en-CA" sz="2000" dirty="0" smtClean="0"/>
              <a:t>.</a:t>
            </a:r>
            <a:endParaRPr lang="en-US" sz="2000" dirty="0" smtClean="0">
              <a:latin typeface="Arial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US" sz="2000" dirty="0" smtClean="0">
                <a:latin typeface="Arial" charset="0"/>
              </a:rPr>
              <a:t>Luo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smtClean="0">
                <a:latin typeface="Arial" charset="0"/>
              </a:rPr>
              <a:t>Y. et </a:t>
            </a:r>
            <a:r>
              <a:rPr lang="en-US" sz="2000" dirty="0">
                <a:latin typeface="Arial" charset="0"/>
              </a:rPr>
              <a:t>al. "Differences in DNA methylation signatures reveal multiple pathways of progression from adenoma to colorectal cancer." </a:t>
            </a:r>
            <a:r>
              <a:rPr lang="en-US" sz="2000" dirty="0" smtClean="0">
                <a:latin typeface="Arial" charset="0"/>
              </a:rPr>
              <a:t>Gastroenterology</a:t>
            </a:r>
            <a:r>
              <a:rPr lang="en-US" sz="2000" dirty="0">
                <a:latin typeface="Arial" charset="0"/>
              </a:rPr>
              <a:t>. 2014 Aug;147(2):418-29.e8.</a:t>
            </a:r>
            <a:endParaRPr lang="en-CA" sz="2000" dirty="0">
              <a:latin typeface="Arial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CA" sz="2000" dirty="0" err="1" smtClean="0">
                <a:latin typeface="Arial" charset="0"/>
              </a:rPr>
              <a:t>Maksimovic</a:t>
            </a:r>
            <a:r>
              <a:rPr lang="en-CA" sz="2000" dirty="0">
                <a:latin typeface="Arial" charset="0"/>
              </a:rPr>
              <a:t>, </a:t>
            </a:r>
            <a:r>
              <a:rPr lang="en-CA" sz="2000" dirty="0" smtClean="0">
                <a:latin typeface="Arial" charset="0"/>
              </a:rPr>
              <a:t>J. et </a:t>
            </a:r>
            <a:r>
              <a:rPr lang="en-CA" sz="2000" dirty="0" smtClean="0">
                <a:latin typeface="Arial" charset="0"/>
              </a:rPr>
              <a:t>al. </a:t>
            </a:r>
            <a:r>
              <a:rPr lang="en-CA" sz="2000" dirty="0">
                <a:latin typeface="Arial" charset="0"/>
              </a:rPr>
              <a:t>"SWAN: Subset-</a:t>
            </a:r>
            <a:r>
              <a:rPr lang="en-CA" sz="2000" dirty="0" err="1">
                <a:latin typeface="Arial" charset="0"/>
              </a:rPr>
              <a:t>quantile</a:t>
            </a:r>
            <a:r>
              <a:rPr lang="en-CA" sz="2000" dirty="0">
                <a:latin typeface="Arial" charset="0"/>
              </a:rPr>
              <a:t> within array normalization for </a:t>
            </a:r>
            <a:r>
              <a:rPr lang="en-CA" sz="2000" dirty="0" err="1">
                <a:latin typeface="Arial" charset="0"/>
              </a:rPr>
              <a:t>illumina</a:t>
            </a:r>
            <a:r>
              <a:rPr lang="en-CA" sz="2000" dirty="0">
                <a:latin typeface="Arial" charset="0"/>
              </a:rPr>
              <a:t> </a:t>
            </a:r>
            <a:r>
              <a:rPr lang="en-CA" sz="2000" dirty="0" err="1">
                <a:latin typeface="Arial" charset="0"/>
              </a:rPr>
              <a:t>infinium</a:t>
            </a:r>
            <a:r>
              <a:rPr lang="en-CA" sz="2000" dirty="0">
                <a:latin typeface="Arial" charset="0"/>
              </a:rPr>
              <a:t> HumanMethylation450 </a:t>
            </a:r>
            <a:r>
              <a:rPr lang="en-CA" sz="2000" dirty="0" err="1">
                <a:latin typeface="Arial" charset="0"/>
              </a:rPr>
              <a:t>BeadChips</a:t>
            </a:r>
            <a:r>
              <a:rPr lang="en-CA" sz="2000" dirty="0">
                <a:latin typeface="Arial" charset="0"/>
              </a:rPr>
              <a:t>." Genome </a:t>
            </a:r>
            <a:r>
              <a:rPr lang="en-CA" sz="2000" dirty="0" smtClean="0">
                <a:latin typeface="Arial" charset="0"/>
              </a:rPr>
              <a:t>Biol. </a:t>
            </a:r>
            <a:r>
              <a:rPr lang="en-CA" sz="2000" dirty="0"/>
              <a:t>2012 Jun 15;13(6):</a:t>
            </a:r>
            <a:r>
              <a:rPr lang="en-CA" sz="2000" dirty="0" smtClean="0"/>
              <a:t>R44.</a:t>
            </a:r>
            <a:endParaRPr lang="en-CA" sz="2000" dirty="0" smtClean="0">
              <a:latin typeface="Arial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CA" sz="2000" dirty="0" err="1" smtClean="0">
                <a:latin typeface="Arial" charset="0"/>
              </a:rPr>
              <a:t>Yasukochi</a:t>
            </a:r>
            <a:r>
              <a:rPr lang="en-CA" sz="2000" dirty="0">
                <a:latin typeface="Arial" charset="0"/>
              </a:rPr>
              <a:t>, </a:t>
            </a:r>
            <a:r>
              <a:rPr lang="en-CA" sz="2000" dirty="0" smtClean="0">
                <a:latin typeface="Arial" charset="0"/>
              </a:rPr>
              <a:t>Y. </a:t>
            </a:r>
            <a:r>
              <a:rPr lang="en-CA" sz="2000" dirty="0">
                <a:latin typeface="Arial" charset="0"/>
              </a:rPr>
              <a:t>et al. "X chromosome-wide analyses of genomic DNA methylation states and gene expression in male and female neutrophils." </a:t>
            </a:r>
            <a:r>
              <a:rPr lang="pl-PL" sz="2000" dirty="0">
                <a:latin typeface="Arial" charset="0"/>
              </a:rPr>
              <a:t>Proc Natl Acad Sci U S A. 2010 Feb 23;107(8):3704-9</a:t>
            </a:r>
            <a:endParaRPr lang="en-US" sz="2000" dirty="0"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3"/>
          <a:stretch/>
        </p:blipFill>
        <p:spPr>
          <a:xfrm>
            <a:off x="15208255" y="5630020"/>
            <a:ext cx="13806360" cy="85872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6"/>
          <a:stretch/>
        </p:blipFill>
        <p:spPr>
          <a:xfrm>
            <a:off x="15209095" y="15344513"/>
            <a:ext cx="13716000" cy="98244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344150"/>
              </p:ext>
            </p:extLst>
          </p:nvPr>
        </p:nvGraphicFramePr>
        <p:xfrm>
          <a:off x="997529" y="15112371"/>
          <a:ext cx="13106397" cy="2743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917246"/>
                <a:gridCol w="7539035"/>
                <a:gridCol w="2650116"/>
              </a:tblGrid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Sample Size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normal-H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</a:t>
                      </a:r>
                      <a:r>
                        <a:rPr lang="en-CA" sz="3000" baseline="0" dirty="0" smtClean="0">
                          <a:solidFill>
                            <a:schemeClr val="tx1"/>
                          </a:solidFill>
                        </a:rPr>
                        <a:t> colon from healthy individuals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normal-C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 colon from</a:t>
                      </a:r>
                      <a:r>
                        <a:rPr lang="en-CA" sz="3000" baseline="0" dirty="0" smtClean="0">
                          <a:solidFill>
                            <a:schemeClr val="tx1"/>
                          </a:solidFill>
                        </a:rPr>
                        <a:t> CRC patients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adenoma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colon adenoma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cancer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tumor colon </a:t>
                      </a:r>
                      <a:r>
                        <a:rPr lang="en-CA" sz="3000" baseline="0" dirty="0" smtClean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CRC patients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ounded Rectangle 113"/>
          <p:cNvSpPr>
            <a:spLocks noChangeArrowheads="1"/>
          </p:cNvSpPr>
          <p:nvPr/>
        </p:nvSpPr>
        <p:spPr bwMode="auto">
          <a:xfrm>
            <a:off x="29814936" y="28619943"/>
            <a:ext cx="13466664" cy="1152000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solidFill>
              <a:schemeClr val="bg1"/>
            </a:solidFill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Conclusion</a:t>
            </a:r>
            <a:r>
              <a:rPr lang="en-US" sz="4500" dirty="0">
                <a:solidFill>
                  <a:schemeClr val="bg1"/>
                </a:solidFill>
              </a:rPr>
              <a:t> </a:t>
            </a:r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814936" y="29992530"/>
            <a:ext cx="13466664" cy="7540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4000" dirty="0" smtClean="0">
                <a:latin typeface="Arial" charset="0"/>
              </a:rPr>
              <a:t>Conclusion…</a:t>
            </a:r>
            <a:endParaRPr lang="en-US" sz="4000" dirty="0"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814936" y="19224700"/>
            <a:ext cx="13455344" cy="7540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4000" dirty="0" smtClean="0">
                <a:latin typeface="Arial" charset="0"/>
              </a:rPr>
              <a:t>FEA…</a:t>
            </a:r>
            <a:endParaRPr lang="en-US" sz="4000" dirty="0"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814936" y="5551132"/>
            <a:ext cx="13442921" cy="7540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4000" dirty="0" smtClean="0">
                <a:latin typeface="Arial" charset="0"/>
              </a:rPr>
              <a:t>DM</a:t>
            </a:r>
            <a:r>
              <a:rPr lang="en-US" sz="4000" dirty="0" smtClean="0">
                <a:latin typeface="Arial" charset="0"/>
              </a:rPr>
              <a:t>A…</a:t>
            </a:r>
            <a:endParaRPr lang="en-US" sz="4000" dirty="0">
              <a:latin typeface="Arial" charset="0"/>
            </a:endParaRPr>
          </a:p>
        </p:txBody>
      </p:sp>
      <p:sp>
        <p:nvSpPr>
          <p:cNvPr id="40" name="Rounded Rectangle 113"/>
          <p:cNvSpPr>
            <a:spLocks noChangeArrowheads="1"/>
          </p:cNvSpPr>
          <p:nvPr/>
        </p:nvSpPr>
        <p:spPr bwMode="auto">
          <a:xfrm>
            <a:off x="596889" y="30607793"/>
            <a:ext cx="13822493" cy="1152000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solidFill>
              <a:schemeClr val="bg1"/>
            </a:solidFill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</a:t>
            </a:r>
            <a:r>
              <a:rPr lang="en-US" sz="45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Acknowledgements</a:t>
            </a:r>
            <a:r>
              <a:rPr lang="en-US" sz="4500" dirty="0">
                <a:solidFill>
                  <a:schemeClr val="bg1"/>
                </a:solidFill>
              </a:rPr>
              <a:t> </a:t>
            </a:r>
            <a:r>
              <a:rPr lang="en-US" sz="4500" dirty="0">
                <a:solidFill>
                  <a:schemeClr val="bg1"/>
                </a:solidFill>
                <a:sym typeface="Wingdings 2" panose="05020102010507070707" pitchFamily="18" charset="2"/>
              </a:rPr>
              <a:t>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6633" y="31870651"/>
            <a:ext cx="13772393" cy="6001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3000" dirty="0" smtClean="0">
                <a:latin typeface="Arial" charset="0"/>
              </a:rPr>
              <a:t>UBC 2015 W2 STAT 540 instructors and </a:t>
            </a:r>
            <a:r>
              <a:rPr lang="en-US" sz="3000" dirty="0" smtClean="0">
                <a:latin typeface="Arial" charset="0"/>
              </a:rPr>
              <a:t>teaching assistant</a:t>
            </a:r>
            <a:r>
              <a:rPr lang="en-US" sz="3000" dirty="0" smtClean="0">
                <a:latin typeface="Arial" charset="0"/>
              </a:rPr>
              <a:t>s.</a:t>
            </a:r>
            <a:endParaRPr lang="en-US" sz="3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21386</TotalTime>
  <Words>430</Words>
  <Application>Microsoft Office PowerPoint</Application>
  <PresentationFormat>Custom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 2</vt:lpstr>
      <vt:lpstr>Default Design</vt:lpstr>
      <vt:lpstr>PowerPoint Presentation</vt:lpstr>
    </vt:vector>
  </TitlesOfParts>
  <Company>mk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martink</dc:creator>
  <cp:lastModifiedBy>kamingnip</cp:lastModifiedBy>
  <cp:revision>640</cp:revision>
  <dcterms:created xsi:type="dcterms:W3CDTF">2012-10-19T23:06:33Z</dcterms:created>
  <dcterms:modified xsi:type="dcterms:W3CDTF">2015-04-05T23:01:05Z</dcterms:modified>
</cp:coreProperties>
</file>